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omments/modernComment_162_341D937D.xml" ContentType="application/vnd.ms-powerpoint.comment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1"/>
  </p:notesMasterIdLst>
  <p:handoutMasterIdLst>
    <p:handoutMasterId r:id="rId22"/>
  </p:handoutMasterIdLst>
  <p:sldIdLst>
    <p:sldId id="260" r:id="rId6"/>
    <p:sldId id="355" r:id="rId7"/>
    <p:sldId id="261" r:id="rId8"/>
    <p:sldId id="368" r:id="rId9"/>
    <p:sldId id="277" r:id="rId10"/>
    <p:sldId id="352" r:id="rId11"/>
    <p:sldId id="367" r:id="rId12"/>
    <p:sldId id="296" r:id="rId13"/>
    <p:sldId id="297" r:id="rId14"/>
    <p:sldId id="276" r:id="rId15"/>
    <p:sldId id="287" r:id="rId16"/>
    <p:sldId id="353" r:id="rId17"/>
    <p:sldId id="354" r:id="rId18"/>
    <p:sldId id="370" r:id="rId19"/>
    <p:sldId id="369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9F02122-73B8-7571-F3DE-0DC353D82440}" name="Carswell, Cory" initials="CC" userId="S::Cory.Carswell@ercot.com::c63747d5-e4be-47e4-a834-0d38b13ff3ae" providerId="AD"/>
  <p188:author id="{DCE2E846-A41C-7095-E2BA-36D0669FFA49}" name="Drake, Gordon" initials="DG" userId="S::Gordon.Drake@ercot.com::d3aa080c-bd91-4052-98d6-063a86a83a9f" providerId="AD"/>
  <p188:author id="{3274B748-C2E2-CD1D-7097-BB267DC7B270}" name="Drake, Gordon" initials="DG" userId="S::gordon.drake@ercot.com::d3aa080c-bd91-4052-98d6-063a86a83a9f" providerId="AD"/>
  <p188:author id="{C47093A1-EA94-3DBA-9F8A-473D71E0B634}" name="Chu, Zhengguo" initials="CZ" userId="S::Zhengguo.Chu@ercot.com::46b45079-141b-4798-8f61-111a7cd7aa1e" providerId="AD"/>
  <p188:author id="{6B37E3C9-22D4-6B4E-DFF8-857158FA6333}" name="Carswell, Cory" initials="CC" userId="S::cory.carswell@ercot.com::c63747d5-e4be-47e4-a834-0d38b13ff3ae" providerId="AD"/>
  <p188:author id="{BDCE6EE9-1CA1-56CE-18BB-03C57A759C57}" name="Dave Maggio" initials="djm" userId="Dave Maggio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ggio, Dave" initials="MD" lastIdx="4" clrIdx="0">
    <p:extLst>
      <p:ext uri="{19B8F6BF-5375-455C-9EA6-DF929625EA0E}">
        <p15:presenceInfo xmlns:p15="http://schemas.microsoft.com/office/powerpoint/2012/main" userId="S-1-5-21-639947351-343809578-3807592339-4753" providerId="AD"/>
      </p:ext>
    </p:extLst>
  </p:cmAuthor>
  <p:cmAuthor id="2" name="Townsend, Aaron" initials="TA" lastIdx="32" clrIdx="1">
    <p:extLst>
      <p:ext uri="{19B8F6BF-5375-455C-9EA6-DF929625EA0E}">
        <p15:presenceInfo xmlns:p15="http://schemas.microsoft.com/office/powerpoint/2012/main" userId="S-1-5-21-639947351-343809578-3807592339-53395" providerId="AD"/>
      </p:ext>
    </p:extLst>
  </p:cmAuthor>
  <p:cmAuthor id="3" name="Holt, Blake" initials="HB" lastIdx="30" clrIdx="2">
    <p:extLst>
      <p:ext uri="{19B8F6BF-5375-455C-9EA6-DF929625EA0E}">
        <p15:presenceInfo xmlns:p15="http://schemas.microsoft.com/office/powerpoint/2012/main" userId="S-1-5-21-639947351-343809578-3807592339-31793" providerId="AD"/>
      </p:ext>
    </p:extLst>
  </p:cmAuthor>
  <p:cmAuthor id="4" name="Kersulis, Jonas" initials="KJ" lastIdx="1" clrIdx="3">
    <p:extLst>
      <p:ext uri="{19B8F6BF-5375-455C-9EA6-DF929625EA0E}">
        <p15:presenceInfo xmlns:p15="http://schemas.microsoft.com/office/powerpoint/2012/main" userId="S::Jonas.Kersulis@ercot.com::38ec2a83-12fc-4093-8e16-3ee53b6e0485" providerId="AD"/>
      </p:ext>
    </p:extLst>
  </p:cmAuthor>
  <p:cmAuthor id="5" name="djm" initials="djm" lastIdx="1" clrIdx="4">
    <p:extLst>
      <p:ext uri="{19B8F6BF-5375-455C-9EA6-DF929625EA0E}">
        <p15:presenceInfo xmlns:p15="http://schemas.microsoft.com/office/powerpoint/2012/main" userId="djm" providerId="None"/>
      </p:ext>
    </p:extLst>
  </p:cmAuthor>
  <p:cmAuthor id="6" name="Shah, Neil" initials="SN" lastIdx="5" clrIdx="5">
    <p:extLst>
      <p:ext uri="{19B8F6BF-5375-455C-9EA6-DF929625EA0E}">
        <p15:presenceInfo xmlns:p15="http://schemas.microsoft.com/office/powerpoint/2012/main" userId="S::Neil.Shah@ercot.com::c825c17a-b2fe-45c0-a9d5-794112f6ee8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F8A208"/>
    <a:srgbClr val="C68106"/>
    <a:srgbClr val="CBE3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6BF7F9-B561-0FDC-F9BB-03484A25B96E}" v="34" dt="2024-09-18T15:30:22.388"/>
    <p1510:client id="{243BF3FD-8F71-448E-BE5B-824DAA718224}" v="1" dt="2024-09-18T14:22:57.501"/>
    <p1510:client id="{D6EF3742-445E-4BB7-AD0B-48519DD7D677}" v="7" dt="2024-09-18T14:30:26.2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Relationship Id="rId30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swell, Cory" userId="c63747d5-e4be-47e4-a834-0d38b13ff3ae" providerId="ADAL" clId="{D6EF3742-445E-4BB7-AD0B-48519DD7D677}"/>
    <pc:docChg chg="undo redo custSel modSld">
      <pc:chgData name="Carswell, Cory" userId="c63747d5-e4be-47e4-a834-0d38b13ff3ae" providerId="ADAL" clId="{D6EF3742-445E-4BB7-AD0B-48519DD7D677}" dt="2024-09-18T14:30:26.233" v="678" actId="20577"/>
      <pc:docMkLst>
        <pc:docMk/>
      </pc:docMkLst>
      <pc:sldChg chg="modSp mod">
        <pc:chgData name="Carswell, Cory" userId="c63747d5-e4be-47e4-a834-0d38b13ff3ae" providerId="ADAL" clId="{D6EF3742-445E-4BB7-AD0B-48519DD7D677}" dt="2024-09-06T23:54:04.102" v="9" actId="20577"/>
        <pc:sldMkLst>
          <pc:docMk/>
          <pc:sldMk cId="730603795" sldId="260"/>
        </pc:sldMkLst>
        <pc:spChg chg="mod">
          <ac:chgData name="Carswell, Cory" userId="c63747d5-e4be-47e4-a834-0d38b13ff3ae" providerId="ADAL" clId="{D6EF3742-445E-4BB7-AD0B-48519DD7D677}" dt="2024-09-06T23:54:04.102" v="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Carswell, Cory" userId="c63747d5-e4be-47e4-a834-0d38b13ff3ae" providerId="ADAL" clId="{D6EF3742-445E-4BB7-AD0B-48519DD7D677}" dt="2024-09-07T00:00:07.278" v="196" actId="20577"/>
        <pc:sldMkLst>
          <pc:docMk/>
          <pc:sldMk cId="1324424397" sldId="261"/>
        </pc:sldMkLst>
        <pc:spChg chg="mod">
          <ac:chgData name="Carswell, Cory" userId="c63747d5-e4be-47e4-a834-0d38b13ff3ae" providerId="ADAL" clId="{D6EF3742-445E-4BB7-AD0B-48519DD7D677}" dt="2024-09-07T00:00:07.278" v="196" actId="20577"/>
          <ac:spMkLst>
            <pc:docMk/>
            <pc:sldMk cId="1324424397" sldId="261"/>
            <ac:spMk id="2" creationId="{00000000-0000-0000-0000-000000000000}"/>
          </ac:spMkLst>
        </pc:spChg>
        <pc:picChg chg="mod">
          <ac:chgData name="Carswell, Cory" userId="c63747d5-e4be-47e4-a834-0d38b13ff3ae" providerId="ADAL" clId="{D6EF3742-445E-4BB7-AD0B-48519DD7D677}" dt="2024-09-06T23:58:29.316" v="138" actId="14826"/>
          <ac:picMkLst>
            <pc:docMk/>
            <pc:sldMk cId="1324424397" sldId="261"/>
            <ac:picMk id="7" creationId="{E754259A-805E-44B1-B293-64C1EAF252C4}"/>
          </ac:picMkLst>
        </pc:picChg>
      </pc:sldChg>
      <pc:sldChg chg="modSp mod">
        <pc:chgData name="Carswell, Cory" userId="c63747d5-e4be-47e4-a834-0d38b13ff3ae" providerId="ADAL" clId="{D6EF3742-445E-4BB7-AD0B-48519DD7D677}" dt="2024-09-07T00:07:01.321" v="410" actId="20577"/>
        <pc:sldMkLst>
          <pc:docMk/>
          <pc:sldMk cId="2145432706" sldId="276"/>
        </pc:sldMkLst>
        <pc:spChg chg="mod">
          <ac:chgData name="Carswell, Cory" userId="c63747d5-e4be-47e4-a834-0d38b13ff3ae" providerId="ADAL" clId="{D6EF3742-445E-4BB7-AD0B-48519DD7D677}" dt="2024-09-07T00:07:01.321" v="410" actId="20577"/>
          <ac:spMkLst>
            <pc:docMk/>
            <pc:sldMk cId="2145432706" sldId="276"/>
            <ac:spMk id="3" creationId="{00000000-0000-0000-0000-000000000000}"/>
          </ac:spMkLst>
        </pc:spChg>
      </pc:sldChg>
      <pc:sldChg chg="modSp mod">
        <pc:chgData name="Carswell, Cory" userId="c63747d5-e4be-47e4-a834-0d38b13ff3ae" providerId="ADAL" clId="{D6EF3742-445E-4BB7-AD0B-48519DD7D677}" dt="2024-09-07T00:01:56.396" v="223" actId="20577"/>
        <pc:sldMkLst>
          <pc:docMk/>
          <pc:sldMk cId="1095794504" sldId="277"/>
        </pc:sldMkLst>
        <pc:spChg chg="mod">
          <ac:chgData name="Carswell, Cory" userId="c63747d5-e4be-47e4-a834-0d38b13ff3ae" providerId="ADAL" clId="{D6EF3742-445E-4BB7-AD0B-48519DD7D677}" dt="2024-09-07T00:01:56.396" v="223" actId="20577"/>
          <ac:spMkLst>
            <pc:docMk/>
            <pc:sldMk cId="1095794504" sldId="277"/>
            <ac:spMk id="7" creationId="{8DE3848D-F869-4A14-B867-268DDF4A2C73}"/>
          </ac:spMkLst>
        </pc:spChg>
        <pc:picChg chg="mod">
          <ac:chgData name="Carswell, Cory" userId="c63747d5-e4be-47e4-a834-0d38b13ff3ae" providerId="ADAL" clId="{D6EF3742-445E-4BB7-AD0B-48519DD7D677}" dt="2024-09-07T00:01:18.083" v="203" actId="14826"/>
          <ac:picMkLst>
            <pc:docMk/>
            <pc:sldMk cId="1095794504" sldId="277"/>
            <ac:picMk id="6" creationId="{00000000-0000-0000-0000-000000000000}"/>
          </ac:picMkLst>
        </pc:picChg>
      </pc:sldChg>
      <pc:sldChg chg="modSp mod">
        <pc:chgData name="Carswell, Cory" userId="c63747d5-e4be-47e4-a834-0d38b13ff3ae" providerId="ADAL" clId="{D6EF3742-445E-4BB7-AD0B-48519DD7D677}" dt="2024-09-07T02:20:21.482" v="632" actId="14826"/>
        <pc:sldMkLst>
          <pc:docMk/>
          <pc:sldMk cId="1338195067" sldId="287"/>
        </pc:sldMkLst>
        <pc:spChg chg="mod">
          <ac:chgData name="Carswell, Cory" userId="c63747d5-e4be-47e4-a834-0d38b13ff3ae" providerId="ADAL" clId="{D6EF3742-445E-4BB7-AD0B-48519DD7D677}" dt="2024-09-07T01:49:33.156" v="631" actId="20577"/>
          <ac:spMkLst>
            <pc:docMk/>
            <pc:sldMk cId="1338195067" sldId="287"/>
            <ac:spMk id="2" creationId="{00000000-0000-0000-0000-000000000000}"/>
          </ac:spMkLst>
        </pc:spChg>
        <pc:picChg chg="mod">
          <ac:chgData name="Carswell, Cory" userId="c63747d5-e4be-47e4-a834-0d38b13ff3ae" providerId="ADAL" clId="{D6EF3742-445E-4BB7-AD0B-48519DD7D677}" dt="2024-09-07T02:20:21.482" v="632" actId="14826"/>
          <ac:picMkLst>
            <pc:docMk/>
            <pc:sldMk cId="1338195067" sldId="287"/>
            <ac:picMk id="6" creationId="{5B474878-A3A1-A9AC-0E79-F51B84039912}"/>
          </ac:picMkLst>
        </pc:picChg>
      </pc:sldChg>
      <pc:sldChg chg="modSp mod">
        <pc:chgData name="Carswell, Cory" userId="c63747d5-e4be-47e4-a834-0d38b13ff3ae" providerId="ADAL" clId="{D6EF3742-445E-4BB7-AD0B-48519DD7D677}" dt="2024-09-07T00:04:35.758" v="342" actId="14826"/>
        <pc:sldMkLst>
          <pc:docMk/>
          <pc:sldMk cId="1756044365" sldId="296"/>
        </pc:sldMkLst>
        <pc:spChg chg="mod">
          <ac:chgData name="Carswell, Cory" userId="c63747d5-e4be-47e4-a834-0d38b13ff3ae" providerId="ADAL" clId="{D6EF3742-445E-4BB7-AD0B-48519DD7D677}" dt="2024-09-07T00:04:24.980" v="341" actId="20577"/>
          <ac:spMkLst>
            <pc:docMk/>
            <pc:sldMk cId="1756044365" sldId="296"/>
            <ac:spMk id="2" creationId="{00000000-0000-0000-0000-000000000000}"/>
          </ac:spMkLst>
        </pc:spChg>
        <pc:picChg chg="mod">
          <ac:chgData name="Carswell, Cory" userId="c63747d5-e4be-47e4-a834-0d38b13ff3ae" providerId="ADAL" clId="{D6EF3742-445E-4BB7-AD0B-48519DD7D677}" dt="2024-09-07T00:04:35.758" v="342" actId="14826"/>
          <ac:picMkLst>
            <pc:docMk/>
            <pc:sldMk cId="1756044365" sldId="296"/>
            <ac:picMk id="7" creationId="{F8F3DC05-25BF-4B7B-868C-4FC924879714}"/>
          </ac:picMkLst>
        </pc:picChg>
      </pc:sldChg>
      <pc:sldChg chg="modSp mod">
        <pc:chgData name="Carswell, Cory" userId="c63747d5-e4be-47e4-a834-0d38b13ff3ae" providerId="ADAL" clId="{D6EF3742-445E-4BB7-AD0B-48519DD7D677}" dt="2024-09-07T00:05:26.794" v="368" actId="14826"/>
        <pc:sldMkLst>
          <pc:docMk/>
          <pc:sldMk cId="2309081026" sldId="297"/>
        </pc:sldMkLst>
        <pc:spChg chg="mod">
          <ac:chgData name="Carswell, Cory" userId="c63747d5-e4be-47e4-a834-0d38b13ff3ae" providerId="ADAL" clId="{D6EF3742-445E-4BB7-AD0B-48519DD7D677}" dt="2024-09-07T00:05:05.126" v="364" actId="20577"/>
          <ac:spMkLst>
            <pc:docMk/>
            <pc:sldMk cId="2309081026" sldId="297"/>
            <ac:spMk id="2" creationId="{00000000-0000-0000-0000-000000000000}"/>
          </ac:spMkLst>
        </pc:spChg>
        <pc:picChg chg="mod">
          <ac:chgData name="Carswell, Cory" userId="c63747d5-e4be-47e4-a834-0d38b13ff3ae" providerId="ADAL" clId="{D6EF3742-445E-4BB7-AD0B-48519DD7D677}" dt="2024-09-07T00:05:26.794" v="368" actId="14826"/>
          <ac:picMkLst>
            <pc:docMk/>
            <pc:sldMk cId="2309081026" sldId="297"/>
            <ac:picMk id="10" creationId="{B03F4249-95AE-4691-8151-A816FD2779B4}"/>
          </ac:picMkLst>
        </pc:picChg>
        <pc:picChg chg="mod">
          <ac:chgData name="Carswell, Cory" userId="c63747d5-e4be-47e4-a834-0d38b13ff3ae" providerId="ADAL" clId="{D6EF3742-445E-4BB7-AD0B-48519DD7D677}" dt="2024-09-07T00:05:20.375" v="367" actId="14826"/>
          <ac:picMkLst>
            <pc:docMk/>
            <pc:sldMk cId="2309081026" sldId="297"/>
            <ac:picMk id="12" creationId="{6DAC3954-EF99-49B2-AD01-C6A4156191CC}"/>
          </ac:picMkLst>
        </pc:picChg>
      </pc:sldChg>
      <pc:sldChg chg="modSp mod">
        <pc:chgData name="Carswell, Cory" userId="c63747d5-e4be-47e4-a834-0d38b13ff3ae" providerId="ADAL" clId="{D6EF3742-445E-4BB7-AD0B-48519DD7D677}" dt="2024-09-07T00:02:54.618" v="235" actId="20577"/>
        <pc:sldMkLst>
          <pc:docMk/>
          <pc:sldMk cId="1495175290" sldId="352"/>
        </pc:sldMkLst>
        <pc:spChg chg="mod">
          <ac:chgData name="Carswell, Cory" userId="c63747d5-e4be-47e4-a834-0d38b13ff3ae" providerId="ADAL" clId="{D6EF3742-445E-4BB7-AD0B-48519DD7D677}" dt="2024-09-07T00:02:54.618" v="235" actId="20577"/>
          <ac:spMkLst>
            <pc:docMk/>
            <pc:sldMk cId="1495175290" sldId="352"/>
            <ac:spMk id="2" creationId="{00000000-0000-0000-0000-000000000000}"/>
          </ac:spMkLst>
        </pc:spChg>
        <pc:picChg chg="mod">
          <ac:chgData name="Carswell, Cory" userId="c63747d5-e4be-47e4-a834-0d38b13ff3ae" providerId="ADAL" clId="{D6EF3742-445E-4BB7-AD0B-48519DD7D677}" dt="2024-09-07T00:02:41.519" v="225" actId="14826"/>
          <ac:picMkLst>
            <pc:docMk/>
            <pc:sldMk cId="1495175290" sldId="352"/>
            <ac:picMk id="5" creationId="{95E790A2-6CC7-4CD2-AA61-997D69C21733}"/>
          </ac:picMkLst>
        </pc:picChg>
      </pc:sldChg>
      <pc:sldChg chg="modSp mod">
        <pc:chgData name="Carswell, Cory" userId="c63747d5-e4be-47e4-a834-0d38b13ff3ae" providerId="ADAL" clId="{D6EF3742-445E-4BB7-AD0B-48519DD7D677}" dt="2024-09-07T01:48:49.388" v="617" actId="20577"/>
        <pc:sldMkLst>
          <pc:docMk/>
          <pc:sldMk cId="587539909" sldId="353"/>
        </pc:sldMkLst>
        <pc:spChg chg="mod">
          <ac:chgData name="Carswell, Cory" userId="c63747d5-e4be-47e4-a834-0d38b13ff3ae" providerId="ADAL" clId="{D6EF3742-445E-4BB7-AD0B-48519DD7D677}" dt="2024-09-07T01:48:49.388" v="617" actId="20577"/>
          <ac:spMkLst>
            <pc:docMk/>
            <pc:sldMk cId="587539909" sldId="353"/>
            <ac:spMk id="2" creationId="{00000000-0000-0000-0000-000000000000}"/>
          </ac:spMkLst>
        </pc:spChg>
        <pc:picChg chg="mod">
          <ac:chgData name="Carswell, Cory" userId="c63747d5-e4be-47e4-a834-0d38b13ff3ae" providerId="ADAL" clId="{D6EF3742-445E-4BB7-AD0B-48519DD7D677}" dt="2024-09-07T01:41:05.430" v="597" actId="14826"/>
          <ac:picMkLst>
            <pc:docMk/>
            <pc:sldMk cId="587539909" sldId="353"/>
            <ac:picMk id="5" creationId="{3B454F47-25B4-4536-8255-A0C85F9F84F4}"/>
          </ac:picMkLst>
        </pc:picChg>
      </pc:sldChg>
      <pc:sldChg chg="modSp mod">
        <pc:chgData name="Carswell, Cory" userId="c63747d5-e4be-47e4-a834-0d38b13ff3ae" providerId="ADAL" clId="{D6EF3742-445E-4BB7-AD0B-48519DD7D677}" dt="2024-09-18T14:29:48.218" v="677" actId="20577"/>
        <pc:sldMkLst>
          <pc:docMk/>
          <pc:sldMk cId="874353533" sldId="354"/>
        </pc:sldMkLst>
        <pc:spChg chg="mod">
          <ac:chgData name="Carswell, Cory" userId="c63747d5-e4be-47e4-a834-0d38b13ff3ae" providerId="ADAL" clId="{D6EF3742-445E-4BB7-AD0B-48519DD7D677}" dt="2024-09-18T14:29:48.218" v="677" actId="20577"/>
          <ac:spMkLst>
            <pc:docMk/>
            <pc:sldMk cId="874353533" sldId="354"/>
            <ac:spMk id="2" creationId="{00000000-0000-0000-0000-000000000000}"/>
          </ac:spMkLst>
        </pc:spChg>
        <pc:spChg chg="mod">
          <ac:chgData name="Carswell, Cory" userId="c63747d5-e4be-47e4-a834-0d38b13ff3ae" providerId="ADAL" clId="{D6EF3742-445E-4BB7-AD0B-48519DD7D677}" dt="2024-09-18T12:58:40.560" v="671" actId="20577"/>
          <ac:spMkLst>
            <pc:docMk/>
            <pc:sldMk cId="874353533" sldId="354"/>
            <ac:spMk id="6" creationId="{08908601-C139-4ACB-828A-8FA588D945F5}"/>
          </ac:spMkLst>
        </pc:spChg>
        <pc:spChg chg="mod">
          <ac:chgData name="Carswell, Cory" userId="c63747d5-e4be-47e4-a834-0d38b13ff3ae" providerId="ADAL" clId="{D6EF3742-445E-4BB7-AD0B-48519DD7D677}" dt="2024-09-07T00:10:34.915" v="518" actId="20577"/>
          <ac:spMkLst>
            <pc:docMk/>
            <pc:sldMk cId="874353533" sldId="354"/>
            <ac:spMk id="9" creationId="{E54B86FD-C6A5-4A5E-8937-826D598ADB5D}"/>
          </ac:spMkLst>
        </pc:spChg>
        <pc:picChg chg="mod">
          <ac:chgData name="Carswell, Cory" userId="c63747d5-e4be-47e4-a834-0d38b13ff3ae" providerId="ADAL" clId="{D6EF3742-445E-4BB7-AD0B-48519DD7D677}" dt="2024-09-17T22:46:28.533" v="633" actId="14826"/>
          <ac:picMkLst>
            <pc:docMk/>
            <pc:sldMk cId="874353533" sldId="354"/>
            <ac:picMk id="5" creationId="{4631A74C-4318-482B-BDCF-1009CBC57AC5}"/>
          </ac:picMkLst>
        </pc:picChg>
      </pc:sldChg>
      <pc:sldChg chg="modSp mod">
        <pc:chgData name="Carswell, Cory" userId="c63747d5-e4be-47e4-a834-0d38b13ff3ae" providerId="ADAL" clId="{D6EF3742-445E-4BB7-AD0B-48519DD7D677}" dt="2024-09-06T23:56:13.253" v="113" actId="20577"/>
        <pc:sldMkLst>
          <pc:docMk/>
          <pc:sldMk cId="2492350086" sldId="355"/>
        </pc:sldMkLst>
        <pc:graphicFrameChg chg="modGraphic">
          <ac:chgData name="Carswell, Cory" userId="c63747d5-e4be-47e4-a834-0d38b13ff3ae" providerId="ADAL" clId="{D6EF3742-445E-4BB7-AD0B-48519DD7D677}" dt="2024-09-06T23:56:13.253" v="113" actId="20577"/>
          <ac:graphicFrameMkLst>
            <pc:docMk/>
            <pc:sldMk cId="2492350086" sldId="355"/>
            <ac:graphicFrameMk id="6" creationId="{96DBCF5B-F8AE-48F6-AEA6-EAFBA912F9EA}"/>
          </ac:graphicFrameMkLst>
        </pc:graphicFrameChg>
      </pc:sldChg>
      <pc:sldChg chg="modSp mod">
        <pc:chgData name="Carswell, Cory" userId="c63747d5-e4be-47e4-a834-0d38b13ff3ae" providerId="ADAL" clId="{D6EF3742-445E-4BB7-AD0B-48519DD7D677}" dt="2024-09-07T00:03:21.056" v="247" actId="14826"/>
        <pc:sldMkLst>
          <pc:docMk/>
          <pc:sldMk cId="1731488322" sldId="367"/>
        </pc:sldMkLst>
        <pc:spChg chg="mod">
          <ac:chgData name="Carswell, Cory" userId="c63747d5-e4be-47e4-a834-0d38b13ff3ae" providerId="ADAL" clId="{D6EF3742-445E-4BB7-AD0B-48519DD7D677}" dt="2024-09-07T00:03:01.032" v="245" actId="20577"/>
          <ac:spMkLst>
            <pc:docMk/>
            <pc:sldMk cId="1731488322" sldId="367"/>
            <ac:spMk id="2" creationId="{00000000-0000-0000-0000-000000000000}"/>
          </ac:spMkLst>
        </pc:spChg>
        <pc:picChg chg="mod">
          <ac:chgData name="Carswell, Cory" userId="c63747d5-e4be-47e4-a834-0d38b13ff3ae" providerId="ADAL" clId="{D6EF3742-445E-4BB7-AD0B-48519DD7D677}" dt="2024-09-07T00:03:21.056" v="247" actId="14826"/>
          <ac:picMkLst>
            <pc:docMk/>
            <pc:sldMk cId="1731488322" sldId="367"/>
            <ac:picMk id="6" creationId="{1D74C1D7-8F55-4351-AA6F-B22E1FEE815D}"/>
          </ac:picMkLst>
        </pc:picChg>
        <pc:picChg chg="mod">
          <ac:chgData name="Carswell, Cory" userId="c63747d5-e4be-47e4-a834-0d38b13ff3ae" providerId="ADAL" clId="{D6EF3742-445E-4BB7-AD0B-48519DD7D677}" dt="2024-09-07T00:03:12.761" v="246" actId="14826"/>
          <ac:picMkLst>
            <pc:docMk/>
            <pc:sldMk cId="1731488322" sldId="367"/>
            <ac:picMk id="11" creationId="{2D51ABE3-0452-457D-B231-786E323D28A6}"/>
          </ac:picMkLst>
        </pc:picChg>
      </pc:sldChg>
      <pc:sldChg chg="modSp mod">
        <pc:chgData name="Carswell, Cory" userId="c63747d5-e4be-47e4-a834-0d38b13ff3ae" providerId="ADAL" clId="{D6EF3742-445E-4BB7-AD0B-48519DD7D677}" dt="2024-09-06T23:59:39.293" v="181" actId="14826"/>
        <pc:sldMkLst>
          <pc:docMk/>
          <pc:sldMk cId="3306108906" sldId="368"/>
        </pc:sldMkLst>
        <pc:spChg chg="mod">
          <ac:chgData name="Carswell, Cory" userId="c63747d5-e4be-47e4-a834-0d38b13ff3ae" providerId="ADAL" clId="{D6EF3742-445E-4BB7-AD0B-48519DD7D677}" dt="2024-09-06T23:58:38.666" v="148" actId="20577"/>
          <ac:spMkLst>
            <pc:docMk/>
            <pc:sldMk cId="3306108906" sldId="368"/>
            <ac:spMk id="2" creationId="{00000000-0000-0000-0000-000000000000}"/>
          </ac:spMkLst>
        </pc:spChg>
        <pc:spChg chg="mod">
          <ac:chgData name="Carswell, Cory" userId="c63747d5-e4be-47e4-a834-0d38b13ff3ae" providerId="ADAL" clId="{D6EF3742-445E-4BB7-AD0B-48519DD7D677}" dt="2024-09-06T23:59:28.113" v="180" actId="20577"/>
          <ac:spMkLst>
            <pc:docMk/>
            <pc:sldMk cId="3306108906" sldId="368"/>
            <ac:spMk id="3" creationId="{00000000-0000-0000-0000-000000000000}"/>
          </ac:spMkLst>
        </pc:spChg>
        <pc:picChg chg="mod">
          <ac:chgData name="Carswell, Cory" userId="c63747d5-e4be-47e4-a834-0d38b13ff3ae" providerId="ADAL" clId="{D6EF3742-445E-4BB7-AD0B-48519DD7D677}" dt="2024-09-06T23:59:39.293" v="181" actId="14826"/>
          <ac:picMkLst>
            <pc:docMk/>
            <pc:sldMk cId="3306108906" sldId="368"/>
            <ac:picMk id="7" creationId="{E754259A-805E-44B1-B293-64C1EAF252C4}"/>
          </ac:picMkLst>
        </pc:picChg>
      </pc:sldChg>
      <pc:sldChg chg="modSp mod">
        <pc:chgData name="Carswell, Cory" userId="c63747d5-e4be-47e4-a834-0d38b13ff3ae" providerId="ADAL" clId="{D6EF3742-445E-4BB7-AD0B-48519DD7D677}" dt="2024-09-18T14:30:26.233" v="678" actId="20577"/>
        <pc:sldMkLst>
          <pc:docMk/>
          <pc:sldMk cId="1327399478" sldId="369"/>
        </pc:sldMkLst>
        <pc:graphicFrameChg chg="mod modGraphic">
          <ac:chgData name="Carswell, Cory" userId="c63747d5-e4be-47e4-a834-0d38b13ff3ae" providerId="ADAL" clId="{D6EF3742-445E-4BB7-AD0B-48519DD7D677}" dt="2024-09-18T14:30:26.233" v="678" actId="20577"/>
          <ac:graphicFrameMkLst>
            <pc:docMk/>
            <pc:sldMk cId="1327399478" sldId="369"/>
            <ac:graphicFrameMk id="3" creationId="{E5D8D8BC-AE48-47BE-8B44-D3D5C378D12E}"/>
          </ac:graphicFrameMkLst>
        </pc:graphicFrameChg>
      </pc:sldChg>
      <pc:sldChg chg="modSp mod">
        <pc:chgData name="Carswell, Cory" userId="c63747d5-e4be-47e4-a834-0d38b13ff3ae" providerId="ADAL" clId="{D6EF3742-445E-4BB7-AD0B-48519DD7D677}" dt="2024-09-07T01:37:37.573" v="555" actId="20577"/>
        <pc:sldMkLst>
          <pc:docMk/>
          <pc:sldMk cId="2576058586" sldId="370"/>
        </pc:sldMkLst>
        <pc:graphicFrameChg chg="mod modGraphic">
          <ac:chgData name="Carswell, Cory" userId="c63747d5-e4be-47e4-a834-0d38b13ff3ae" providerId="ADAL" clId="{D6EF3742-445E-4BB7-AD0B-48519DD7D677}" dt="2024-09-07T01:37:37.573" v="555" actId="20577"/>
          <ac:graphicFrameMkLst>
            <pc:docMk/>
            <pc:sldMk cId="2576058586" sldId="370"/>
            <ac:graphicFrameMk id="3" creationId="{E5D8D8BC-AE48-47BE-8B44-D3D5C378D12E}"/>
          </ac:graphicFrameMkLst>
        </pc:graphicFrameChg>
      </pc:sldChg>
    </pc:docChg>
  </pc:docChgLst>
  <pc:docChgLst>
    <pc:chgData name="Drake, Gordon" userId="S::gordon.drake@ercot.com::d3aa080c-bd91-4052-98d6-063a86a83a9f" providerId="AD" clId="Web-{106BF7F9-B561-0FDC-F9BB-03484A25B96E}"/>
    <pc:docChg chg="modSld">
      <pc:chgData name="Drake, Gordon" userId="S::gordon.drake@ercot.com::d3aa080c-bd91-4052-98d6-063a86a83a9f" providerId="AD" clId="Web-{106BF7F9-B561-0FDC-F9BB-03484A25B96E}" dt="2024-09-18T15:25:24.850" v="28" actId="20577"/>
      <pc:docMkLst>
        <pc:docMk/>
      </pc:docMkLst>
      <pc:sldChg chg="modSp">
        <pc:chgData name="Drake, Gordon" userId="S::gordon.drake@ercot.com::d3aa080c-bd91-4052-98d6-063a86a83a9f" providerId="AD" clId="Web-{106BF7F9-B561-0FDC-F9BB-03484A25B96E}" dt="2024-09-18T15:18:07.918" v="4" actId="20577"/>
        <pc:sldMkLst>
          <pc:docMk/>
          <pc:sldMk cId="1324424397" sldId="261"/>
        </pc:sldMkLst>
        <pc:spChg chg="mod">
          <ac:chgData name="Drake, Gordon" userId="S::gordon.drake@ercot.com::d3aa080c-bd91-4052-98d6-063a86a83a9f" providerId="AD" clId="Web-{106BF7F9-B561-0FDC-F9BB-03484A25B96E}" dt="2024-09-18T15:18:07.918" v="4" actId="20577"/>
          <ac:spMkLst>
            <pc:docMk/>
            <pc:sldMk cId="1324424397" sldId="261"/>
            <ac:spMk id="2" creationId="{00000000-0000-0000-0000-000000000000}"/>
          </ac:spMkLst>
        </pc:spChg>
      </pc:sldChg>
      <pc:sldChg chg="modSp">
        <pc:chgData name="Drake, Gordon" userId="S::gordon.drake@ercot.com::d3aa080c-bd91-4052-98d6-063a86a83a9f" providerId="AD" clId="Web-{106BF7F9-B561-0FDC-F9BB-03484A25B96E}" dt="2024-09-18T15:25:24.850" v="28" actId="20577"/>
        <pc:sldMkLst>
          <pc:docMk/>
          <pc:sldMk cId="2145432706" sldId="276"/>
        </pc:sldMkLst>
        <pc:spChg chg="mod">
          <ac:chgData name="Drake, Gordon" userId="S::gordon.drake@ercot.com::d3aa080c-bd91-4052-98d6-063a86a83a9f" providerId="AD" clId="Web-{106BF7F9-B561-0FDC-F9BB-03484A25B96E}" dt="2024-09-18T15:25:24.850" v="28" actId="20577"/>
          <ac:spMkLst>
            <pc:docMk/>
            <pc:sldMk cId="2145432706" sldId="276"/>
            <ac:spMk id="3" creationId="{00000000-0000-0000-0000-000000000000}"/>
          </ac:spMkLst>
        </pc:spChg>
      </pc:sldChg>
      <pc:sldChg chg="modSp">
        <pc:chgData name="Drake, Gordon" userId="S::gordon.drake@ercot.com::d3aa080c-bd91-4052-98d6-063a86a83a9f" providerId="AD" clId="Web-{106BF7F9-B561-0FDC-F9BB-03484A25B96E}" dt="2024-09-18T15:19:18.545" v="7" actId="20577"/>
        <pc:sldMkLst>
          <pc:docMk/>
          <pc:sldMk cId="1095794504" sldId="277"/>
        </pc:sldMkLst>
        <pc:spChg chg="mod">
          <ac:chgData name="Drake, Gordon" userId="S::gordon.drake@ercot.com::d3aa080c-bd91-4052-98d6-063a86a83a9f" providerId="AD" clId="Web-{106BF7F9-B561-0FDC-F9BB-03484A25B96E}" dt="2024-09-18T15:19:18.545" v="7" actId="20577"/>
          <ac:spMkLst>
            <pc:docMk/>
            <pc:sldMk cId="1095794504" sldId="277"/>
            <ac:spMk id="7" creationId="{8DE3848D-F869-4A14-B867-268DDF4A2C73}"/>
          </ac:spMkLst>
        </pc:spChg>
      </pc:sldChg>
      <pc:sldChg chg="modSp">
        <pc:chgData name="Drake, Gordon" userId="S::gordon.drake@ercot.com::d3aa080c-bd91-4052-98d6-063a86a83a9f" providerId="AD" clId="Web-{106BF7F9-B561-0FDC-F9BB-03484A25B96E}" dt="2024-09-18T15:23:23.706" v="18" actId="20577"/>
        <pc:sldMkLst>
          <pc:docMk/>
          <pc:sldMk cId="2309081026" sldId="297"/>
        </pc:sldMkLst>
        <pc:spChg chg="mod">
          <ac:chgData name="Drake, Gordon" userId="S::gordon.drake@ercot.com::d3aa080c-bd91-4052-98d6-063a86a83a9f" providerId="AD" clId="Web-{106BF7F9-B561-0FDC-F9BB-03484A25B96E}" dt="2024-09-18T15:23:23.706" v="18" actId="20577"/>
          <ac:spMkLst>
            <pc:docMk/>
            <pc:sldMk cId="2309081026" sldId="297"/>
            <ac:spMk id="2" creationId="{00000000-0000-0000-0000-000000000000}"/>
          </ac:spMkLst>
        </pc:spChg>
      </pc:sldChg>
      <pc:sldChg chg="modSp">
        <pc:chgData name="Drake, Gordon" userId="S::gordon.drake@ercot.com::d3aa080c-bd91-4052-98d6-063a86a83a9f" providerId="AD" clId="Web-{106BF7F9-B561-0FDC-F9BB-03484A25B96E}" dt="2024-09-18T15:20:51.422" v="16" actId="20577"/>
        <pc:sldMkLst>
          <pc:docMk/>
          <pc:sldMk cId="1731488322" sldId="367"/>
        </pc:sldMkLst>
        <pc:spChg chg="mod">
          <ac:chgData name="Drake, Gordon" userId="S::gordon.drake@ercot.com::d3aa080c-bd91-4052-98d6-063a86a83a9f" providerId="AD" clId="Web-{106BF7F9-B561-0FDC-F9BB-03484A25B96E}" dt="2024-09-18T15:20:51.422" v="16" actId="20577"/>
          <ac:spMkLst>
            <pc:docMk/>
            <pc:sldMk cId="1731488322" sldId="367"/>
            <ac:spMk id="7" creationId="{2CFDA046-49CC-4D97-ADD9-4B0245B9DCEF}"/>
          </ac:spMkLst>
        </pc:spChg>
      </pc:sldChg>
    </pc:docChg>
  </pc:docChgLst>
  <pc:docChgLst>
    <pc:chgData name="Chu, Zhengguo" userId="46b45079-141b-4798-8f61-111a7cd7aa1e" providerId="ADAL" clId="{243BF3FD-8F71-448E-BE5B-824DAA718224}"/>
    <pc:docChg chg="modSld">
      <pc:chgData name="Chu, Zhengguo" userId="46b45079-141b-4798-8f61-111a7cd7aa1e" providerId="ADAL" clId="{243BF3FD-8F71-448E-BE5B-824DAA718224}" dt="2024-09-18T14:22:57.501" v="0" actId="6549"/>
      <pc:docMkLst>
        <pc:docMk/>
      </pc:docMkLst>
      <pc:sldChg chg="modSp mod">
        <pc:chgData name="Chu, Zhengguo" userId="46b45079-141b-4798-8f61-111a7cd7aa1e" providerId="ADAL" clId="{243BF3FD-8F71-448E-BE5B-824DAA718224}" dt="2024-09-18T14:22:57.501" v="0" actId="6549"/>
        <pc:sldMkLst>
          <pc:docMk/>
          <pc:sldMk cId="1327399478" sldId="369"/>
        </pc:sldMkLst>
        <pc:graphicFrameChg chg="modGraphic">
          <ac:chgData name="Chu, Zhengguo" userId="46b45079-141b-4798-8f61-111a7cd7aa1e" providerId="ADAL" clId="{243BF3FD-8F71-448E-BE5B-824DAA718224}" dt="2024-09-18T14:22:57.501" v="0" actId="6549"/>
          <ac:graphicFrameMkLst>
            <pc:docMk/>
            <pc:sldMk cId="1327399478" sldId="369"/>
            <ac:graphicFrameMk id="3" creationId="{E5D8D8BC-AE48-47BE-8B44-D3D5C378D12E}"/>
          </ac:graphicFrameMkLst>
        </pc:graphicFrameChg>
      </pc:sldChg>
    </pc:docChg>
  </pc:docChgLst>
</pc:chgInfo>
</file>

<file path=ppt/comments/modernComment_162_341D937D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D3CB66F-FACC-488A-87D5-6C5599B461CC}" authorId="{3274B748-C2E2-CD1D-7097-BB267DC7B270}" created="2024-09-18T15:30:22.388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874353533" sldId="354"/>
      <ac:spMk id="2" creationId="{00000000-0000-0000-0000-000000000000}"/>
      <ac:txMk cp="40" len="99">
        <ac:context len="140" hash="3900973106"/>
      </ac:txMk>
    </ac:txMkLst>
    <p188:pos x="939928" y="893512"/>
    <p188:txBody>
      <a:bodyPr/>
      <a:lstStyle/>
      <a:p>
        <a:r>
          <a:rPr lang="en-US"/>
          <a:t>Any comments of note on the scale of the Shortfall MWh? 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6029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4045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8748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7538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4197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3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8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931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38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996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45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98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166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54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4040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62_341D937D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828800"/>
            <a:ext cx="5638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chemeClr val="tx2"/>
                </a:solidFill>
              </a:rPr>
              <a:t>Monthly Review of Reliability Unit Commitment Market Impacts – August 2024</a:t>
            </a:r>
          </a:p>
          <a:p>
            <a:endParaRPr lang="en-US" sz="2000"/>
          </a:p>
          <a:p>
            <a:r>
              <a:rPr lang="en-US" sz="1600" i="1">
                <a:solidFill>
                  <a:schemeClr val="tx2"/>
                </a:solidFill>
              </a:rPr>
              <a:t>Wholesale Market Working Group </a:t>
            </a:r>
          </a:p>
          <a:p>
            <a:endParaRPr lang="en-US" sz="2000"/>
          </a:p>
          <a:p>
            <a:r>
              <a:rPr lang="en-US">
                <a:solidFill>
                  <a:schemeClr val="tx2"/>
                </a:solidFill>
              </a:rPr>
              <a:t>ERCOT Staff</a:t>
            </a:r>
          </a:p>
          <a:p>
            <a:endParaRPr lang="en-US">
              <a:solidFill>
                <a:schemeClr val="tx2"/>
              </a:solidFill>
            </a:endParaRPr>
          </a:p>
          <a:p>
            <a:endParaRPr lang="en-US">
              <a:solidFill>
                <a:schemeClr val="tx2"/>
              </a:solidFill>
            </a:endParaRPr>
          </a:p>
          <a:p>
            <a:endParaRPr 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/>
              <a:t>RUC-Instructed Resource Dispatch above LDL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994682"/>
            <a:ext cx="8315326" cy="4876800"/>
          </a:xfrm>
        </p:spPr>
        <p:txBody>
          <a:bodyPr lIns="91440" tIns="45720" rIns="91440" bIns="4572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August 2024</a:t>
            </a:r>
            <a:endParaRPr kumimoji="0" lang="en-US" sz="1900" b="0" i="0" u="none" strike="noStrike" kern="1200" cap="none" spc="0" normalizeH="0" baseline="0" noProof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r>
              <a:rPr lang="en-US" sz="1800">
                <a:solidFill>
                  <a:schemeClr val="tx2"/>
                </a:solidFill>
              </a:rPr>
              <a:t>There were 6.5 effective Resource-hours in which Resources that did not successfully opt out were dispatched above their LDL. </a:t>
            </a:r>
            <a:endParaRPr lang="en-US" sz="1800">
              <a:solidFill>
                <a:schemeClr val="tx2"/>
              </a:solidFill>
              <a:cs typeface="Arial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 0.5 of these Resource-hours, the LMP for the RUC-instructed Resource was above the RUC offer floor.</a:t>
            </a:r>
            <a:endParaRPr lang="en-US" sz="1600" b="0" i="0" u="none" strike="noStrike" kern="1200" cap="none" spc="0" normalizeH="0" baseline="0" noProof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 6.0 of these Resource-hours, the LMP for the RUC-instructed Resource was below the RUC offer floor.</a:t>
            </a:r>
            <a:endParaRPr lang="en-US" sz="1400" b="0" i="0" u="none" strike="noStrike" kern="1200" cap="none" spc="0" normalizeH="0" baseline="0" noProof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lvl="2" indent="-285750">
              <a:buFont typeface="Arial" panose="020B0604020202020204" pitchFamily="34" charset="0"/>
              <a:buChar char="–"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 6</a:t>
            </a:r>
            <a:r>
              <a:rPr lang="en-US" sz="1400">
                <a:solidFill>
                  <a:srgbClr val="5B6770"/>
                </a:solidFill>
                <a:latin typeface="Arial" panose="020B0604020202020204"/>
              </a:rPr>
              <a:t>.0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Resource-hours, the RUC-instructed Resource was mitigated</a:t>
            </a:r>
            <a:r>
              <a:rPr lang="en-US" sz="1400">
                <a:solidFill>
                  <a:srgbClr val="5B6770"/>
                </a:solidFill>
                <a:latin typeface="Arial" panose="020B0604020202020204"/>
              </a:rPr>
              <a:t>.</a:t>
            </a:r>
            <a:endParaRPr lang="en-US" sz="1400">
              <a:solidFill>
                <a:schemeClr val="tx2"/>
              </a:solidFill>
              <a:cs typeface="Arial"/>
            </a:endParaRPr>
          </a:p>
          <a:p>
            <a:r>
              <a:rPr lang="en-US" sz="1800">
                <a:solidFill>
                  <a:schemeClr val="tx2"/>
                </a:solidFill>
              </a:rPr>
              <a:t>There were no Exceptional Fuel Cost submissions for any RUC-committed Resources.</a:t>
            </a:r>
            <a:endParaRPr lang="en-US" sz="160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/>
          </a:p>
          <a:p>
            <a:pPr marL="0" indent="0">
              <a:buNone/>
            </a:pPr>
            <a:endParaRPr lang="en-US" sz="16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FAC44F-3840-1403-C30C-B9680DE9E4B6}"/>
              </a:ext>
            </a:extLst>
          </p:cNvPr>
          <p:cNvSpPr txBox="1"/>
          <p:nvPr/>
        </p:nvSpPr>
        <p:spPr>
          <a:xfrm>
            <a:off x="383058" y="5869459"/>
            <a:ext cx="7790935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100">
                <a:solidFill>
                  <a:srgbClr val="5B6770"/>
                </a:solidFill>
                <a:cs typeface="Arial"/>
              </a:rPr>
              <a:t>*Note: Numbers may not sum exactly due to rounding.</a:t>
            </a:r>
          </a:p>
        </p:txBody>
      </p:sp>
    </p:spTree>
    <p:extLst>
      <p:ext uri="{BB962C8B-B14F-4D97-AF65-F5344CB8AC3E}">
        <p14:creationId xmlns:p14="http://schemas.microsoft.com/office/powerpoint/2010/main" val="2145432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/>
              <a:t>Reliability Deployment Price Adder: Last 13 Months</a:t>
            </a:r>
            <a:br>
              <a:rPr lang="en-US" sz="2400"/>
            </a:br>
            <a:r>
              <a:rPr lang="en-US" sz="1400"/>
              <a:t>August 2024 had a total of 67.25 RTORDPA hours with an average value of $0.87/MWh.</a:t>
            </a:r>
            <a:br>
              <a:rPr lang="en-US" sz="1400">
                <a:highlight>
                  <a:srgbClr val="FFFF00"/>
                </a:highlight>
              </a:rPr>
            </a:br>
            <a:endParaRPr lang="en-US" sz="140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CA1D7E-9FAB-08CD-1D53-54D48E4416F6}"/>
              </a:ext>
            </a:extLst>
          </p:cNvPr>
          <p:cNvSpPr txBox="1"/>
          <p:nvPr/>
        </p:nvSpPr>
        <p:spPr>
          <a:xfrm>
            <a:off x="2076672" y="5864177"/>
            <a:ext cx="62128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These graphs show RTORDPA instances by reliability action: 'RUC Only' for instances triggered solely by Reliability Unit Commitment, 'RUC and other triggers' for instances with RUC and additional triggers, and 'Other triggers only' for instances with non-RUC triggers. The daily average RTORDPA is calculated using the total duration across all categories. See ERCOT protocol section 6.5.7.3.1 for details.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474878-A3A1-A9AC-0E79-F51B840399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6826" y="1047812"/>
            <a:ext cx="7506542" cy="4841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195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B454F47-25B4-4536-8255-A0C85F9F84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4692" y="935551"/>
            <a:ext cx="7477076" cy="48226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2400"/>
              <a:t>Reliability Deployment Price Adder: August 2024</a:t>
            </a:r>
            <a:br>
              <a:rPr lang="en-US" sz="2400"/>
            </a:br>
            <a:r>
              <a:rPr lang="en-US" sz="1400"/>
              <a:t>OD 8/18 had the highest daily time-weighted average RTORDPA of $7.89/MWh.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B8B601-86BF-66D5-5540-D33C6A8691A3}"/>
              </a:ext>
            </a:extLst>
          </p:cNvPr>
          <p:cNvSpPr txBox="1"/>
          <p:nvPr/>
        </p:nvSpPr>
        <p:spPr>
          <a:xfrm>
            <a:off x="2052006" y="5779199"/>
            <a:ext cx="62128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These graphs show RTORDPA instances by reliability action: 'RUC Only' for instances triggered solely by Reliability Unit Commitment, 'RUC and other triggers' for instances with RUC and additional triggers, and 'Other triggers only' for instances with non-RUC triggers. The daily average RTORDPA is calculated using the total duration across all categories. See ERCOT protocol section 6.5.7.3.1 for details.</a:t>
            </a:r>
          </a:p>
        </p:txBody>
      </p:sp>
    </p:spTree>
    <p:extLst>
      <p:ext uri="{BB962C8B-B14F-4D97-AF65-F5344CB8AC3E}">
        <p14:creationId xmlns:p14="http://schemas.microsoft.com/office/powerpoint/2010/main" val="587539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631A74C-4318-482B-BDCF-1009CBC57A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0516" y="1035020"/>
            <a:ext cx="7046460" cy="49072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01978"/>
            <a:ext cx="8648700" cy="815998"/>
          </a:xfrm>
        </p:spPr>
        <p:txBody>
          <a:bodyPr lIns="91440" tIns="45720" rIns="91440" bIns="45720" anchor="t"/>
          <a:lstStyle/>
          <a:p>
            <a:r>
              <a:rPr lang="en-US" sz="2400"/>
              <a:t>RUC </a:t>
            </a:r>
            <a:r>
              <a:rPr lang="en-US" sz="2400" err="1"/>
              <a:t>Clawback</a:t>
            </a:r>
            <a:r>
              <a:rPr lang="en-US" sz="2400"/>
              <a:t>, Make-Whole, and Shortfall</a:t>
            </a:r>
            <a:br>
              <a:rPr lang="en-US" sz="2400"/>
            </a:br>
            <a:r>
              <a:rPr lang="en-US" sz="1400"/>
              <a:t>For August 2024, the total </a:t>
            </a:r>
            <a:r>
              <a:rPr lang="en-US" sz="1400" err="1"/>
              <a:t>Clawback</a:t>
            </a:r>
            <a:r>
              <a:rPr lang="en-US" sz="1400"/>
              <a:t> Charge was $73,690.  The total Make-Whole Payment was $305,171.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908601-C139-4ACB-828A-8FA588D945F5}"/>
              </a:ext>
            </a:extLst>
          </p:cNvPr>
          <p:cNvSpPr txBox="1"/>
          <p:nvPr/>
        </p:nvSpPr>
        <p:spPr>
          <a:xfrm>
            <a:off x="2040645" y="6029505"/>
            <a:ext cx="673937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Of the $305,171 in Make-Whole Payments made in August 2024, $2.91 was uplifted to load due to rounding. </a:t>
            </a:r>
          </a:p>
          <a:p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The remaining amount was collected through Capacity-Short Charges.</a:t>
            </a:r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4B86FD-C6A5-4A5E-8937-826D598ADB5D}"/>
              </a:ext>
            </a:extLst>
          </p:cNvPr>
          <p:cNvSpPr txBox="1"/>
          <p:nvPr/>
        </p:nvSpPr>
        <p:spPr>
          <a:xfrm>
            <a:off x="7069394" y="6545719"/>
            <a:ext cx="1775500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800">
                <a:solidFill>
                  <a:schemeClr val="tx1">
                    <a:lumMod val="65000"/>
                    <a:lumOff val="35000"/>
                  </a:schemeClr>
                </a:solidFill>
              </a:rPr>
              <a:t>Data as of September 6</a:t>
            </a:r>
            <a:r>
              <a:rPr lang="en-US" sz="800" baseline="30000">
                <a:solidFill>
                  <a:schemeClr val="tx1">
                    <a:lumMod val="65000"/>
                    <a:lumOff val="35000"/>
                  </a:schemeClr>
                </a:solidFill>
              </a:rPr>
              <a:t>th</a:t>
            </a:r>
            <a:r>
              <a:rPr lang="en-US" sz="800">
                <a:solidFill>
                  <a:schemeClr val="tx1">
                    <a:lumMod val="65000"/>
                    <a:lumOff val="35000"/>
                  </a:schemeClr>
                </a:solidFill>
              </a:rPr>
              <a:t>, 2024</a:t>
            </a:r>
          </a:p>
        </p:txBody>
      </p:sp>
    </p:spTree>
    <p:extLst>
      <p:ext uri="{BB962C8B-B14F-4D97-AF65-F5344CB8AC3E}">
        <p14:creationId xmlns:p14="http://schemas.microsoft.com/office/powerpoint/2010/main" val="874353533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06060"/>
            <a:ext cx="8648700" cy="678261"/>
          </a:xfrm>
        </p:spPr>
        <p:txBody>
          <a:bodyPr/>
          <a:lstStyle/>
          <a:p>
            <a:r>
              <a:rPr lang="en-US" sz="2400"/>
              <a:t>RUC Clawback by Settlement Type</a:t>
            </a:r>
            <a:endParaRPr lang="en-US" sz="1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E5D8D8BC-AE48-47BE-8B44-D3D5C378D1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41102"/>
              </p:ext>
            </p:extLst>
          </p:nvPr>
        </p:nvGraphicFramePr>
        <p:xfrm>
          <a:off x="1119366" y="1076385"/>
          <a:ext cx="6962597" cy="4023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533">
                  <a:extLst>
                    <a:ext uri="{9D8B030D-6E8A-4147-A177-3AD203B41FA5}">
                      <a16:colId xmlns:a16="http://schemas.microsoft.com/office/drawing/2014/main" val="2612637512"/>
                    </a:ext>
                  </a:extLst>
                </a:gridCol>
                <a:gridCol w="1257753">
                  <a:extLst>
                    <a:ext uri="{9D8B030D-6E8A-4147-A177-3AD203B41FA5}">
                      <a16:colId xmlns:a16="http://schemas.microsoft.com/office/drawing/2014/main" val="3690498955"/>
                    </a:ext>
                  </a:extLst>
                </a:gridCol>
                <a:gridCol w="1562561">
                  <a:extLst>
                    <a:ext uri="{9D8B030D-6E8A-4147-A177-3AD203B41FA5}">
                      <a16:colId xmlns:a16="http://schemas.microsoft.com/office/drawing/2014/main" val="1271322669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val="2473856894"/>
                    </a:ext>
                  </a:extLst>
                </a:gridCol>
                <a:gridCol w="1709738">
                  <a:extLst>
                    <a:ext uri="{9D8B030D-6E8A-4147-A177-3AD203B41FA5}">
                      <a16:colId xmlns:a16="http://schemas.microsoft.com/office/drawing/2014/main" val="3766371183"/>
                    </a:ext>
                  </a:extLst>
                </a:gridCol>
              </a:tblGrid>
              <a:tr h="54289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Month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Initial Settlement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Final Settlement Change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True-up Settlement Change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Net as of August 12, 2024 ($)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2597113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Aug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352,002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352,002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4958066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Sep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997,843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997,843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40052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Oct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190,721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190,721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957537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Nov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29,684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29,684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632384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Dec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9998962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Jan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107,176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-4,657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102,519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741863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Feb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88,220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88,220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3998645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Mar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487,193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4183115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Apr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2,092,224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9753866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May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2,084,416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96745478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Jun ’24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630084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Jul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47,627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80461831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Aug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73,690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354752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4B29219-2490-43CC-8811-FBAE67FDB314}"/>
              </a:ext>
            </a:extLst>
          </p:cNvPr>
          <p:cNvSpPr txBox="1"/>
          <p:nvPr/>
        </p:nvSpPr>
        <p:spPr>
          <a:xfrm>
            <a:off x="4095566" y="5291806"/>
            <a:ext cx="4438834" cy="5078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Negative dollars represent a payment from ERCOT to a market participant</a:t>
            </a:r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“-” indicates settlement has yet to be completed.</a:t>
            </a:r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Net figures may differ slightly due to rounding.</a:t>
            </a:r>
          </a:p>
        </p:txBody>
      </p:sp>
    </p:spTree>
    <p:extLst>
      <p:ext uri="{BB962C8B-B14F-4D97-AF65-F5344CB8AC3E}">
        <p14:creationId xmlns:p14="http://schemas.microsoft.com/office/powerpoint/2010/main" val="2576058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06060"/>
            <a:ext cx="8648700" cy="678261"/>
          </a:xfrm>
        </p:spPr>
        <p:txBody>
          <a:bodyPr/>
          <a:lstStyle/>
          <a:p>
            <a:r>
              <a:rPr lang="en-US" sz="2400"/>
              <a:t>RUC Make-Whole by Settlement Type</a:t>
            </a:r>
            <a:endParaRPr lang="en-US" sz="1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4B86FD-C6A5-4A5E-8937-826D598ADB5D}"/>
              </a:ext>
            </a:extLst>
          </p:cNvPr>
          <p:cNvSpPr txBox="1"/>
          <p:nvPr/>
        </p:nvSpPr>
        <p:spPr>
          <a:xfrm>
            <a:off x="4095566" y="5291806"/>
            <a:ext cx="4438834" cy="5078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Negative dollars represent a payment from ERCOT to a market participant</a:t>
            </a:r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“-” indicates settlement has yet to be completed.</a:t>
            </a:r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Net figures may differ slightly due to rounding.</a:t>
            </a:r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E5D8D8BC-AE48-47BE-8B44-D3D5C378D1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969801"/>
              </p:ext>
            </p:extLst>
          </p:nvPr>
        </p:nvGraphicFramePr>
        <p:xfrm>
          <a:off x="1188720" y="1076385"/>
          <a:ext cx="6766560" cy="4023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533">
                  <a:extLst>
                    <a:ext uri="{9D8B030D-6E8A-4147-A177-3AD203B41FA5}">
                      <a16:colId xmlns:a16="http://schemas.microsoft.com/office/drawing/2014/main" val="2612637512"/>
                    </a:ext>
                  </a:extLst>
                </a:gridCol>
                <a:gridCol w="1193522">
                  <a:extLst>
                    <a:ext uri="{9D8B030D-6E8A-4147-A177-3AD203B41FA5}">
                      <a16:colId xmlns:a16="http://schemas.microsoft.com/office/drawing/2014/main" val="3690498955"/>
                    </a:ext>
                  </a:extLst>
                </a:gridCol>
                <a:gridCol w="1449805">
                  <a:extLst>
                    <a:ext uri="{9D8B030D-6E8A-4147-A177-3AD203B41FA5}">
                      <a16:colId xmlns:a16="http://schemas.microsoft.com/office/drawing/2014/main" val="1271322669"/>
                    </a:ext>
                  </a:extLst>
                </a:gridCol>
                <a:gridCol w="1582153">
                  <a:extLst>
                    <a:ext uri="{9D8B030D-6E8A-4147-A177-3AD203B41FA5}">
                      <a16:colId xmlns:a16="http://schemas.microsoft.com/office/drawing/2014/main" val="2473856894"/>
                    </a:ext>
                  </a:extLst>
                </a:gridCol>
                <a:gridCol w="1732547">
                  <a:extLst>
                    <a:ext uri="{9D8B030D-6E8A-4147-A177-3AD203B41FA5}">
                      <a16:colId xmlns:a16="http://schemas.microsoft.com/office/drawing/2014/main" val="3766371183"/>
                    </a:ext>
                  </a:extLst>
                </a:gridCol>
              </a:tblGrid>
              <a:tr h="54289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Month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Initial Settlement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Final Settlement Change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True-up Settlement Change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Net as of August 12, 2024 ($)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2597113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Aug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-12,090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-12,090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4958066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Sep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-35,168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-35,168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0362010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Oct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-72,477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-43,063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-115,540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5541828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Nov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-194,731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-17,934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-212,665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8082181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Dec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-5,316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-5,316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586240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Jan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-253,466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-79,942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31,417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-301,991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32211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Feb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-19,673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-9,004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-28,677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1111206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Mar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-353,562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333238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Apr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-443,178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18951033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May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-2,957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912300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Jun ’24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-76,670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7297973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Jul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-4,297</a:t>
                      </a:r>
                      <a:endParaRPr lang="en-US" sz="1200" b="0" i="0" u="none" strike="noStrike" kern="1200">
                        <a:solidFill>
                          <a:schemeClr val="accent2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260353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Aug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-305,171</a:t>
                      </a:r>
                      <a:endParaRPr lang="en-US" sz="1200" b="0" i="0" u="none" strike="noStrike" kern="1200">
                        <a:solidFill>
                          <a:schemeClr val="accent2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35468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7399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/>
              <a:t>RUC Resource-Hours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62830" y="5940293"/>
            <a:ext cx="68049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>
                <a:solidFill>
                  <a:schemeClr val="accent2"/>
                </a:solidFill>
                <a:cs typeface="Book Antiqua"/>
              </a:rPr>
              <a:t>* The difference between “Instructed” and “Effective” values is a result of Resources starting up, shutting down, receiving partial hour instructions, or otherwise not being dispatchable by SCED.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6DBCF5B-F8AE-48F6-AEA6-EAFBA912F9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497815"/>
              </p:ext>
            </p:extLst>
          </p:nvPr>
        </p:nvGraphicFramePr>
        <p:xfrm>
          <a:off x="975776" y="1127735"/>
          <a:ext cx="7068908" cy="4298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1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1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1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07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August 2024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Opt-Out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Non-Opt-Out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97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Instructed Resource-Hours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1"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45720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5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Total Count</a:t>
                      </a:r>
                    </a:p>
                  </a:txBody>
                  <a:tcPr marL="18288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184.0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13.0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171.0</a:t>
                      </a:r>
                      <a:endParaRPr lang="en-US" sz="1600" b="0" i="0" u="none" strike="noStrike" kern="120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97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Effective Resource-Hours*</a:t>
                      </a:r>
                      <a:endParaRPr lang="en-US" sz="1800" b="1" i="0" u="none" strike="noStrike" baseline="3000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1"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45720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Total Count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183.1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13.0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170.1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973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Average Megawatts (MW) for Effective Resource Hours</a:t>
                      </a:r>
                    </a:p>
                  </a:txBody>
                  <a:tcPr marL="76200" marR="76200" marT="38100" marB="3810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38100" marB="3810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38100" marB="3810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3093979311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Average LSL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35.7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57.0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34.1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Average LDL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40.9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99.5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36.5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Average BP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44.9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132.8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38.2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Average HSL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126.2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189.0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121.4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350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7764"/>
            <a:ext cx="8458200" cy="746918"/>
          </a:xfrm>
        </p:spPr>
        <p:txBody>
          <a:bodyPr lIns="91440" tIns="45720" rIns="91440" bIns="45720" anchor="t"/>
          <a:lstStyle/>
          <a:p>
            <a:r>
              <a:rPr lang="en-US" sz="2400"/>
              <a:t>RUC Instruction Reasons: Last 13 Months</a:t>
            </a:r>
            <a:br>
              <a:rPr lang="en-US" sz="2400"/>
            </a:br>
            <a:r>
              <a:rPr lang="en-US" sz="1400"/>
              <a:t>RUC instructions in August 2024 were primarily to ensure sufficient capacity but also to resolve congestion.</a:t>
            </a:r>
            <a:br>
              <a:rPr lang="en-US" sz="2400">
                <a:highlight>
                  <a:srgbClr val="FFFF00"/>
                </a:highlight>
              </a:rPr>
            </a:br>
            <a:endParaRPr lang="en-US" sz="240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54259A-805E-44B1-B293-64C1EAF252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6523" y="1245070"/>
            <a:ext cx="7479484" cy="406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42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/>
              <a:t>RUC Instruction Reasons in </a:t>
            </a:r>
            <a:r>
              <a:rPr lang="en-US" sz="2400">
                <a:solidFill>
                  <a:srgbClr val="00AEC7"/>
                </a:solidFill>
                <a:latin typeface="Arial" panose="020B0604020202020204"/>
              </a:rPr>
              <a:t>August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 2024</a:t>
            </a:r>
            <a:br>
              <a:rPr lang="en-US" sz="2400">
                <a:solidFill>
                  <a:schemeClr val="tx2"/>
                </a:solidFill>
              </a:rPr>
            </a:b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513" y="990600"/>
            <a:ext cx="8534400" cy="1524000"/>
          </a:xfrm>
        </p:spPr>
        <p:txBody>
          <a:bodyPr/>
          <a:lstStyle/>
          <a:p>
            <a:r>
              <a:rPr lang="en-US" sz="1800">
                <a:solidFill>
                  <a:schemeClr val="tx2"/>
                </a:solidFill>
              </a:rPr>
              <a:t>183.1 RUC effective Resource-hours.</a:t>
            </a:r>
            <a:endParaRPr lang="en-US" sz="2000">
              <a:solidFill>
                <a:schemeClr val="tx2"/>
              </a:solidFill>
            </a:endParaRPr>
          </a:p>
          <a:p>
            <a:pPr lvl="1"/>
            <a:r>
              <a:rPr lang="en-US" sz="1600">
                <a:solidFill>
                  <a:schemeClr val="tx2"/>
                </a:solidFill>
              </a:rPr>
              <a:t>165.1 hours (90.17%) for capacity.</a:t>
            </a:r>
          </a:p>
          <a:p>
            <a:pPr lvl="1"/>
            <a:r>
              <a:rPr lang="en-US" sz="1600">
                <a:solidFill>
                  <a:schemeClr val="tx2"/>
                </a:solidFill>
              </a:rPr>
              <a:t>18.0 hours (9.83%) for congestion.</a:t>
            </a:r>
          </a:p>
          <a:p>
            <a:pPr lvl="1"/>
            <a:endParaRPr lang="en-US" sz="1600">
              <a:solidFill>
                <a:schemeClr val="tx2"/>
              </a:solidFill>
            </a:endParaRPr>
          </a:p>
          <a:p>
            <a:pPr lvl="1"/>
            <a:endParaRPr lang="en-US" sz="1600">
              <a:solidFill>
                <a:schemeClr val="tx2"/>
              </a:solidFill>
            </a:endParaRPr>
          </a:p>
          <a:p>
            <a:pPr lvl="1"/>
            <a:endParaRPr lang="en-US" sz="140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54259A-805E-44B1-B293-64C1EAF252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012" y="2355820"/>
            <a:ext cx="8347903" cy="372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108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3739" y="1015691"/>
            <a:ext cx="7516510" cy="5234588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DE3848D-F869-4A14-B867-268DDF4A2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4475"/>
            <a:ext cx="8458200" cy="757247"/>
          </a:xfrm>
        </p:spPr>
        <p:txBody>
          <a:bodyPr lIns="91440" tIns="45720" rIns="91440" bIns="45720" anchor="t"/>
          <a:lstStyle/>
          <a:p>
            <a:r>
              <a:rPr lang="en-US" sz="2400"/>
              <a:t>Non-opt-out and Opt-out Totals: Last 13 Months</a:t>
            </a:r>
            <a:br>
              <a:rPr lang="en-US" sz="2000"/>
            </a:br>
            <a:r>
              <a:rPr lang="en-US" sz="1400"/>
              <a:t>August 2024 had a total of 170.1 non-opt-out effective Resource-hours (92.90%) and 13.0 opt-out effective Resource-hours (7.10%).</a:t>
            </a: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95794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682"/>
            <a:ext cx="8382000" cy="365918"/>
          </a:xfrm>
        </p:spPr>
        <p:txBody>
          <a:bodyPr/>
          <a:lstStyle/>
          <a:p>
            <a:r>
              <a:rPr lang="en-US" sz="2400"/>
              <a:t>Non-opt-out and Opt-out Totals: August 2024</a:t>
            </a:r>
            <a:br>
              <a:rPr lang="en-US" sz="2400"/>
            </a:br>
            <a:br>
              <a:rPr lang="en-US" sz="2400"/>
            </a:br>
            <a:br>
              <a:rPr lang="en-US" sz="2400"/>
            </a:b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E790A2-6CC7-4CD2-AA61-997D69C217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1104" y="804437"/>
            <a:ext cx="7548878" cy="5257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75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682"/>
            <a:ext cx="8382000" cy="365918"/>
          </a:xfrm>
        </p:spPr>
        <p:txBody>
          <a:bodyPr/>
          <a:lstStyle/>
          <a:p>
            <a:r>
              <a:rPr lang="en-US" sz="2400"/>
              <a:t>RUC Lead Time Margin: August 2024</a:t>
            </a:r>
            <a:br>
              <a:rPr lang="en-US" sz="2400"/>
            </a:b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CFDA046-49CC-4D97-ADD9-4B0245B9D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63" y="5062999"/>
            <a:ext cx="8315326" cy="964804"/>
          </a:xfrm>
        </p:spPr>
        <p:txBody>
          <a:bodyPr lIns="91440" tIns="45720" rIns="91440" bIns="45720" anchor="t"/>
          <a:lstStyle/>
          <a:p>
            <a:r>
              <a:rPr lang="en-US" sz="1400" b="1">
                <a:solidFill>
                  <a:schemeClr val="tx2"/>
                </a:solidFill>
              </a:rPr>
              <a:t>Lead time</a:t>
            </a:r>
            <a:r>
              <a:rPr lang="en-US" sz="1400">
                <a:solidFill>
                  <a:schemeClr val="tx2"/>
                </a:solidFill>
              </a:rPr>
              <a:t> refers to the length of time between a RUC instruction and the start of the commitment window.</a:t>
            </a:r>
            <a:endParaRPr lang="en-US" sz="1400">
              <a:solidFill>
                <a:schemeClr val="tx2"/>
              </a:solidFill>
              <a:cs typeface="Arial"/>
            </a:endParaRPr>
          </a:p>
          <a:p>
            <a:r>
              <a:rPr lang="en-US" sz="1400" b="1">
                <a:solidFill>
                  <a:schemeClr val="tx2"/>
                </a:solidFill>
              </a:rPr>
              <a:t>Lead time margin</a:t>
            </a:r>
            <a:r>
              <a:rPr lang="en-US" sz="1400">
                <a:solidFill>
                  <a:schemeClr val="tx2"/>
                </a:solidFill>
              </a:rPr>
              <a:t> is the difference between lead time and the Resource’s startup time.</a:t>
            </a:r>
            <a:endParaRPr lang="en-US" sz="1400">
              <a:solidFill>
                <a:schemeClr val="tx2"/>
              </a:solidFill>
              <a:cs typeface="Arial"/>
            </a:endParaRPr>
          </a:p>
          <a:p>
            <a:pPr lvl="1"/>
            <a:r>
              <a:rPr lang="en-US" sz="1200">
                <a:solidFill>
                  <a:schemeClr val="tx2"/>
                </a:solidFill>
              </a:rPr>
              <a:t>In cases where a Resource is committed for multiple back-to-back time blocks, lead time margin is calculated from the first instruction.</a:t>
            </a:r>
            <a:endParaRPr lang="en-US" sz="1200">
              <a:solidFill>
                <a:schemeClr val="tx2"/>
              </a:solidFill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339DF6-5C5D-4C78-858D-34640A37096F}"/>
              </a:ext>
            </a:extLst>
          </p:cNvPr>
          <p:cNvSpPr txBox="1"/>
          <p:nvPr/>
        </p:nvSpPr>
        <p:spPr>
          <a:xfrm>
            <a:off x="540438" y="716235"/>
            <a:ext cx="81463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Most RUC commitment windows had a lead time margin at or below 2 hours.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D51ABE3-0452-457D-B231-786E323D28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7002" y="1479189"/>
            <a:ext cx="3284424" cy="34564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D74C1D7-8F55-4351-AA6F-B22E1FEE81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87866" y="1494839"/>
            <a:ext cx="5753431" cy="3422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488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074680"/>
          </a:xfrm>
        </p:spPr>
        <p:txBody>
          <a:bodyPr/>
          <a:lstStyle/>
          <a:p>
            <a:r>
              <a:rPr lang="en-US" sz="2400"/>
              <a:t>Average Resource Age: Last 13 Months</a:t>
            </a:r>
            <a:br>
              <a:rPr lang="en-US" sz="3600"/>
            </a:br>
            <a:r>
              <a:rPr lang="en-US" sz="1400"/>
              <a:t>In August 2024, the average age of RUC-committed Resources was 53.5 years for non-opt-out Resource-hours and 57.0 years for opt-out Resource-hours with DAM commitment.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F3DC05-25BF-4B7B-868C-4FC9248797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4428" y="1350742"/>
            <a:ext cx="7338935" cy="4504227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58BA481-C343-4088-9A25-8F0D48CA0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0892" y="5850017"/>
            <a:ext cx="3971926" cy="381000"/>
          </a:xfrm>
        </p:spPr>
        <p:txBody>
          <a:bodyPr/>
          <a:lstStyle/>
          <a:p>
            <a:pPr marL="0" indent="0">
              <a:buNone/>
            </a:pPr>
            <a:r>
              <a:rPr lang="en-US" sz="1200">
                <a:solidFill>
                  <a:schemeClr val="tx2"/>
                </a:solidFill>
              </a:rPr>
              <a:t>Note: For Resource configurations with multiple physical generators, the age of the oldest generator is used.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756044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03F4249-95AE-4691-8151-A816FD2779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77826" y="3577918"/>
            <a:ext cx="6033553" cy="265533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DAC3954-EF99-49B2-AD01-C6A4156191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47816" y="899027"/>
            <a:ext cx="6035324" cy="26672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30818"/>
          </a:xfrm>
        </p:spPr>
        <p:txBody>
          <a:bodyPr lIns="91440" tIns="45720" rIns="91440" bIns="45720" anchor="t"/>
          <a:lstStyle/>
          <a:p>
            <a:r>
              <a:rPr lang="en-US" sz="2400"/>
              <a:t>Age Category: Last 13 Months</a:t>
            </a:r>
            <a:br>
              <a:rPr lang="en-US" sz="2400"/>
            </a:br>
            <a:r>
              <a:rPr lang="en-US" sz="1400"/>
              <a:t>Most RUC-committed Resources in August 2024 were more than 50 years old.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9C8F87-39A7-4E77-B01A-BFE5616552CF}"/>
              </a:ext>
            </a:extLst>
          </p:cNvPr>
          <p:cNvSpPr txBox="1"/>
          <p:nvPr/>
        </p:nvSpPr>
        <p:spPr>
          <a:xfrm>
            <a:off x="3970899" y="1046459"/>
            <a:ext cx="12022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tx2"/>
                </a:solidFill>
              </a:rPr>
              <a:t>Non-opt-out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B1E2F86-74F3-496A-A8DF-8166E77102C4}"/>
              </a:ext>
            </a:extLst>
          </p:cNvPr>
          <p:cNvSpPr txBox="1"/>
          <p:nvPr/>
        </p:nvSpPr>
        <p:spPr>
          <a:xfrm>
            <a:off x="4017498" y="3851091"/>
            <a:ext cx="11090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tx2"/>
                </a:solidFill>
              </a:rPr>
              <a:t>Opt-out</a:t>
            </a:r>
          </a:p>
        </p:txBody>
      </p:sp>
    </p:spTree>
    <p:extLst>
      <p:ext uri="{BB962C8B-B14F-4D97-AF65-F5344CB8AC3E}">
        <p14:creationId xmlns:p14="http://schemas.microsoft.com/office/powerpoint/2010/main" val="230908102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  <SharedWithUsers xmlns="cf8c9251-373f-4ee3-86cf-d97122226a81">
      <UserInfo>
        <DisplayName>King, Ryan</DisplayName>
        <AccountId>37</AccountId>
        <AccountType/>
      </UserInfo>
      <UserInfo>
        <DisplayName>Chu, Zhengguo</DisplayName>
        <AccountId>12</AccountId>
        <AccountType/>
      </UserInfo>
      <UserInfo>
        <DisplayName>Maggio, Dave</DisplayName>
        <AccountId>16</AccountId>
        <AccountType/>
      </UserInfo>
      <UserInfo>
        <DisplayName>Shaw, Pamela</DisplayName>
        <AccountId>18</AccountId>
        <AccountType/>
      </UserInfo>
      <UserInfo>
        <DisplayName>Kersulis, Jonas</DisplayName>
        <AccountId>11</AccountId>
        <AccountType/>
      </UserInfo>
      <UserInfo>
        <DisplayName>Yousefian, Mahnoush</DisplayName>
        <AccountId>22</AccountId>
        <AccountType/>
      </UserInfo>
      <UserInfo>
        <DisplayName>Urquhart, Ike</DisplayName>
        <AccountId>14</AccountId>
        <AccountType/>
      </UserInfo>
      <UserInfo>
        <DisplayName>Carswell, Cory</DisplayName>
        <AccountId>65</AccountId>
        <AccountType/>
      </UserInfo>
      <UserInfo>
        <DisplayName>Skiles, Matthew</DisplayName>
        <AccountId>114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5f527160-b6a2-448e-b210-55bbe2178a90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010B87D-DDCF-4759-928C-C99EE807EC1A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(4:3)</PresentationFormat>
  <Slides>15</Slides>
  <Notes>14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1_Custom Design</vt:lpstr>
      <vt:lpstr>Office Theme</vt:lpstr>
      <vt:lpstr>PowerPoint Presentation</vt:lpstr>
      <vt:lpstr>RUC Resource-Hours</vt:lpstr>
      <vt:lpstr>RUC Instruction Reasons: Last 13 Months RUC instructions in August 2024 were primarily to ensure sufficient capacity but also to resolve congestion. </vt:lpstr>
      <vt:lpstr>RUC Instruction Reasons in August 2024 </vt:lpstr>
      <vt:lpstr>Non-opt-out and Opt-out Totals: Last 13 Months August 2024 had a total of 170.1 non-opt-out effective Resource-hours (92.90%) and 13.0 opt-out effective Resource-hours (7.10%).</vt:lpstr>
      <vt:lpstr>Non-opt-out and Opt-out Totals: August 2024   </vt:lpstr>
      <vt:lpstr>RUC Lead Time Margin: August 2024 </vt:lpstr>
      <vt:lpstr>Average Resource Age: Last 13 Months In August 2024, the average age of RUC-committed Resources was 53.5 years for non-opt-out Resource-hours and 57.0 years for opt-out Resource-hours with DAM commitment.</vt:lpstr>
      <vt:lpstr>Age Category: Last 13 Months Most RUC-committed Resources in August 2024 were more than 50 years old.</vt:lpstr>
      <vt:lpstr>RUC-Instructed Resource Dispatch above LDL</vt:lpstr>
      <vt:lpstr>Reliability Deployment Price Adder: Last 13 Months August 2024 had a total of 67.25 RTORDPA hours with an average value of $0.87/MWh. </vt:lpstr>
      <vt:lpstr>Reliability Deployment Price Adder: August 2024 OD 8/18 had the highest daily time-weighted average RTORDPA of $7.89/MWh.</vt:lpstr>
      <vt:lpstr>RUC Clawback, Make-Whole, and Shortfall For August 2024, the total Clawback Charge was $73,690.  The total Make-Whole Payment was $305,171.</vt:lpstr>
      <vt:lpstr>RUC Clawback by Settlement Type</vt:lpstr>
      <vt:lpstr>RUC Make-Whole by Settlement Type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revision>1</cp:revision>
  <cp:lastPrinted>2016-01-21T20:53:15Z</cp:lastPrinted>
  <dcterms:created xsi:type="dcterms:W3CDTF">2016-01-21T15:20:31Z</dcterms:created>
  <dcterms:modified xsi:type="dcterms:W3CDTF">2024-09-18T15:30:23Z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0x0101009AF51A5998F0944EA03AB587B5B58FD3</vt:lpwstr>
  </property>
  <property fmtid="{D5CDD505-2E9C-101B-9397-08002B2CF9AE}" pid="3" name="MediaServiceImageTags">
    <vt:lpwstr/>
  </property>
  <property fmtid="{D5CDD505-2E9C-101B-9397-08002B2CF9AE}" pid="4" name="MSIP_Label_7084cbda-52b8-46fb-a7b7-cb5bd465ed85_Enabled">
    <vt:lpwstr>true</vt:lpwstr>
  </property>
  <property fmtid="{D5CDD505-2E9C-101B-9397-08002B2CF9AE}" pid="5" name="MSIP_Label_7084cbda-52b8-46fb-a7b7-cb5bd465ed85_SetDate">
    <vt:lpwstr>2023-01-09T20:44:22Z</vt:lpwstr>
  </property>
  <property fmtid="{D5CDD505-2E9C-101B-9397-08002B2CF9AE}" pid="6" name="MSIP_Label_7084cbda-52b8-46fb-a7b7-cb5bd465ed85_Method">
    <vt:lpwstr>Standard</vt:lpwstr>
  </property>
  <property fmtid="{D5CDD505-2E9C-101B-9397-08002B2CF9AE}" pid="7" name="MSIP_Label_7084cbda-52b8-46fb-a7b7-cb5bd465ed85_Name">
    <vt:lpwstr>Internal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ActionId">
    <vt:lpwstr>9b7d94b6-8de8-4468-97af-b1344ce27016</vt:lpwstr>
  </property>
  <property fmtid="{D5CDD505-2E9C-101B-9397-08002B2CF9AE}" pid="10" name="MSIP_Label_7084cbda-52b8-46fb-a7b7-cb5bd465ed85_ContentBits">
    <vt:lpwstr>0</vt:lpwstr>
  </property>
</Properties>
</file>