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2"/>
  </p:notesMasterIdLst>
  <p:handoutMasterIdLst>
    <p:handoutMasterId r:id="rId13"/>
  </p:handoutMasterIdLst>
  <p:sldIdLst>
    <p:sldId id="260" r:id="rId5"/>
    <p:sldId id="369" r:id="rId6"/>
    <p:sldId id="294" r:id="rId7"/>
    <p:sldId id="372" r:id="rId8"/>
    <p:sldId id="709" r:id="rId9"/>
    <p:sldId id="708" r:id="rId10"/>
    <p:sldId id="705" r:id="rId11"/>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78" d="100"/>
          <a:sy n="78" d="100"/>
        </p:scale>
        <p:origin x="1560" y="58"/>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handoutMaster" Target="handoutMasters/handoutMaster1.xml"/><Relationship Id="rId3" Type="http://schemas.openxmlformats.org/officeDocument/2006/relationships/slideMaster" Target="slideMasters/slideMaster1.xml"/><Relationship Id="rId7" Type="http://schemas.openxmlformats.org/officeDocument/2006/relationships/slide" Target="slides/slide3.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9/18/2024</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9/18/2024</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370716979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4</a:t>
            </a:fld>
            <a:endParaRPr lang="en-US" altLang="en-US"/>
          </a:p>
        </p:txBody>
      </p:sp>
    </p:spTree>
    <p:extLst>
      <p:ext uri="{BB962C8B-B14F-4D97-AF65-F5344CB8AC3E}">
        <p14:creationId xmlns:p14="http://schemas.microsoft.com/office/powerpoint/2010/main" val="3314060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77144372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14908457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023157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9666927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September 2024</a:t>
            </a:r>
          </a:p>
        </p:txBody>
      </p:sp>
    </p:spTree>
    <p:extLst>
      <p:ext uri="{BB962C8B-B14F-4D97-AF65-F5344CB8AC3E}">
        <p14:creationId xmlns:p14="http://schemas.microsoft.com/office/powerpoint/2010/main" val="95914354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9697884"/>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2085174646"/>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6: PRS Report </a:t>
              </a:r>
            </a:p>
            <a:p>
              <a:pPr eaLnBrk="1" hangingPunct="1"/>
              <a:endParaRPr lang="en-US" altLang="en-US" b="1" dirty="0"/>
            </a:p>
            <a:p>
              <a:pPr eaLnBrk="1" hangingPunct="1"/>
              <a:r>
                <a:rPr lang="en-US" altLang="en-US" sz="2000" dirty="0"/>
                <a:t>Diana Coleman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September 19, 2024</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296555" y="696159"/>
            <a:ext cx="8531226" cy="5595138"/>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600"/>
              </a:spcAft>
              <a:buFontTx/>
              <a:buNone/>
              <a:defRPr/>
            </a:pPr>
            <a:r>
              <a:rPr lang="en-US" dirty="0"/>
              <a:t>Revision Requests Recommended for Approval by PRS – Unopposed and No Impact (Vote):</a:t>
            </a:r>
          </a:p>
          <a:p>
            <a:pPr>
              <a:spcBef>
                <a:spcPts val="600"/>
              </a:spcBef>
              <a:spcAft>
                <a:spcPts val="600"/>
              </a:spcAft>
            </a:pPr>
            <a:r>
              <a:rPr lang="en-US" b="0" dirty="0"/>
              <a:t>NPRR1237, Retail Market Qualification Testing Requirements</a:t>
            </a:r>
          </a:p>
          <a:p>
            <a:pPr marL="0" indent="0" eaLnBrk="1" hangingPunct="1">
              <a:spcBef>
                <a:spcPts val="600"/>
              </a:spcBef>
              <a:spcAft>
                <a:spcPts val="600"/>
              </a:spcAft>
              <a:buFontTx/>
              <a:buNone/>
              <a:defRPr/>
            </a:pPr>
            <a:endParaRPr lang="en-US" dirty="0"/>
          </a:p>
          <a:p>
            <a:pPr marL="0" indent="0" eaLnBrk="1" hangingPunct="1">
              <a:spcBef>
                <a:spcPts val="600"/>
              </a:spcBef>
              <a:spcAft>
                <a:spcPts val="600"/>
              </a:spcAft>
              <a:buFontTx/>
              <a:buNone/>
              <a:defRPr/>
            </a:pPr>
            <a:r>
              <a:rPr lang="en-US" dirty="0"/>
              <a:t>Revision Requests Recommended for Approval by PRS – Unopposed with Impacts (Vote):</a:t>
            </a:r>
          </a:p>
          <a:p>
            <a:pPr>
              <a:spcAft>
                <a:spcPts val="600"/>
              </a:spcAft>
            </a:pPr>
            <a:r>
              <a:rPr lang="en-US" b="0" dirty="0"/>
              <a:t>NPRR1188, Implement Nodal Dispatch and Energy Settlement for Controllable Load Resources</a:t>
            </a:r>
          </a:p>
          <a:p>
            <a:pPr lvl="1">
              <a:spcAft>
                <a:spcPts val="600"/>
              </a:spcAft>
            </a:pPr>
            <a:r>
              <a:rPr lang="en-US" dirty="0"/>
              <a:t>IA: Between $1.8M and $2.5M		Priority 2026; Rank 390</a:t>
            </a:r>
          </a:p>
          <a:p>
            <a:pPr>
              <a:spcAft>
                <a:spcPts val="600"/>
              </a:spcAft>
            </a:pPr>
            <a:endParaRPr lang="en-US" b="0" dirty="0"/>
          </a:p>
          <a:p>
            <a:pPr>
              <a:spcAft>
                <a:spcPts val="600"/>
              </a:spcAft>
            </a:pPr>
            <a:r>
              <a:rPr lang="en-US" b="0" dirty="0"/>
              <a:t>NPRR1244, Clarification of Controllable Load Resource Primary Frequency Response Responsibilities</a:t>
            </a:r>
          </a:p>
          <a:p>
            <a:pPr lvl="1">
              <a:spcAft>
                <a:spcPts val="600"/>
              </a:spcAft>
            </a:pPr>
            <a:r>
              <a:rPr lang="en-US" dirty="0"/>
              <a:t>IA: Between $70K and $100K			Priority 2025; Rank 4530</a:t>
            </a:r>
            <a:endParaRPr lang="en-US" b="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3736476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NPRR1188, Implement Nodal Dispatch and Energy Settlement for Controllable Load Resources</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78426"/>
            <a:ext cx="8732520" cy="56323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ERCOT</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Upon system implementation – Priority 2026; Rank 390</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Estimated Impacts:  </a:t>
            </a:r>
            <a:r>
              <a:rPr lang="en-US" sz="1800" dirty="0">
                <a:effectLst/>
                <a:latin typeface="Arial" panose="020B0604020202020204" pitchFamily="34" charset="0"/>
                <a:ea typeface="Times New Roman" panose="02020603050405020304" pitchFamily="18" charset="0"/>
              </a:rPr>
              <a:t>Between $1.8M and $2.5M</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changes the dispatch and pricing of Controllable Load Resources (CLRs) in response to items in Phase 1 of Public Utility Commission of Texas’ (PUCT’s) market design blueprint related to demand response and increasing the “...utilization of load resources for grid reliability”.  Specifically, this NPRR is focused on the blueprint language discussing the pursuit of “…market modifications and technical measures to improve transparency of price signals for load resources, such as changing demand response pricing from zonal to locational marginal pricing (LMP)”.  To address the above directive from the PUCT, this NPRR changes the market participation model for CLRs that are not Aggregate Load Resources (ALRs) such that they are dispatched at a nodal shift factor and settled for their energy consumption at a nodal price.</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8/8/24, PRS voted unanimously to recommend approval of NPRR1188 as amended by the 7/15/24 Oncor comments.  On 9/12/24, PRS voted unanimously to endorse and forward to TAC the 8/8/24 PRS Report as revised by PRS and the 6/27/23 Impact Analysis for NPRR1188 with a recommended priority of 2026 and rank of 390.</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18700996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NPRR1237, Retail Market Qualification Testing Requirements</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78426"/>
            <a:ext cx="8732520"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CenterPoint Energy</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The first of the month following PUCT approval</a:t>
            </a:r>
            <a:endParaRPr lang="en-US" sz="1800" dirty="0">
              <a:effectLst/>
              <a:latin typeface="Times New Roman" panose="02020603050405020304" pitchFamily="18" charset="0"/>
              <a:ea typeface="Times New Roman" panose="02020603050405020304" pitchFamily="18" charset="0"/>
            </a:endParaRPr>
          </a:p>
          <a:p>
            <a:pPr marL="228600" marR="0" algn="just">
              <a:spcBef>
                <a:spcPts val="0"/>
              </a:spcBef>
              <a:spcAft>
                <a:spcPts val="0"/>
              </a:spcAft>
            </a:pPr>
            <a:r>
              <a:rPr lang="en-US" sz="1800" b="1" dirty="0">
                <a:effectLst/>
                <a:latin typeface="Arial" panose="020B0604020202020204" pitchFamily="34" charset="0"/>
                <a:ea typeface="Times New Roman" panose="02020603050405020304" pitchFamily="18" charset="0"/>
              </a:rPr>
              <a:t>Estimated Impacts:</a:t>
            </a:r>
            <a:r>
              <a:rPr lang="en-US" sz="1800" dirty="0">
                <a:effectLst/>
                <a:latin typeface="Arial" panose="020B0604020202020204" pitchFamily="34" charset="0"/>
                <a:ea typeface="Times New Roman" panose="02020603050405020304" pitchFamily="18" charset="0"/>
              </a:rPr>
              <a:t>  No impact</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provides conditions in which ERCOT requires all Competitive Retailers (CRs), new and existing, and Transmission and/or Distribution Service Providers (TDSPs) to successfully complete retail market qualification testing.</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8/8/24, PRS voted unanimously to recommend approval of NPRR1237 as amended by the 8/6/24 RMS comments.  </a:t>
            </a:r>
            <a:r>
              <a:rPr lang="en-US" sz="1800" kern="1200" dirty="0">
                <a:effectLst/>
                <a:latin typeface="Arial" panose="020B0604020202020204" pitchFamily="34" charset="0"/>
                <a:ea typeface="Times New Roman" panose="02020603050405020304" pitchFamily="18" charset="0"/>
              </a:rPr>
              <a:t>On 9/12/24, PRS voted unanimously to endorse and forward to TAC the 8/8/24 PRS Report and 8/27/24 Impact Analysis for NPRR1237.</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373738965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b="1" i="1" dirty="0">
                <a:effectLst/>
                <a:latin typeface="Arial" panose="020B0604020202020204" pitchFamily="34" charset="0"/>
                <a:ea typeface="Times New Roman" panose="02020603050405020304" pitchFamily="18" charset="0"/>
              </a:rPr>
              <a:t>NPRR1244, Clarification of Controllable Load Resource Primary Frequency Response Responsibilities</a:t>
            </a:r>
            <a:endParaRPr lang="en-US" sz="1800" dirty="0"/>
          </a:p>
        </p:txBody>
      </p:sp>
      <p:sp>
        <p:nvSpPr>
          <p:cNvPr id="14339" name="Rectangle 2"/>
          <p:cNvSpPr>
            <a:spLocks noChangeArrowheads="1"/>
          </p:cNvSpPr>
          <p:nvPr/>
        </p:nvSpPr>
        <p:spPr bwMode="auto">
          <a:xfrm>
            <a:off x="70288" y="678426"/>
            <a:ext cx="8852732"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Priority Power</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Upon system implementation – Priority 2025; Rank 4530</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Estimated Impacts:  </a:t>
            </a:r>
            <a:r>
              <a:rPr lang="en-US" sz="1800" dirty="0">
                <a:effectLst/>
                <a:latin typeface="Arial" panose="020B0604020202020204" pitchFamily="34" charset="0"/>
                <a:ea typeface="Times New Roman" panose="02020603050405020304" pitchFamily="18" charset="0"/>
              </a:rPr>
              <a:t>Between $70K and $100K</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aligns provisions regarding eligibility of a Controllable Load Resource that is not providing Primary Frequency Response (“PFR”) to provide ERCOT Contingency Reserve Service (ECRS), and the calculation of Physical Responsive Capability (PRC) to include only the capacity of Controllable Load Resources when they are qualified to provide Regulation Service and/or Responsive Reserve (RRS) which requires the Controllable Load Resource to be capable of providing PFR.</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8/8/24, PRS voted unanimously to recommend approval of NPRR1244 as submitted.  On 9/12/24, PRS voted unanimously to endorse and forward to TAC the 8/8/24 PRS Report as revised by PRS and 9/6/24 Impact Analysis for NPRR1244 with a recommended priority of 2025 and rank of 4530.</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9345999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59449"/>
            <a:ext cx="7924800" cy="435268"/>
          </a:xfrm>
        </p:spPr>
        <p:txBody>
          <a:bodyPr/>
          <a:lstStyle/>
          <a:p>
            <a:r>
              <a:rPr lang="en-US" sz="2200" b="1" dirty="0">
                <a:solidFill>
                  <a:schemeClr val="accent1"/>
                </a:solidFill>
              </a:rPr>
              <a:t>2024 Release Targets – Approved NPRRs / SCRs / xGRRs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7</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617850"/>
            <a:ext cx="2278120" cy="55399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3212888" y="6480993"/>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2514600" y="562268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39903"/>
          <a:ext cx="8839200" cy="292608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464643">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January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2/22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4/25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5/30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6/27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2420313">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NPRR1092</a:t>
                      </a:r>
                      <a:r>
                        <a:rPr kumimoji="0" lang="en-US" sz="900" b="0" i="0" u="none" strike="noStrike" cap="none" normalizeH="0" baseline="0" dirty="0">
                          <a:ln>
                            <a:noFill/>
                          </a:ln>
                          <a:solidFill>
                            <a:schemeClr val="tx1"/>
                          </a:solidFill>
                          <a:effectLst/>
                          <a:latin typeface="Courier New" pitchFamily="49" charset="0"/>
                        </a:rPr>
                        <a:t>(b)</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PGRR098</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cap="none" normalizeH="0" baseline="0" dirty="0">
                          <a:ln>
                            <a:noFill/>
                          </a:ln>
                          <a:solidFill>
                            <a:schemeClr val="tx1"/>
                          </a:solidFill>
                          <a:effectLst/>
                          <a:latin typeface="Courier New" pitchFamily="49" charset="0"/>
                        </a:rPr>
                        <a:t>ESR Telemetry</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cap="none" normalizeH="0" baseline="0" dirty="0">
                          <a:ln>
                            <a:noFill/>
                          </a:ln>
                          <a:solidFill>
                            <a:schemeClr val="tx1"/>
                          </a:solidFill>
                          <a:effectLst/>
                          <a:latin typeface="Courier New" pitchFamily="49" charset="0"/>
                        </a:rPr>
                        <a:t>Public API Enhancements</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NPRR1132</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RRGRR032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NOGRR249</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6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NPRR1184</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4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NPRR1026</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NPRR1172</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9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NPRR1040</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8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NOGRR247</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NPRR1165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NPRR989</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NPRR1038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NOGRR204</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SCR819</a:t>
                      </a: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NPRR1111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050" b="0" i="0" u="none" strike="noStrike" kern="1200" cap="none" normalizeH="0" baseline="0" dirty="0">
                          <a:ln>
                            <a:noFill/>
                          </a:ln>
                          <a:solidFill>
                            <a:schemeClr val="tx1"/>
                          </a:solidFill>
                          <a:effectLst/>
                          <a:latin typeface="Courier New" pitchFamily="49" charset="0"/>
                          <a:ea typeface="+mn-ea"/>
                          <a:cs typeface="+mn-cs"/>
                        </a:rPr>
                        <a:t>Securitization Default Charge Supporting Data</a:t>
                      </a:r>
                      <a:endParaRPr kumimoji="0" lang="en-US" sz="7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NPRR1149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NPRR1186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NPRR1196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NPRR1121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NPRR962</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NPRR1139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NPRR1205</a:t>
                      </a:r>
                      <a:r>
                        <a:rPr kumimoji="0" lang="en-US" sz="900" b="0" i="0" u="none" strike="noStrike" kern="1200" cap="none" normalizeH="0" baseline="0" dirty="0">
                          <a:ln>
                            <a:noFill/>
                          </a:ln>
                          <a:solidFill>
                            <a:srgbClr val="FF0000"/>
                          </a:solidFill>
                          <a:effectLst/>
                          <a:latin typeface="Courier New" pitchFamily="49" charset="0"/>
                          <a:ea typeface="+mn-ea"/>
                          <a:cs typeface="+mn-cs"/>
                        </a:rPr>
                        <a:t>(a)</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4225663" y="562334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3925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747491"/>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3889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5453018" y="5574662"/>
            <a:ext cx="1938383" cy="95410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NPRR989(a) – ESR tech. req.</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NPRR1026(b) – SLF – Reporting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NPRR1092(b) – Limit RUC Opt-Out</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NPRR1132(a) – RIOO portion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NPRR1172(a) – </a:t>
            </a:r>
            <a:r>
              <a:rPr kumimoji="0" lang="en-US" sz="700" b="0" i="0" u="none" strike="noStrike" kern="0" cap="none" spc="0" normalizeH="0" baseline="0" noProof="0" dirty="0">
                <a:ln>
                  <a:noFill/>
                </a:ln>
                <a:solidFill>
                  <a:prstClr val="black"/>
                </a:solidFill>
                <a:effectLst/>
                <a:uLnTx/>
                <a:uFillTx/>
                <a:latin typeface="Arial" charset="0"/>
                <a:ea typeface="+mn-ea"/>
                <a:cs typeface="+mn-cs"/>
              </a:rPr>
              <a:t>RUC Process/</a:t>
            </a:r>
            <a:r>
              <a:rPr kumimoji="0" lang="en-US" sz="700" b="0" i="0" u="none" strike="noStrike" kern="0" cap="none" spc="0" normalizeH="0" baseline="0" noProof="0" dirty="0" err="1">
                <a:ln>
                  <a:noFill/>
                </a:ln>
                <a:solidFill>
                  <a:prstClr val="black"/>
                </a:solidFill>
                <a:effectLst/>
                <a:uLnTx/>
                <a:uFillTx/>
                <a:latin typeface="Arial" charset="0"/>
                <a:ea typeface="+mn-ea"/>
                <a:cs typeface="+mn-cs"/>
              </a:rPr>
              <a:t>Clawback</a:t>
            </a:r>
            <a:endParaRPr kumimoji="0" lang="en-US" sz="700" b="0" i="0" u="none" strike="noStrike" kern="0" cap="none" spc="0" normalizeH="0" baseline="0" noProof="0" dirty="0">
              <a:ln>
                <a:noFill/>
              </a:ln>
              <a:solidFill>
                <a:prstClr val="black"/>
              </a:solidFill>
              <a:effectLst/>
              <a:uLnTx/>
              <a:uFillTx/>
              <a:latin typeface="Arial" charset="0"/>
              <a:ea typeface="+mn-ea"/>
              <a:cs typeface="+mn-cs"/>
            </a:endParaRP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NPRR1184(a) – Interest calcs</a:t>
            </a:r>
            <a:endParaRPr kumimoji="0" lang="en-US" sz="800" b="0" i="0" u="none" strike="noStrike" kern="0" cap="none" spc="0" normalizeH="0" baseline="0" noProof="0" dirty="0">
              <a:ln>
                <a:noFill/>
              </a:ln>
              <a:solidFill>
                <a:srgbClr val="FF0000"/>
              </a:solidFill>
              <a:effectLst/>
              <a:uLnTx/>
              <a:uFillTx/>
              <a:latin typeface="Arial" charset="0"/>
              <a:ea typeface="+mn-ea"/>
              <a:cs typeface="+mn-cs"/>
            </a:endParaRP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NPRR1186(b) – 60 Day Reports</a:t>
            </a:r>
          </a:p>
        </p:txBody>
      </p:sp>
      <p:sp>
        <p:nvSpPr>
          <p:cNvPr id="67" name="TextBox 66">
            <a:extLst>
              <a:ext uri="{FF2B5EF4-FFF2-40B4-BE49-F238E27FC236}">
                <a16:creationId xmlns:a16="http://schemas.microsoft.com/office/drawing/2014/main" id="{677FB7AA-0425-4ECC-9149-91187034677E}"/>
              </a:ext>
            </a:extLst>
          </p:cNvPr>
          <p:cNvSpPr txBox="1"/>
          <p:nvPr/>
        </p:nvSpPr>
        <p:spPr>
          <a:xfrm>
            <a:off x="7173251" y="1243191"/>
            <a:ext cx="370549" cy="69249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26" name="TextBox 25">
            <a:extLst>
              <a:ext uri="{FF2B5EF4-FFF2-40B4-BE49-F238E27FC236}">
                <a16:creationId xmlns:a16="http://schemas.microsoft.com/office/drawing/2014/main" id="{8479C2DE-7FC2-4409-B720-81664285021C}"/>
              </a:ext>
            </a:extLst>
          </p:cNvPr>
          <p:cNvSpPr txBox="1"/>
          <p:nvPr/>
        </p:nvSpPr>
        <p:spPr>
          <a:xfrm>
            <a:off x="1301556" y="1240638"/>
            <a:ext cx="416949" cy="230832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graphicFrame>
        <p:nvGraphicFramePr>
          <p:cNvPr id="7" name="Group 3">
            <a:extLst>
              <a:ext uri="{FF2B5EF4-FFF2-40B4-BE49-F238E27FC236}">
                <a16:creationId xmlns:a16="http://schemas.microsoft.com/office/drawing/2014/main" id="{C9891136-BD87-176C-5143-91FEF1125173}"/>
              </a:ext>
            </a:extLst>
          </p:cNvPr>
          <p:cNvGraphicFramePr>
            <a:graphicFrameLocks/>
          </p:cNvGraphicFramePr>
          <p:nvPr/>
        </p:nvGraphicFramePr>
        <p:xfrm>
          <a:off x="159776" y="3670192"/>
          <a:ext cx="8839200" cy="1865376"/>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439493">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8/22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September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9/26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10/24</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TX SET 5.0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11/10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12/11-12/12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1084507">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NPRR1058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NPRR1131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NPRR1186</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OBDRR040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SCR821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normalizeH="0" baseline="0" dirty="0">
                          <a:ln>
                            <a:noFill/>
                          </a:ln>
                          <a:solidFill>
                            <a:schemeClr val="tx1"/>
                          </a:solidFill>
                          <a:effectLst/>
                          <a:latin typeface="Courier New" pitchFamily="49" charset="0"/>
                          <a:ea typeface="+mn-ea"/>
                          <a:cs typeface="+mn-cs"/>
                        </a:rPr>
                        <a:t>Forecast Presentation Platform (CDR </a:t>
                      </a:r>
                      <a:r>
                        <a:rPr kumimoji="0" lang="en-US" sz="800" b="0" i="0" u="none" strike="noStrike" kern="1200" cap="none" normalizeH="0" baseline="0" dirty="0" err="1">
                          <a:ln>
                            <a:noFill/>
                          </a:ln>
                          <a:solidFill>
                            <a:schemeClr val="tx1"/>
                          </a:solidFill>
                          <a:effectLst/>
                          <a:latin typeface="Courier New" pitchFamily="49" charset="0"/>
                          <a:ea typeface="+mn-ea"/>
                          <a:cs typeface="+mn-cs"/>
                        </a:rPr>
                        <a:t>rpts</a:t>
                      </a:r>
                      <a:r>
                        <a:rPr kumimoji="0" lang="en-US" sz="800" b="0" i="0" u="none" strike="noStrike" kern="1200" cap="none" normalizeH="0" baseline="0" dirty="0">
                          <a:ln>
                            <a:noFill/>
                          </a:ln>
                          <a:solidFill>
                            <a:schemeClr val="tx1"/>
                          </a:solidFill>
                          <a:effectLst/>
                          <a:latin typeface="Courier New" pitchFamily="49" charset="0"/>
                          <a:ea typeface="+mn-ea"/>
                          <a:cs typeface="+mn-cs"/>
                        </a:rPr>
                        <a:t>)</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NPRR1002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RRGRR023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NOGRR208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NPRR1205</a:t>
                      </a:r>
                      <a:r>
                        <a:rPr kumimoji="0" lang="en-US" sz="900" b="0" i="0" u="none" strike="noStrike" kern="1200" cap="none" normalizeH="0" baseline="0" dirty="0">
                          <a:ln>
                            <a:noFill/>
                          </a:ln>
                          <a:solidFill>
                            <a:srgbClr val="FF0000"/>
                          </a:solidFill>
                          <a:effectLst/>
                          <a:latin typeface="Courier New" pitchFamily="49" charset="0"/>
                          <a:ea typeface="+mn-ea"/>
                          <a:cs typeface="+mn-cs"/>
                        </a:rPr>
                        <a:t>(b)</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NPRR1095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SCR823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RMGRR172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RMGRR168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RMGRR179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NPRR1183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PGRR088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PGRR094</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SCR799</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8" name="Flowchart: Alternate Process 7">
            <a:extLst>
              <a:ext uri="{FF2B5EF4-FFF2-40B4-BE49-F238E27FC236}">
                <a16:creationId xmlns:a16="http://schemas.microsoft.com/office/drawing/2014/main" id="{910136E5-EBFA-7A6B-2C0A-EBFE5A4B3914}"/>
              </a:ext>
            </a:extLst>
          </p:cNvPr>
          <p:cNvSpPr/>
          <p:nvPr/>
        </p:nvSpPr>
        <p:spPr>
          <a:xfrm>
            <a:off x="160363" y="366718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R7</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9" name="Flowchart: Alternate Process 8">
            <a:extLst>
              <a:ext uri="{FF2B5EF4-FFF2-40B4-BE49-F238E27FC236}">
                <a16:creationId xmlns:a16="http://schemas.microsoft.com/office/drawing/2014/main" id="{22DF4776-98CC-F894-84DE-A452FD405951}"/>
              </a:ext>
            </a:extLst>
          </p:cNvPr>
          <p:cNvSpPr/>
          <p:nvPr/>
        </p:nvSpPr>
        <p:spPr>
          <a:xfrm>
            <a:off x="1599696" y="3675427"/>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R8</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2" name="Flowchart: Alternate Process 11">
            <a:extLst>
              <a:ext uri="{FF2B5EF4-FFF2-40B4-BE49-F238E27FC236}">
                <a16:creationId xmlns:a16="http://schemas.microsoft.com/office/drawing/2014/main" id="{B55C91AD-E3F4-0703-F1EA-0E27F21FD4B3}"/>
              </a:ext>
            </a:extLst>
          </p:cNvPr>
          <p:cNvSpPr/>
          <p:nvPr/>
        </p:nvSpPr>
        <p:spPr>
          <a:xfrm>
            <a:off x="4571496" y="3671445"/>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R10</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3" name="Flowchart: Alternate Process 12">
            <a:extLst>
              <a:ext uri="{FF2B5EF4-FFF2-40B4-BE49-F238E27FC236}">
                <a16:creationId xmlns:a16="http://schemas.microsoft.com/office/drawing/2014/main" id="{E8ABAEEF-D09F-B2E8-7F78-4763272CC5D3}"/>
              </a:ext>
            </a:extLst>
          </p:cNvPr>
          <p:cNvSpPr/>
          <p:nvPr/>
        </p:nvSpPr>
        <p:spPr>
          <a:xfrm>
            <a:off x="7474542" y="3671445"/>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5" name="TextBox 14">
            <a:extLst>
              <a:ext uri="{FF2B5EF4-FFF2-40B4-BE49-F238E27FC236}">
                <a16:creationId xmlns:a16="http://schemas.microsoft.com/office/drawing/2014/main" id="{2F505729-56C5-4A43-A94F-AE7E7CB669A8}"/>
              </a:ext>
            </a:extLst>
          </p:cNvPr>
          <p:cNvSpPr txBox="1"/>
          <p:nvPr/>
        </p:nvSpPr>
        <p:spPr>
          <a:xfrm>
            <a:off x="7158882" y="4167147"/>
            <a:ext cx="370549" cy="135421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21" name="TextBox 20">
            <a:extLst>
              <a:ext uri="{FF2B5EF4-FFF2-40B4-BE49-F238E27FC236}">
                <a16:creationId xmlns:a16="http://schemas.microsoft.com/office/drawing/2014/main" id="{275B39E2-742A-1D0C-D123-744064439D16}"/>
              </a:ext>
            </a:extLst>
          </p:cNvPr>
          <p:cNvSpPr txBox="1"/>
          <p:nvPr/>
        </p:nvSpPr>
        <p:spPr>
          <a:xfrm>
            <a:off x="4227253" y="1239346"/>
            <a:ext cx="416949" cy="246990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0" name="TextBox 12">
            <a:extLst>
              <a:ext uri="{FF2B5EF4-FFF2-40B4-BE49-F238E27FC236}">
                <a16:creationId xmlns:a16="http://schemas.microsoft.com/office/drawing/2014/main" id="{7B414E3D-1330-1DDD-AC5E-4E294FE8AC52}"/>
              </a:ext>
            </a:extLst>
          </p:cNvPr>
          <p:cNvSpPr txBox="1">
            <a:spLocks noChangeArrowheads="1"/>
          </p:cNvSpPr>
          <p:nvPr/>
        </p:nvSpPr>
        <p:spPr bwMode="auto">
          <a:xfrm>
            <a:off x="162065" y="2259308"/>
            <a:ext cx="14297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2/1</a:t>
            </a:r>
          </a:p>
        </p:txBody>
      </p:sp>
      <p:sp>
        <p:nvSpPr>
          <p:cNvPr id="19" name="TextBox 12">
            <a:extLst>
              <a:ext uri="{FF2B5EF4-FFF2-40B4-BE49-F238E27FC236}">
                <a16:creationId xmlns:a16="http://schemas.microsoft.com/office/drawing/2014/main" id="{BD585D9C-A541-D6AA-B8B9-FB81D860B47A}"/>
              </a:ext>
            </a:extLst>
          </p:cNvPr>
          <p:cNvSpPr txBox="1">
            <a:spLocks noChangeArrowheads="1"/>
          </p:cNvSpPr>
          <p:nvPr/>
        </p:nvSpPr>
        <p:spPr bwMode="auto">
          <a:xfrm>
            <a:off x="1601431" y="2796132"/>
            <a:ext cx="151867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a:t>
            </a:r>
          </a:p>
        </p:txBody>
      </p:sp>
      <p:sp>
        <p:nvSpPr>
          <p:cNvPr id="5" name="TextBox 4">
            <a:extLst>
              <a:ext uri="{FF2B5EF4-FFF2-40B4-BE49-F238E27FC236}">
                <a16:creationId xmlns:a16="http://schemas.microsoft.com/office/drawing/2014/main" id="{B6C1BCB5-735E-26D9-5347-76174AA743C5}"/>
              </a:ext>
            </a:extLst>
          </p:cNvPr>
          <p:cNvSpPr txBox="1"/>
          <p:nvPr/>
        </p:nvSpPr>
        <p:spPr>
          <a:xfrm>
            <a:off x="8649864" y="4162575"/>
            <a:ext cx="370549" cy="131574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E</a:t>
            </a: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 </a:t>
            </a:r>
          </a:p>
        </p:txBody>
      </p:sp>
      <p:sp>
        <p:nvSpPr>
          <p:cNvPr id="4" name="TextBox 12">
            <a:extLst>
              <a:ext uri="{FF2B5EF4-FFF2-40B4-BE49-F238E27FC236}">
                <a16:creationId xmlns:a16="http://schemas.microsoft.com/office/drawing/2014/main" id="{BF34BE13-842D-408D-EFB9-14E228A70C9D}"/>
              </a:ext>
            </a:extLst>
          </p:cNvPr>
          <p:cNvSpPr txBox="1">
            <a:spLocks noChangeArrowheads="1"/>
          </p:cNvSpPr>
          <p:nvPr/>
        </p:nvSpPr>
        <p:spPr bwMode="auto">
          <a:xfrm>
            <a:off x="160279" y="1625644"/>
            <a:ext cx="14297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p>
        </p:txBody>
      </p:sp>
      <p:sp>
        <p:nvSpPr>
          <p:cNvPr id="14" name="TextBox 12">
            <a:extLst>
              <a:ext uri="{FF2B5EF4-FFF2-40B4-BE49-F238E27FC236}">
                <a16:creationId xmlns:a16="http://schemas.microsoft.com/office/drawing/2014/main" id="{411BFA5E-20DE-08A8-EF6F-B93A720A0EB6}"/>
              </a:ext>
            </a:extLst>
          </p:cNvPr>
          <p:cNvSpPr txBox="1">
            <a:spLocks noChangeArrowheads="1"/>
          </p:cNvSpPr>
          <p:nvPr/>
        </p:nvSpPr>
        <p:spPr bwMode="auto">
          <a:xfrm>
            <a:off x="159394" y="2892970"/>
            <a:ext cx="1437389"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2/16</a:t>
            </a:r>
          </a:p>
        </p:txBody>
      </p:sp>
      <p:sp>
        <p:nvSpPr>
          <p:cNvPr id="16" name="TextBox 12">
            <a:extLst>
              <a:ext uri="{FF2B5EF4-FFF2-40B4-BE49-F238E27FC236}">
                <a16:creationId xmlns:a16="http://schemas.microsoft.com/office/drawing/2014/main" id="{745C7704-ABEF-C3BB-521D-BC500FDEE8F7}"/>
              </a:ext>
            </a:extLst>
          </p:cNvPr>
          <p:cNvSpPr txBox="1">
            <a:spLocks noChangeArrowheads="1"/>
          </p:cNvSpPr>
          <p:nvPr/>
        </p:nvSpPr>
        <p:spPr bwMode="auto">
          <a:xfrm>
            <a:off x="3120109" y="2468425"/>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4/1</a:t>
            </a:r>
          </a:p>
        </p:txBody>
      </p:sp>
      <p:sp>
        <p:nvSpPr>
          <p:cNvPr id="18" name="TextBox 17">
            <a:extLst>
              <a:ext uri="{FF2B5EF4-FFF2-40B4-BE49-F238E27FC236}">
                <a16:creationId xmlns:a16="http://schemas.microsoft.com/office/drawing/2014/main" id="{4C08614E-A1B2-7A98-32B7-0DCFE05CBAAC}"/>
              </a:ext>
            </a:extLst>
          </p:cNvPr>
          <p:cNvSpPr txBox="1"/>
          <p:nvPr/>
        </p:nvSpPr>
        <p:spPr>
          <a:xfrm>
            <a:off x="5667754" y="1239346"/>
            <a:ext cx="416949" cy="375487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5" name="TextBox 34">
            <a:extLst>
              <a:ext uri="{FF2B5EF4-FFF2-40B4-BE49-F238E27FC236}">
                <a16:creationId xmlns:a16="http://schemas.microsoft.com/office/drawing/2014/main" id="{A1E0FDDD-28A6-0F3D-A026-22295AEC577A}"/>
              </a:ext>
            </a:extLst>
          </p:cNvPr>
          <p:cNvSpPr txBox="1"/>
          <p:nvPr/>
        </p:nvSpPr>
        <p:spPr>
          <a:xfrm>
            <a:off x="1602439" y="1974062"/>
            <a:ext cx="1505732" cy="200055"/>
          </a:xfrm>
          <a:prstGeom prst="rect">
            <a:avLst/>
          </a:prstGeom>
          <a:noFill/>
        </p:spPr>
        <p:txBody>
          <a:bodyPr wrap="square"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700" b="0" i="0" u="none" strike="noStrike" kern="1200" cap="none" spc="0" normalizeH="0" baseline="0" noProof="0" dirty="0">
                <a:ln>
                  <a:noFill/>
                </a:ln>
                <a:solidFill>
                  <a:prstClr val="black"/>
                </a:solidFill>
                <a:effectLst/>
                <a:uLnTx/>
                <a:uFillTx/>
                <a:latin typeface="Arial" panose="020B0604020202020204"/>
                <a:ea typeface="+mn-ea"/>
                <a:cs typeface="+mn-cs"/>
              </a:rPr>
              <a:t>Various effective dates</a:t>
            </a:r>
          </a:p>
        </p:txBody>
      </p:sp>
      <p:cxnSp>
        <p:nvCxnSpPr>
          <p:cNvPr id="36" name="Straight Arrow Connector 35">
            <a:extLst>
              <a:ext uri="{FF2B5EF4-FFF2-40B4-BE49-F238E27FC236}">
                <a16:creationId xmlns:a16="http://schemas.microsoft.com/office/drawing/2014/main" id="{436DFE83-730B-DB79-0753-83C358CCA0FB}"/>
              </a:ext>
            </a:extLst>
          </p:cNvPr>
          <p:cNvCxnSpPr>
            <a:cxnSpLocks/>
          </p:cNvCxnSpPr>
          <p:nvPr/>
        </p:nvCxnSpPr>
        <p:spPr>
          <a:xfrm flipV="1">
            <a:off x="2336240" y="1871440"/>
            <a:ext cx="0" cy="16323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7" name="TextBox 12">
            <a:extLst>
              <a:ext uri="{FF2B5EF4-FFF2-40B4-BE49-F238E27FC236}">
                <a16:creationId xmlns:a16="http://schemas.microsoft.com/office/drawing/2014/main" id="{45D00F21-2062-7021-577C-8A919A799660}"/>
              </a:ext>
            </a:extLst>
          </p:cNvPr>
          <p:cNvSpPr txBox="1">
            <a:spLocks noChangeArrowheads="1"/>
          </p:cNvSpPr>
          <p:nvPr/>
        </p:nvSpPr>
        <p:spPr bwMode="auto">
          <a:xfrm>
            <a:off x="1600200" y="2179314"/>
            <a:ext cx="152021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2/26</a:t>
            </a:r>
          </a:p>
        </p:txBody>
      </p:sp>
      <p:sp>
        <p:nvSpPr>
          <p:cNvPr id="25" name="TextBox 24">
            <a:extLst>
              <a:ext uri="{FF2B5EF4-FFF2-40B4-BE49-F238E27FC236}">
                <a16:creationId xmlns:a16="http://schemas.microsoft.com/office/drawing/2014/main" id="{1AAA6862-D1CD-7331-C306-A4FDBF226B8F}"/>
              </a:ext>
            </a:extLst>
          </p:cNvPr>
          <p:cNvSpPr txBox="1"/>
          <p:nvPr/>
        </p:nvSpPr>
        <p:spPr>
          <a:xfrm>
            <a:off x="1241402" y="4159196"/>
            <a:ext cx="416949" cy="47705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7" name="TextBox 12">
            <a:extLst>
              <a:ext uri="{FF2B5EF4-FFF2-40B4-BE49-F238E27FC236}">
                <a16:creationId xmlns:a16="http://schemas.microsoft.com/office/drawing/2014/main" id="{215A6D6D-D0BD-DD38-470D-F6B966E83DFF}"/>
              </a:ext>
            </a:extLst>
          </p:cNvPr>
          <p:cNvSpPr txBox="1">
            <a:spLocks noChangeArrowheads="1"/>
          </p:cNvSpPr>
          <p:nvPr/>
        </p:nvSpPr>
        <p:spPr bwMode="auto">
          <a:xfrm>
            <a:off x="3127248" y="1803898"/>
            <a:ext cx="1437613"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3/11</a:t>
            </a:r>
          </a:p>
        </p:txBody>
      </p:sp>
      <p:sp>
        <p:nvSpPr>
          <p:cNvPr id="39" name="TextBox 21">
            <a:extLst>
              <a:ext uri="{FF2B5EF4-FFF2-40B4-BE49-F238E27FC236}">
                <a16:creationId xmlns:a16="http://schemas.microsoft.com/office/drawing/2014/main" id="{33E8C581-A2AF-DD80-EDCF-73C73FAD61C3}"/>
              </a:ext>
            </a:extLst>
          </p:cNvPr>
          <p:cNvSpPr txBox="1">
            <a:spLocks noChangeArrowheads="1"/>
          </p:cNvSpPr>
          <p:nvPr/>
        </p:nvSpPr>
        <p:spPr bwMode="auto">
          <a:xfrm>
            <a:off x="7391400" y="5613919"/>
            <a:ext cx="1691639" cy="83099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FF0000"/>
                </a:solidFill>
                <a:effectLst/>
                <a:uLnTx/>
                <a:uFillTx/>
                <a:latin typeface="Arial" charset="0"/>
                <a:ea typeface="+mn-ea"/>
                <a:cs typeface="+mn-cs"/>
              </a:rPr>
              <a:t>NPRR1205(a) – Credit Limit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FF0000"/>
                </a:solidFill>
                <a:effectLst/>
                <a:uLnTx/>
                <a:uFillTx/>
                <a:latin typeface="Arial" charset="0"/>
                <a:ea typeface="+mn-ea"/>
                <a:cs typeface="+mn-cs"/>
              </a:rPr>
              <a:t>NPRR1205(b) – Credit Rating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NOGRR204(a) – ESR tech req</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NOGRR247(a) – UFLS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NOGRR249(b) – MIS posting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PGRR098(a) – Section 4.1.1.8</a:t>
            </a:r>
          </a:p>
        </p:txBody>
      </p:sp>
      <p:sp>
        <p:nvSpPr>
          <p:cNvPr id="52" name="Flowchart: Alternate Process 51"/>
          <p:cNvSpPr/>
          <p:nvPr/>
        </p:nvSpPr>
        <p:spPr>
          <a:xfrm>
            <a:off x="3124200" y="73761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60" name="TextBox 59">
            <a:extLst>
              <a:ext uri="{FF2B5EF4-FFF2-40B4-BE49-F238E27FC236}">
                <a16:creationId xmlns:a16="http://schemas.microsoft.com/office/drawing/2014/main" id="{8CBAE244-09AA-489A-8D85-C1603BFB5D1C}"/>
              </a:ext>
            </a:extLst>
          </p:cNvPr>
          <p:cNvSpPr txBox="1"/>
          <p:nvPr/>
        </p:nvSpPr>
        <p:spPr>
          <a:xfrm>
            <a:off x="2806558" y="1310097"/>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4" name="TextBox 33">
            <a:extLst>
              <a:ext uri="{FF2B5EF4-FFF2-40B4-BE49-F238E27FC236}">
                <a16:creationId xmlns:a16="http://schemas.microsoft.com/office/drawing/2014/main" id="{6A0ADDBF-EB41-4850-814F-88AF8881525B}"/>
              </a:ext>
            </a:extLst>
          </p:cNvPr>
          <p:cNvSpPr txBox="1"/>
          <p:nvPr/>
        </p:nvSpPr>
        <p:spPr>
          <a:xfrm>
            <a:off x="2799724" y="1241164"/>
            <a:ext cx="370549" cy="4231928"/>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0" name="Flowchart: Alternate Process 9">
            <a:extLst>
              <a:ext uri="{FF2B5EF4-FFF2-40B4-BE49-F238E27FC236}">
                <a16:creationId xmlns:a16="http://schemas.microsoft.com/office/drawing/2014/main" id="{1197EDA7-DEFC-A6DF-BC49-02212A68763E}"/>
              </a:ext>
            </a:extLst>
          </p:cNvPr>
          <p:cNvSpPr/>
          <p:nvPr/>
        </p:nvSpPr>
        <p:spPr>
          <a:xfrm>
            <a:off x="3123696" y="3665551"/>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R9</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31" name="TextBox 12">
            <a:extLst>
              <a:ext uri="{FF2B5EF4-FFF2-40B4-BE49-F238E27FC236}">
                <a16:creationId xmlns:a16="http://schemas.microsoft.com/office/drawing/2014/main" id="{2831E5E0-69CC-424D-938A-9F2779FEA613}"/>
              </a:ext>
            </a:extLst>
          </p:cNvPr>
          <p:cNvSpPr txBox="1">
            <a:spLocks noChangeArrowheads="1"/>
          </p:cNvSpPr>
          <p:nvPr/>
        </p:nvSpPr>
        <p:spPr bwMode="auto">
          <a:xfrm>
            <a:off x="7474542" y="4941177"/>
            <a:ext cx="150968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Q4</a:t>
            </a:r>
          </a:p>
        </p:txBody>
      </p:sp>
      <p:sp>
        <p:nvSpPr>
          <p:cNvPr id="23" name="TextBox 12">
            <a:extLst>
              <a:ext uri="{FF2B5EF4-FFF2-40B4-BE49-F238E27FC236}">
                <a16:creationId xmlns:a16="http://schemas.microsoft.com/office/drawing/2014/main" id="{F9E97EED-B7CB-11A2-420C-9A99DFDA1D72}"/>
              </a:ext>
            </a:extLst>
          </p:cNvPr>
          <p:cNvSpPr txBox="1">
            <a:spLocks noChangeArrowheads="1"/>
          </p:cNvSpPr>
          <p:nvPr/>
        </p:nvSpPr>
        <p:spPr bwMode="auto">
          <a:xfrm>
            <a:off x="6021407" y="2566405"/>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6/1</a:t>
            </a:r>
          </a:p>
        </p:txBody>
      </p:sp>
      <p:sp>
        <p:nvSpPr>
          <p:cNvPr id="46" name="TextBox 45">
            <a:extLst>
              <a:ext uri="{FF2B5EF4-FFF2-40B4-BE49-F238E27FC236}">
                <a16:creationId xmlns:a16="http://schemas.microsoft.com/office/drawing/2014/main" id="{67EBD515-1252-A778-CF47-60E8E1D2B979}"/>
              </a:ext>
            </a:extLst>
          </p:cNvPr>
          <p:cNvSpPr txBox="1"/>
          <p:nvPr/>
        </p:nvSpPr>
        <p:spPr>
          <a:xfrm>
            <a:off x="4233155" y="3962400"/>
            <a:ext cx="416949" cy="132343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44" name="TextBox 43">
            <a:extLst>
              <a:ext uri="{FF2B5EF4-FFF2-40B4-BE49-F238E27FC236}">
                <a16:creationId xmlns:a16="http://schemas.microsoft.com/office/drawing/2014/main" id="{84CF5153-A1A9-DAD2-1FCA-FAAB1529DC19}"/>
              </a:ext>
            </a:extLst>
          </p:cNvPr>
          <p:cNvSpPr txBox="1"/>
          <p:nvPr/>
        </p:nvSpPr>
        <p:spPr>
          <a:xfrm>
            <a:off x="7201746" y="3017991"/>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1" name="TextBox 10">
            <a:extLst>
              <a:ext uri="{FF2B5EF4-FFF2-40B4-BE49-F238E27FC236}">
                <a16:creationId xmlns:a16="http://schemas.microsoft.com/office/drawing/2014/main" id="{C474D5C7-DC37-56DF-C3AF-803FAFFB392D}"/>
              </a:ext>
            </a:extLst>
          </p:cNvPr>
          <p:cNvSpPr txBox="1"/>
          <p:nvPr/>
        </p:nvSpPr>
        <p:spPr>
          <a:xfrm>
            <a:off x="8631834" y="1257962"/>
            <a:ext cx="416949" cy="158504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7" name="TextBox 12">
            <a:extLst>
              <a:ext uri="{FF2B5EF4-FFF2-40B4-BE49-F238E27FC236}">
                <a16:creationId xmlns:a16="http://schemas.microsoft.com/office/drawing/2014/main" id="{E99A7FD0-93C4-317A-1D17-9AD9C2987E9E}"/>
              </a:ext>
            </a:extLst>
          </p:cNvPr>
          <p:cNvSpPr txBox="1">
            <a:spLocks noChangeArrowheads="1"/>
          </p:cNvSpPr>
          <p:nvPr/>
        </p:nvSpPr>
        <p:spPr bwMode="auto">
          <a:xfrm>
            <a:off x="4571495" y="4968783"/>
            <a:ext cx="144260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11/1</a:t>
            </a:r>
          </a:p>
        </p:txBody>
      </p:sp>
      <p:sp>
        <p:nvSpPr>
          <p:cNvPr id="22" name="TextBox 12">
            <a:extLst>
              <a:ext uri="{FF2B5EF4-FFF2-40B4-BE49-F238E27FC236}">
                <a16:creationId xmlns:a16="http://schemas.microsoft.com/office/drawing/2014/main" id="{DEEC5BC8-C281-5AF8-1265-E0AE6ED22454}"/>
              </a:ext>
            </a:extLst>
          </p:cNvPr>
          <p:cNvSpPr txBox="1">
            <a:spLocks noChangeArrowheads="1"/>
          </p:cNvSpPr>
          <p:nvPr/>
        </p:nvSpPr>
        <p:spPr bwMode="auto">
          <a:xfrm>
            <a:off x="7474038" y="2961031"/>
            <a:ext cx="150968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7/1</a:t>
            </a:r>
          </a:p>
        </p:txBody>
      </p:sp>
      <p:sp>
        <p:nvSpPr>
          <p:cNvPr id="28" name="TextBox 27">
            <a:extLst>
              <a:ext uri="{FF2B5EF4-FFF2-40B4-BE49-F238E27FC236}">
                <a16:creationId xmlns:a16="http://schemas.microsoft.com/office/drawing/2014/main" id="{EED2CF67-F07B-568A-D0BB-7A2889562F77}"/>
              </a:ext>
            </a:extLst>
          </p:cNvPr>
          <p:cNvSpPr txBox="1"/>
          <p:nvPr/>
        </p:nvSpPr>
        <p:spPr>
          <a:xfrm>
            <a:off x="8642031" y="3264212"/>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40" name="TextBox 39">
            <a:extLst>
              <a:ext uri="{FF2B5EF4-FFF2-40B4-BE49-F238E27FC236}">
                <a16:creationId xmlns:a16="http://schemas.microsoft.com/office/drawing/2014/main" id="{ECA62B58-E084-C2B4-8FAC-AB516BA7D162}"/>
              </a:ext>
            </a:extLst>
          </p:cNvPr>
          <p:cNvSpPr txBox="1"/>
          <p:nvPr/>
        </p:nvSpPr>
        <p:spPr>
          <a:xfrm>
            <a:off x="5689337" y="5287430"/>
            <a:ext cx="4169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Tree>
    <p:extLst>
      <p:ext uri="{BB962C8B-B14F-4D97-AF65-F5344CB8AC3E}">
        <p14:creationId xmlns:p14="http://schemas.microsoft.com/office/powerpoint/2010/main" val="2555911169"/>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
  <TotalTime>9893</TotalTime>
  <Words>1070</Words>
  <Application>Microsoft Office PowerPoint</Application>
  <PresentationFormat>On-screen Show (4:3)</PresentationFormat>
  <Paragraphs>356</Paragraphs>
  <Slides>7</Slides>
  <Notes>6</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7</vt:i4>
      </vt:variant>
    </vt:vector>
  </HeadingPairs>
  <TitlesOfParts>
    <vt:vector size="14" baseType="lpstr">
      <vt:lpstr>Arial</vt:lpstr>
      <vt:lpstr>Calibri</vt:lpstr>
      <vt:lpstr>Courier New</vt:lpstr>
      <vt:lpstr>Times New Roman</vt:lpstr>
      <vt:lpstr>Wingdings</vt:lpstr>
      <vt:lpstr>Custom Design</vt:lpstr>
      <vt:lpstr>Office Theme</vt:lpstr>
      <vt:lpstr>PowerPoint Presentation</vt:lpstr>
      <vt:lpstr>Summary of PRS Update</vt:lpstr>
      <vt:lpstr>Appendix</vt:lpstr>
      <vt:lpstr>NPRR1188, Implement Nodal Dispatch and Energy Settlement for Controllable Load Resources</vt:lpstr>
      <vt:lpstr>NPRR1237, Retail Market Qualification Testing Requirements</vt:lpstr>
      <vt:lpstr>NPRR1244, Clarification of Controllable Load Resource Primary Frequency Response Responsibilities</vt:lpstr>
      <vt:lpstr>2024 Release Targets –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TAC 091924</cp:lastModifiedBy>
  <cp:revision>627</cp:revision>
  <cp:lastPrinted>2013-01-30T23:16:36Z</cp:lastPrinted>
  <dcterms:created xsi:type="dcterms:W3CDTF">2010-04-12T23:12:02Z</dcterms:created>
  <dcterms:modified xsi:type="dcterms:W3CDTF">2024-09-18T13:52:05Z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y fmtid="{D5CDD505-2E9C-101B-9397-08002B2CF9AE}" pid="3" name="MSIP_Label_7084cbda-52b8-46fb-a7b7-cb5bd465ed85_Enabled">
    <vt:lpwstr>true</vt:lpwstr>
  </property>
  <property fmtid="{D5CDD505-2E9C-101B-9397-08002B2CF9AE}" pid="4" name="MSIP_Label_7084cbda-52b8-46fb-a7b7-cb5bd465ed85_SetDate">
    <vt:lpwstr>2023-07-14T17:21:52Z</vt:lpwstr>
  </property>
  <property fmtid="{D5CDD505-2E9C-101B-9397-08002B2CF9AE}" pid="5" name="MSIP_Label_7084cbda-52b8-46fb-a7b7-cb5bd465ed85_Method">
    <vt:lpwstr>Standard</vt:lpwstr>
  </property>
  <property fmtid="{D5CDD505-2E9C-101B-9397-08002B2CF9AE}" pid="6" name="MSIP_Label_7084cbda-52b8-46fb-a7b7-cb5bd465ed85_Name">
    <vt:lpwstr>Internal</vt:lpwstr>
  </property>
  <property fmtid="{D5CDD505-2E9C-101B-9397-08002B2CF9AE}" pid="7" name="MSIP_Label_7084cbda-52b8-46fb-a7b7-cb5bd465ed85_SiteId">
    <vt:lpwstr>0afb747d-bff7-4596-a9fc-950ef9e0ec45</vt:lpwstr>
  </property>
  <property fmtid="{D5CDD505-2E9C-101B-9397-08002B2CF9AE}" pid="8" name="MSIP_Label_7084cbda-52b8-46fb-a7b7-cb5bd465ed85_ActionId">
    <vt:lpwstr>d8e5c145-1c97-4dfa-ac29-6cd666e16cb8</vt:lpwstr>
  </property>
  <property fmtid="{D5CDD505-2E9C-101B-9397-08002B2CF9AE}" pid="9" name="MSIP_Label_7084cbda-52b8-46fb-a7b7-cb5bd465ed85_ContentBits">
    <vt:lpwstr>0</vt:lpwstr>
  </property>
</Properties>
</file>

<file path=docProps/thumbnail.jpeg>
</file>