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5" d="100"/>
          <a:sy n="115" d="100"/>
        </p:scale>
        <p:origin x="78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9/18/2024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6697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9/19/24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1790892744"/>
              </p:ext>
            </p:extLst>
          </p:nvPr>
        </p:nvGraphicFramePr>
        <p:xfrm>
          <a:off x="152400" y="838200"/>
          <a:ext cx="8839201" cy="5314108"/>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127050">
                  <a:extLst>
                    <a:ext uri="{9D8B030D-6E8A-4147-A177-3AD203B41FA5}">
                      <a16:colId xmlns:a16="http://schemas.microsoft.com/office/drawing/2014/main" val="637760182"/>
                    </a:ext>
                  </a:extLst>
                </a:gridCol>
                <a:gridCol w="3238227">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NPRR1188, Implement Nodal Dispatch and Energy Settlement for Controllable Load Resources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Board/PUCT Directive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$1.8M and $2.5M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NPRR1188. ERCOT Staff has reviewed NPRR1188 and believes the market impact for NPRR1188 implements nodal pricing and Settlement for CLRs and provides several positive impacts, including increased efficiency of the DAM and improved CLR visibility to ERCOT operations and markets.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NPRR1188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supports NPRR1188.</a:t>
                      </a:r>
                    </a:p>
                  </a:txBody>
                  <a:tcPr marL="13681" marR="13681" marT="0" marB="0"/>
                </a:tc>
                <a:extLst>
                  <a:ext uri="{0D108BD9-81ED-4DB2-BD59-A6C34878D82A}">
                    <a16:rowId xmlns:a16="http://schemas.microsoft.com/office/drawing/2014/main" val="53981712"/>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NPRR1237, Retail Market Qualification Testing Requirements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NPRR1237. ERCOT Staff has reviewed NPRR1237 and believes that it provides a positive market impact by offering general improvements by providing conditions in which ERCOT requires all CRs, new and existing, and TDSPs to successfully complete retail market qualification testing.</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NPRR1237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NPRR1237.</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r h="97802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NPRR1244, Clarification of Controllable Load Resource Primary Frequency Response Responsibilities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r>
                        <a:rPr lang="en-US" sz="800" u="none" kern="1200" dirty="0">
                          <a:solidFill>
                            <a:schemeClr val="dk1"/>
                          </a:solidFill>
                          <a:effectLst/>
                          <a:latin typeface="Calibri" panose="020F0502020204030204" pitchFamily="34" charset="0"/>
                          <a:ea typeface="+mn-ea"/>
                          <a:cs typeface="Calibri" panose="020F0502020204030204" pitchFamily="34" charset="0"/>
                        </a:rPr>
                        <a:t>Between $70k and $100k</a:t>
                      </a:r>
                      <a:endParaRPr lang="en-US" sz="800" u="none"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supports approval of NPRR1244. ERCOT Staff has reviewed NPRR1244 and believes that it provides a positive market impact to enable a Load Resource to register as a Controllable Load Resource even if it is not capable of providing PFR.  Specifically, this NPRR enables Controllable Load Resources that are not capable of providing PFR to be eligible to provide ECRS and Non-Spinning Reserve (Non-Spin).  A Controllable Load Resource that is capable of providing PFR will continue to be required to respond to frequency disturbances with a Governor droop.</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Credit Staff and the Credit Finance Sub Group (CFSG) have reviewed NPRR1244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NPRR1244.</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8426137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OBDRR046, </a:t>
                      </a:r>
                      <a:r>
                        <a:rPr lang="en-US" sz="800" b="1" kern="1200" dirty="0">
                          <a:solidFill>
                            <a:schemeClr val="lt1"/>
                          </a:solidFill>
                          <a:effectLst/>
                          <a:latin typeface="Calibri" panose="020F0502020204030204" pitchFamily="34" charset="0"/>
                          <a:ea typeface="+mn-ea"/>
                          <a:cs typeface="Calibri" panose="020F0502020204030204" pitchFamily="34" charset="0"/>
                        </a:rPr>
                        <a:t>Related to NPRR1188, Implement Nodal Dispatch and Energy Settlement for Controllable Load Resources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Board and/or PUCT Directive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OBDRR046. ERCOT Staff has reviewed OBDRR046 and believes the market impact for OBDRR046, along with NPRR1188, implements nodal pricing and Settlement for CLRs and provides several positive impacts, including increased efficiency of the DAM and improved CLR visibility to ERCOT operations and markets.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OBDRR046.</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70436434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OBDRR052,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427807046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NPRR1215, </a:t>
                      </a:r>
                      <a:r>
                        <a:rPr lang="en-US" sz="800" b="1" kern="1200" dirty="0">
                          <a:solidFill>
                            <a:schemeClr val="lt1"/>
                          </a:solidFill>
                          <a:effectLst/>
                          <a:latin typeface="Calibri" panose="020F0502020204030204" pitchFamily="34" charset="0"/>
                          <a:ea typeface="+mn-ea"/>
                          <a:cs typeface="Calibri" panose="020F0502020204030204" pitchFamily="34" charset="0"/>
                        </a:rPr>
                        <a:t>Clarifications to the Day-Ahead Market (DAM) Energy-Only Offer Calculation</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supports approval of NPRR1215. ERCOT Staff has reviewed NPRR1215 and believes the market impact for NPRR1215 is to clarify how ERCOT calculates credit exposure for bids and offers in the DAM.</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Credit Staff and CFSG have reviewed NPRR1215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NPRR1215.</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947670953"/>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9/19/24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1018576654"/>
              </p:ext>
            </p:extLst>
          </p:nvPr>
        </p:nvGraphicFramePr>
        <p:xfrm>
          <a:off x="152399" y="914400"/>
          <a:ext cx="8839201" cy="2671064"/>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36576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45666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NOGRR263, Related to NPRR1244, Clarification of Controllable Load Resource Primary Frequency Response Responsibilities</a:t>
                      </a:r>
                      <a:endParaRPr lang="en-US" sz="800" b="1" kern="1200" dirty="0">
                        <a:solidFill>
                          <a:schemeClr val="lt1"/>
                        </a:solidFill>
                        <a:effectLst/>
                        <a:latin typeface="Calibri" panose="020F0502020204030204" pitchFamily="34" charset="0"/>
                        <a:ea typeface="+mn-ea"/>
                        <a:cs typeface="Calibri" panose="020F0502020204030204" pitchFamily="34" charset="0"/>
                      </a:endParaRPr>
                    </a:p>
                    <a:p>
                      <a:pPr marL="0" marR="0">
                        <a:lnSpc>
                          <a:spcPct val="107000"/>
                        </a:lnSpc>
                        <a:spcBef>
                          <a:spcPts val="0"/>
                        </a:spcBef>
                        <a:spcAft>
                          <a:spcPts val="0"/>
                        </a:spcAft>
                      </a:pPr>
                      <a:endParaRPr lang="en-US" sz="800" b="1" kern="1200" dirty="0">
                        <a:solidFill>
                          <a:schemeClr val="lt1"/>
                        </a:solidFill>
                        <a:effectLst/>
                        <a:latin typeface="Calibri" panose="020F0502020204030204" pitchFamily="34" charset="0"/>
                        <a:ea typeface="+mn-ea"/>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NPRR1244.)</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NOGRR263. ERCOT Staff has reviewed Nodal Operating Guide Revision Request (NOGRR) 263 and believes that it provides a positive market impact to enable a Load Resource to register as a Controllable Load Resource even if it is not capable of providing Primary Frequency Response.  Specifically, this NOGRR enables Controllable Load Resources that are not capable of providing Primary Frequency Response to be eligible to provide ERCOT Contingency Reserve Service (ECRS) and Non-Spinning Reserve (Non-Spin) Service.  A Controllable Load Resource that is capable of providing Primary Frequency Response will continue to be required to respond to frequency disturbances with a Governor droop.</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NOGRR263.</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2629514238"/>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542740794"/>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6084</TotalTime>
  <Words>876</Words>
  <Application>Microsoft Office PowerPoint</Application>
  <PresentationFormat>On-screen Show (4:3)</PresentationFormat>
  <Paragraphs>66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9/19/24 TAC</vt:lpstr>
      <vt:lpstr>Revision Request Summary for 9/19/24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78</cp:revision>
  <cp:lastPrinted>2016-01-21T20:53:15Z</cp:lastPrinted>
  <dcterms:created xsi:type="dcterms:W3CDTF">2016-01-21T15:20:31Z</dcterms:created>
  <dcterms:modified xsi:type="dcterms:W3CDTF">2024-09-18T14:59:29Z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