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61" r:id="rId6"/>
  </p:sldMasterIdLst>
  <p:notesMasterIdLst>
    <p:notesMasterId r:id="rId14"/>
  </p:notesMasterIdLst>
  <p:handoutMasterIdLst>
    <p:handoutMasterId r:id="rId15"/>
  </p:handoutMasterIdLst>
  <p:sldIdLst>
    <p:sldId id="664" r:id="rId7"/>
    <p:sldId id="672" r:id="rId8"/>
    <p:sldId id="333" r:id="rId9"/>
    <p:sldId id="312" r:id="rId10"/>
    <p:sldId id="671" r:id="rId11"/>
    <p:sldId id="673" r:id="rId12"/>
    <p:sldId id="66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vine, Jonathan" initials="JML" lastIdx="1" clrIdx="0">
    <p:extLst>
      <p:ext uri="{19B8F6BF-5375-455C-9EA6-DF929625EA0E}">
        <p15:presenceInfo xmlns:p15="http://schemas.microsoft.com/office/powerpoint/2012/main" userId="Levine, Jonath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006600"/>
    <a:srgbClr val="251C40"/>
    <a:srgbClr val="BC8F00"/>
    <a:srgbClr val="99FFCC"/>
    <a:srgbClr val="66FFFF"/>
    <a:srgbClr val="3366CC"/>
    <a:srgbClr val="99CCFF"/>
    <a:srgbClr val="0000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98" autoAdjust="0"/>
    <p:restoredTop sz="92832" autoAdjust="0"/>
  </p:normalViewPr>
  <p:slideViewPr>
    <p:cSldViewPr showGuides="1">
      <p:cViewPr varScale="1">
        <p:scale>
          <a:sx n="113" d="100"/>
          <a:sy n="113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1" d="100"/>
          <a:sy n="91" d="100"/>
        </p:scale>
        <p:origin x="28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0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6" tIns="46583" rIns="93166" bIns="4658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20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138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68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1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781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93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5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85488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07479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6200" y="6383179"/>
            <a:ext cx="2819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Confidential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533400" y="6223085"/>
            <a:ext cx="85191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6200" y="6383179"/>
            <a:ext cx="2819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Confidential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5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Discussion of Stakeholder Process and Communications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September 19, 2024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44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43683"/>
            <a:ext cx="8458200" cy="570951"/>
          </a:xfrm>
        </p:spPr>
        <p:txBody>
          <a:bodyPr/>
          <a:lstStyle/>
          <a:p>
            <a:r>
              <a:rPr lang="en-US" dirty="0"/>
              <a:t>ERCOT Stakeholder Committee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6C99DFA-4840-8BBA-3B01-6FB6430C6A52}"/>
              </a:ext>
            </a:extLst>
          </p:cNvPr>
          <p:cNvGrpSpPr/>
          <p:nvPr/>
        </p:nvGrpSpPr>
        <p:grpSpPr>
          <a:xfrm>
            <a:off x="342900" y="934437"/>
            <a:ext cx="8000166" cy="5117960"/>
            <a:chOff x="381000" y="909458"/>
            <a:chExt cx="8000166" cy="5117960"/>
          </a:xfrm>
        </p:grpSpPr>
        <p:sp>
          <p:nvSpPr>
            <p:cNvPr id="39" name="_s1043"/>
            <p:cNvSpPr>
              <a:spLocks noChangeArrowheads="1"/>
            </p:cNvSpPr>
            <p:nvPr/>
          </p:nvSpPr>
          <p:spPr bwMode="auto">
            <a:xfrm>
              <a:off x="4048720" y="1500534"/>
              <a:ext cx="1701398" cy="370526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dirty="0">
                <a:solidFill>
                  <a:srgbClr val="00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solidFill>
                    <a:srgbClr val="000000"/>
                  </a:solidFill>
                </a:rPr>
                <a:t>Board of Directors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dirty="0"/>
            </a:p>
          </p:txBody>
        </p:sp>
        <p:sp>
          <p:nvSpPr>
            <p:cNvPr id="40" name="_s1044"/>
            <p:cNvSpPr>
              <a:spLocks noChangeArrowheads="1"/>
            </p:cNvSpPr>
            <p:nvPr/>
          </p:nvSpPr>
          <p:spPr bwMode="auto">
            <a:xfrm>
              <a:off x="3538727" y="2056084"/>
              <a:ext cx="2702545" cy="36617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solidFill>
                    <a:srgbClr val="000000"/>
                  </a:solidFill>
                </a:rPr>
                <a:t>Technical Advisory Committee (TAC)</a:t>
              </a:r>
              <a:endParaRPr lang="en-US" altLang="en-US" sz="1100" dirty="0"/>
            </a:p>
          </p:txBody>
        </p:sp>
        <p:sp>
          <p:nvSpPr>
            <p:cNvPr id="41" name="_s1048"/>
            <p:cNvSpPr>
              <a:spLocks noChangeArrowheads="1"/>
            </p:cNvSpPr>
            <p:nvPr/>
          </p:nvSpPr>
          <p:spPr bwMode="auto">
            <a:xfrm>
              <a:off x="4947211" y="2962441"/>
              <a:ext cx="1656091" cy="514620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rgbClr val="000000"/>
                  </a:solidFill>
                </a:rPr>
                <a:t>Reliability and Operations Subcommittee (ROS)</a:t>
              </a:r>
              <a:endParaRPr lang="en-US" altLang="en-US" sz="1000" dirty="0"/>
            </a:p>
          </p:txBody>
        </p:sp>
        <p:sp>
          <p:nvSpPr>
            <p:cNvPr id="42" name="_s1053"/>
            <p:cNvSpPr>
              <a:spLocks noChangeArrowheads="1"/>
            </p:cNvSpPr>
            <p:nvPr/>
          </p:nvSpPr>
          <p:spPr bwMode="auto">
            <a:xfrm>
              <a:off x="5004561" y="3624093"/>
              <a:ext cx="1656072" cy="1741673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u="sng" dirty="0">
                <a:solidFill>
                  <a:srgbClr val="00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Working Groups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Black Start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Dynamics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Inverter-Based Resource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Network Data Support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Operations Training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Operations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Performance, Disturbance, Compliance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Planning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Steady State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Sys. Protection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Voltage Profile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dirty="0"/>
            </a:p>
          </p:txBody>
        </p:sp>
        <p:sp>
          <p:nvSpPr>
            <p:cNvPr id="45" name="_s1048"/>
            <p:cNvSpPr>
              <a:spLocks noChangeArrowheads="1"/>
            </p:cNvSpPr>
            <p:nvPr/>
          </p:nvSpPr>
          <p:spPr bwMode="auto">
            <a:xfrm>
              <a:off x="6725075" y="2962441"/>
              <a:ext cx="1656091" cy="51462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rgbClr val="000000"/>
                  </a:solidFill>
                </a:rPr>
                <a:t>Wholesale Market Subcommittee (WMS)</a:t>
              </a:r>
            </a:p>
          </p:txBody>
        </p:sp>
        <p:sp>
          <p:nvSpPr>
            <p:cNvPr id="46" name="_s1048"/>
            <p:cNvSpPr>
              <a:spLocks noChangeArrowheads="1"/>
            </p:cNvSpPr>
            <p:nvPr/>
          </p:nvSpPr>
          <p:spPr bwMode="auto">
            <a:xfrm>
              <a:off x="3169346" y="2962441"/>
              <a:ext cx="1656091" cy="5146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rgbClr val="000000"/>
                  </a:solidFill>
                </a:rPr>
                <a:t>Retail Market Subcommittee (RMS)</a:t>
              </a:r>
            </a:p>
          </p:txBody>
        </p:sp>
        <p:sp>
          <p:nvSpPr>
            <p:cNvPr id="47" name="_s1048"/>
            <p:cNvSpPr>
              <a:spLocks noChangeArrowheads="1"/>
            </p:cNvSpPr>
            <p:nvPr/>
          </p:nvSpPr>
          <p:spPr bwMode="auto">
            <a:xfrm>
              <a:off x="1391481" y="2962441"/>
              <a:ext cx="1656091" cy="514620"/>
            </a:xfrm>
            <a:prstGeom prst="roundRect">
              <a:avLst>
                <a:gd name="adj" fmla="val 16667"/>
              </a:avLst>
            </a:prstGeom>
            <a:solidFill>
              <a:srgbClr val="0EC89C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000" dirty="0">
                <a:solidFill>
                  <a:srgbClr val="00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rgbClr val="000000"/>
                  </a:solidFill>
                </a:rPr>
                <a:t>Protocol Revision Subcommittee (PRS)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000" dirty="0">
                <a:solidFill>
                  <a:srgbClr val="000000"/>
                </a:solidFill>
              </a:endParaRPr>
            </a:p>
          </p:txBody>
        </p:sp>
        <p:sp>
          <p:nvSpPr>
            <p:cNvPr id="50" name="_s1053"/>
            <p:cNvSpPr>
              <a:spLocks noChangeArrowheads="1"/>
            </p:cNvSpPr>
            <p:nvPr/>
          </p:nvSpPr>
          <p:spPr bwMode="auto">
            <a:xfrm>
              <a:off x="6801542" y="3697611"/>
              <a:ext cx="1579624" cy="122316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Working Groups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Congestion Management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Demand Side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Market Settlements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Metering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Resource Cost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Supply Analysis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Wholesale Market</a:t>
              </a:r>
            </a:p>
          </p:txBody>
        </p:sp>
        <p:sp>
          <p:nvSpPr>
            <p:cNvPr id="51" name="_s1053"/>
            <p:cNvSpPr>
              <a:spLocks noChangeArrowheads="1"/>
            </p:cNvSpPr>
            <p:nvPr/>
          </p:nvSpPr>
          <p:spPr bwMode="auto">
            <a:xfrm>
              <a:off x="3172286" y="3697611"/>
              <a:ext cx="1653149" cy="1223161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Working Groups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Profiling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Texas Data Transport and MarkeTrak Systems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Texas Standard Electronic Transaction</a:t>
              </a:r>
            </a:p>
          </p:txBody>
        </p:sp>
        <p:sp>
          <p:nvSpPr>
            <p:cNvPr id="53" name="_s1052"/>
            <p:cNvSpPr>
              <a:spLocks noChangeArrowheads="1"/>
            </p:cNvSpPr>
            <p:nvPr/>
          </p:nvSpPr>
          <p:spPr bwMode="auto">
            <a:xfrm>
              <a:off x="3181845" y="5071696"/>
              <a:ext cx="1643586" cy="586722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Task Force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Lubbock Retail Integration</a:t>
              </a: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Retail Market Training</a:t>
              </a:r>
            </a:p>
          </p:txBody>
        </p:sp>
        <p:sp>
          <p:nvSpPr>
            <p:cNvPr id="54" name="_s1052"/>
            <p:cNvSpPr>
              <a:spLocks noChangeArrowheads="1"/>
            </p:cNvSpPr>
            <p:nvPr/>
          </p:nvSpPr>
          <p:spPr bwMode="auto">
            <a:xfrm>
              <a:off x="5074169" y="5512798"/>
              <a:ext cx="1580814" cy="514620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Task Forces</a:t>
              </a:r>
              <a:endParaRPr lang="en-US" altLang="en-US" sz="800" b="0" dirty="0">
                <a:solidFill>
                  <a:srgbClr val="000000"/>
                </a:solidFill>
              </a:endParaRPr>
            </a:p>
            <a:p>
              <a:pPr marL="111125" indent="-111125" algn="ctr" eaLnBrk="1" hangingPunct="1">
                <a:spcBef>
                  <a:spcPct val="0"/>
                </a:spcBef>
              </a:pPr>
              <a:r>
                <a:rPr lang="en-US" altLang="en-US" sz="800" b="0" dirty="0">
                  <a:solidFill>
                    <a:srgbClr val="000000"/>
                  </a:solidFill>
                </a:rPr>
                <a:t>Planning GMD</a:t>
              </a:r>
            </a:p>
          </p:txBody>
        </p:sp>
        <p:cxnSp>
          <p:nvCxnSpPr>
            <p:cNvPr id="55" name="AutoShape 19"/>
            <p:cNvCxnSpPr>
              <a:cxnSpLocks noChangeShapeType="1"/>
              <a:stCxn id="68" idx="0"/>
            </p:cNvCxnSpPr>
            <p:nvPr/>
          </p:nvCxnSpPr>
          <p:spPr bwMode="auto">
            <a:xfrm>
              <a:off x="2213505" y="2815406"/>
              <a:ext cx="5352710" cy="153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6" name="Line 20"/>
            <p:cNvSpPr>
              <a:spLocks noChangeShapeType="1"/>
            </p:cNvSpPr>
            <p:nvPr/>
          </p:nvSpPr>
          <p:spPr bwMode="auto">
            <a:xfrm>
              <a:off x="4932017" y="1871060"/>
              <a:ext cx="0" cy="1764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57" name="Line 21"/>
            <p:cNvSpPr>
              <a:spLocks noChangeShapeType="1"/>
            </p:cNvSpPr>
            <p:nvPr/>
          </p:nvSpPr>
          <p:spPr bwMode="auto">
            <a:xfrm>
              <a:off x="4932017" y="2422254"/>
              <a:ext cx="0" cy="3931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0" name="Line 24"/>
            <p:cNvSpPr>
              <a:spLocks noChangeShapeType="1"/>
            </p:cNvSpPr>
            <p:nvPr/>
          </p:nvSpPr>
          <p:spPr bwMode="auto">
            <a:xfrm>
              <a:off x="3972253" y="3477060"/>
              <a:ext cx="0" cy="2205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1" name="Line 25"/>
            <p:cNvSpPr>
              <a:spLocks noChangeShapeType="1"/>
            </p:cNvSpPr>
            <p:nvPr/>
          </p:nvSpPr>
          <p:spPr bwMode="auto">
            <a:xfrm>
              <a:off x="5731000" y="3477060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7566215" y="3477060"/>
              <a:ext cx="0" cy="2205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3972253" y="4920774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5" name="Line 29"/>
            <p:cNvSpPr>
              <a:spLocks noChangeShapeType="1"/>
            </p:cNvSpPr>
            <p:nvPr/>
          </p:nvSpPr>
          <p:spPr bwMode="auto">
            <a:xfrm>
              <a:off x="5883935" y="5365766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8" name="Line 32"/>
            <p:cNvSpPr>
              <a:spLocks noChangeShapeType="1"/>
            </p:cNvSpPr>
            <p:nvPr/>
          </p:nvSpPr>
          <p:spPr bwMode="auto">
            <a:xfrm>
              <a:off x="2213505" y="2815406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69" name="Line 33"/>
            <p:cNvSpPr>
              <a:spLocks noChangeShapeType="1"/>
            </p:cNvSpPr>
            <p:nvPr/>
          </p:nvSpPr>
          <p:spPr bwMode="auto">
            <a:xfrm>
              <a:off x="3972253" y="2815406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70" name="Line 34"/>
            <p:cNvSpPr>
              <a:spLocks noChangeShapeType="1"/>
            </p:cNvSpPr>
            <p:nvPr/>
          </p:nvSpPr>
          <p:spPr bwMode="auto">
            <a:xfrm>
              <a:off x="5731000" y="2815406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71" name="Line 35"/>
            <p:cNvSpPr>
              <a:spLocks noChangeShapeType="1"/>
            </p:cNvSpPr>
            <p:nvPr/>
          </p:nvSpPr>
          <p:spPr bwMode="auto">
            <a:xfrm>
              <a:off x="7566215" y="2815406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B0A5517-A5B7-44D7-9065-36625F1754E0}"/>
                </a:ext>
              </a:extLst>
            </p:cNvPr>
            <p:cNvSpPr/>
            <p:nvPr/>
          </p:nvSpPr>
          <p:spPr>
            <a:xfrm>
              <a:off x="381000" y="4070919"/>
              <a:ext cx="1656072" cy="184674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There are also several groups outside the hierarchy structure:</a:t>
              </a:r>
            </a:p>
            <a:p>
              <a:pPr algn="ctr"/>
              <a:endParaRPr lang="en-US" sz="800" b="1" dirty="0">
                <a:solidFill>
                  <a:schemeClr val="tx1"/>
                </a:solidFill>
              </a:endParaRPr>
            </a:p>
            <a:p>
              <a:pPr marL="111125" indent="-111125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Critical Infrastructure Protection (CIP)</a:t>
              </a:r>
            </a:p>
            <a:p>
              <a:pPr marL="111125" indent="-111125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Gas Electric</a:t>
              </a:r>
            </a:p>
            <a:p>
              <a:pPr marL="111125" indent="-111125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Grid Resilience</a:t>
              </a:r>
            </a:p>
            <a:p>
              <a:pPr marL="111125" indent="-111125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Regional Planning Group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Resource Integration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US" sz="800" b="1" dirty="0">
                  <a:solidFill>
                    <a:schemeClr val="tx1"/>
                  </a:solidFill>
                </a:rPr>
                <a:t>Technology</a:t>
              </a:r>
            </a:p>
          </p:txBody>
        </p:sp>
        <p:cxnSp>
          <p:nvCxnSpPr>
            <p:cNvPr id="28" name="AutoShape 19">
              <a:extLst>
                <a:ext uri="{FF2B5EF4-FFF2-40B4-BE49-F238E27FC236}">
                  <a16:creationId xmlns:a16="http://schemas.microsoft.com/office/drawing/2014/main" id="{9E3D1DD3-78D7-46BF-87B1-F6FEE8935979}"/>
                </a:ext>
              </a:extLst>
            </p:cNvPr>
            <p:cNvCxnSpPr>
              <a:cxnSpLocks noChangeShapeType="1"/>
              <a:stCxn id="40" idx="3"/>
            </p:cNvCxnSpPr>
            <p:nvPr/>
          </p:nvCxnSpPr>
          <p:spPr bwMode="auto">
            <a:xfrm flipV="1">
              <a:off x="6241272" y="2239168"/>
              <a:ext cx="866140" cy="1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Line 35">
              <a:extLst>
                <a:ext uri="{FF2B5EF4-FFF2-40B4-BE49-F238E27FC236}">
                  <a16:creationId xmlns:a16="http://schemas.microsoft.com/office/drawing/2014/main" id="{CFFCA42B-01AB-41AE-8308-A7F6BB588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1950" y="2239168"/>
              <a:ext cx="0" cy="1470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  <p:sp>
          <p:nvSpPr>
            <p:cNvPr id="32" name="_s1043">
              <a:extLst>
                <a:ext uri="{FF2B5EF4-FFF2-40B4-BE49-F238E27FC236}">
                  <a16:creationId xmlns:a16="http://schemas.microsoft.com/office/drawing/2014/main" id="{53DDE08E-E04F-42B7-9EEB-3B436C4AB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7412" y="1664230"/>
              <a:ext cx="1070542" cy="1021463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dirty="0">
                <a:solidFill>
                  <a:srgbClr val="00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 u="sng" dirty="0">
                  <a:solidFill>
                    <a:srgbClr val="000000"/>
                  </a:solidFill>
                </a:rPr>
                <a:t>Sub Group/Task Force</a:t>
              </a:r>
            </a:p>
            <a:p>
              <a:pPr marL="171450" indent="-171450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Credit Finance</a:t>
              </a:r>
            </a:p>
            <a:p>
              <a:pPr marL="171450" indent="-171450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Large Flexible Load</a:t>
              </a:r>
            </a:p>
            <a:p>
              <a:pPr marL="171450" indent="-171450" algn="ctr" eaLnBrk="1" hangingPunct="1">
                <a:spcBef>
                  <a:spcPct val="0"/>
                </a:spcBef>
              </a:pPr>
              <a:r>
                <a:rPr lang="en-US" altLang="en-US" sz="800" dirty="0">
                  <a:solidFill>
                    <a:srgbClr val="000000"/>
                  </a:solidFill>
                </a:rPr>
                <a:t>RTC + B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dirty="0"/>
            </a:p>
          </p:txBody>
        </p:sp>
        <p:sp>
          <p:nvSpPr>
            <p:cNvPr id="6" name="_s1043">
              <a:extLst>
                <a:ext uri="{FF2B5EF4-FFF2-40B4-BE49-F238E27FC236}">
                  <a16:creationId xmlns:a16="http://schemas.microsoft.com/office/drawing/2014/main" id="{A364E8E8-AADC-B3BD-C556-409FDA0C1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5938" y="909458"/>
              <a:ext cx="2702545" cy="370526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b="0" dirty="0">
                <a:solidFill>
                  <a:srgbClr val="00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solidFill>
                    <a:srgbClr val="000000"/>
                  </a:solidFill>
                </a:rPr>
                <a:t>Public Utility Commission (PUCT)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100" b="0" dirty="0"/>
            </a:p>
          </p:txBody>
        </p:sp>
        <p:sp>
          <p:nvSpPr>
            <p:cNvPr id="10" name="Line 20">
              <a:extLst>
                <a:ext uri="{FF2B5EF4-FFF2-40B4-BE49-F238E27FC236}">
                  <a16:creationId xmlns:a16="http://schemas.microsoft.com/office/drawing/2014/main" id="{F3820EE0-8889-20DD-F409-FDB53EF521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2178" y="1324093"/>
              <a:ext cx="0" cy="1764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 dirty="0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2DE1829E-685D-93AC-361D-A1F7F0F33CBF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2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14633"/>
            <a:ext cx="8534400" cy="4853233"/>
          </a:xfrm>
        </p:spPr>
        <p:txBody>
          <a:bodyPr/>
          <a:lstStyle/>
          <a:p>
            <a:r>
              <a:rPr lang="en-US" sz="1800" dirty="0"/>
              <a:t>Per Bylaws, 30 total TAC members (“TAC Representatives”) </a:t>
            </a:r>
            <a:r>
              <a:rPr lang="en-US" altLang="en-US" sz="1800" dirty="0"/>
              <a:t>comprised of ERCOT Members from each Market Segment</a:t>
            </a:r>
          </a:p>
          <a:p>
            <a:pPr marL="0" indent="0">
              <a:buNone/>
            </a:pPr>
            <a:endParaRPr lang="en-US" altLang="en-US" sz="1800" dirty="0"/>
          </a:p>
          <a:p>
            <a:pPr lvl="1"/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  <a:p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447800"/>
          <a:ext cx="8229600" cy="44577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SEGMENT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SEATS</a:t>
                      </a: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Cooperative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 each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Elected by Segment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Independent Generator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Independent</a:t>
                      </a:r>
                      <a:r>
                        <a:rPr lang="en-US" sz="1600" baseline="0" dirty="0"/>
                        <a:t> Power Marketer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Independent REP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Investor-Owned Utility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Municipal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600" dirty="0"/>
                        <a:t>Consumer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--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1">
                        <a:tabLst>
                          <a:tab pos="234950" algn="l"/>
                        </a:tabLst>
                      </a:pPr>
                      <a:r>
                        <a:rPr lang="en-US" sz="1600" dirty="0"/>
                        <a:t>Industrial</a:t>
                      </a: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Elected by Industrial subsegment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1"/>
                      <a:r>
                        <a:rPr lang="en-US" sz="1600" kern="1200" dirty="0"/>
                        <a:t>Small</a:t>
                      </a:r>
                      <a:r>
                        <a:rPr lang="en-US" sz="1600" kern="1200" baseline="0" dirty="0"/>
                        <a:t> Commercial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Elected by Small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</a:rPr>
                        <a:t>Commercial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subsegment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1"/>
                      <a:r>
                        <a:rPr lang="en-US" sz="1600" kern="1200" dirty="0"/>
                        <a:t>Large </a:t>
                      </a:r>
                      <a:r>
                        <a:rPr lang="en-US" sz="1600" kern="1200" baseline="0" dirty="0"/>
                        <a:t>Commercial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Elected by Large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</a:rPr>
                        <a:t>Commercial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subsegment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1"/>
                      <a:r>
                        <a:rPr lang="en-US" sz="1600" kern="1200" dirty="0"/>
                        <a:t>Residential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Appointed</a:t>
                      </a:r>
                      <a:r>
                        <a:rPr lang="en-US" sz="1600" baseline="0" dirty="0"/>
                        <a:t> by </a:t>
                      </a:r>
                      <a:r>
                        <a:rPr lang="en-US" sz="1600" kern="1200" baseline="0" dirty="0"/>
                        <a:t>Public Counsel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1"/>
                      <a:r>
                        <a:rPr lang="en-US" sz="1600" kern="1200" baseline="0" dirty="0"/>
                        <a:t>Public Counsel designee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Appointed</a:t>
                      </a:r>
                      <a:r>
                        <a:rPr lang="en-US" sz="1600" baseline="0" dirty="0"/>
                        <a:t> by </a:t>
                      </a:r>
                      <a:r>
                        <a:rPr lang="en-US" sz="1600" kern="1200" baseline="0" dirty="0"/>
                        <a:t>Public Counsel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7EABD7C-2554-9F15-1902-BF00A740256F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5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and Subcommittee Voting Structures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76107"/>
              </p:ext>
            </p:extLst>
          </p:nvPr>
        </p:nvGraphicFramePr>
        <p:xfrm>
          <a:off x="304800" y="1066800"/>
          <a:ext cx="8534399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7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VOTING STYLE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AFFIRMATIVE VOTES</a:t>
                      </a:r>
                      <a:br>
                        <a:rPr lang="en-US" dirty="0"/>
                      </a:br>
                      <a:r>
                        <a:rPr lang="en-US" dirty="0"/>
                        <a:t>REQUIRED FOR APPROVAL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</a:t>
                      </a:r>
                      <a:r>
                        <a:rPr lang="en-US" baseline="0" dirty="0"/>
                        <a:t> TAC Representative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2/3</a:t>
                      </a:r>
                      <a:r>
                        <a:rPr lang="en-US" baseline="0" dirty="0"/>
                        <a:t> Eligible Voting Representatives of TAC; and</a:t>
                      </a:r>
                    </a:p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At least 50% of the total Seated Representatives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</a:t>
                      </a:r>
                    </a:p>
                    <a:p>
                      <a:r>
                        <a:rPr lang="en-US" dirty="0"/>
                        <a:t>ROS</a:t>
                      </a:r>
                    </a:p>
                    <a:p>
                      <a:r>
                        <a:rPr lang="en-US" dirty="0"/>
                        <a:t>WMS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Segment Voting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A majority (with certain exceptions) of the aggregate of the Fractional Segment Votes*; and</a:t>
                      </a:r>
                    </a:p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A minimum total of 3 Segment Votes*</a:t>
                      </a:r>
                    </a:p>
                    <a:p>
                      <a:endParaRPr lang="en-US" sz="1000" dirty="0"/>
                    </a:p>
                    <a:p>
                      <a:r>
                        <a:rPr lang="en-US" sz="1200" dirty="0"/>
                        <a:t>* Segment Vote per Segment = 1.0 (except Consumer Segment = 1.5 with 0.5 for each subsegment), divided into</a:t>
                      </a:r>
                      <a:r>
                        <a:rPr lang="en-US" sz="1200" baseline="0" dirty="0"/>
                        <a:t> equal Fractional Segment Votes per subcommittee member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Segment Voting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a majority (with certain exceptions) of the aggregate of the fractional Segment Votes*; and</a:t>
                      </a:r>
                    </a:p>
                    <a:p>
                      <a:pPr marL="400050" indent="-400050">
                        <a:buAutoNum type="romanLcParenBoth"/>
                      </a:pPr>
                      <a:r>
                        <a:rPr lang="en-US" dirty="0"/>
                        <a:t>a minimum total of three Segment Votes*</a:t>
                      </a:r>
                    </a:p>
                    <a:p>
                      <a:pPr marL="0" indent="0">
                        <a:buNone/>
                      </a:pPr>
                      <a:endParaRPr lang="en-US" sz="1000" dirty="0"/>
                    </a:p>
                    <a:p>
                      <a:pPr marL="0" indent="0">
                        <a:buNone/>
                      </a:pPr>
                      <a:r>
                        <a:rPr lang="en-US" sz="1200" dirty="0"/>
                        <a:t>* Segment Vote per Segment = 1.0, </a:t>
                      </a:r>
                      <a:r>
                        <a:rPr lang="en-US" sz="1200" baseline="0" dirty="0"/>
                        <a:t>divided into equal fractional Segment Votes per Voting Entity (additional division by subsegment for Consumer Segment). Voting Entities = ERCOT Member (Corporate, Associate and Adjunct). </a:t>
                      </a:r>
                      <a:r>
                        <a:rPr lang="en-US" sz="1200" u="sng" baseline="0" dirty="0"/>
                        <a:t>Members other than PRS Standing Representatives may vote.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1" y="5715000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Additional details on voting are contained in the Technical Advisory Committee Procedures.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6825A5-5CF9-A254-E014-678DBCC249CD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24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ACC8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Revision Request Process Flow – NPRRs</a:t>
            </a:r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3B3F80-0319-45DA-88BD-6BE5D88248A8}"/>
              </a:ext>
            </a:extLst>
          </p:cNvPr>
          <p:cNvSpPr txBox="1"/>
          <p:nvPr/>
        </p:nvSpPr>
        <p:spPr>
          <a:xfrm>
            <a:off x="386102" y="5306997"/>
            <a:ext cx="81898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Comments may be filed between each step of the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Similar processes are dictated for Market Guide Revision Requests in the associated Market Guides, with RMS, ROS or WMS responsible for initial consideration of the Revision Request, rather than PRS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F1664B4D-8642-2AAF-88BE-75349D5731C2}"/>
              </a:ext>
            </a:extLst>
          </p:cNvPr>
          <p:cNvGrpSpPr/>
          <p:nvPr/>
        </p:nvGrpSpPr>
        <p:grpSpPr>
          <a:xfrm>
            <a:off x="99105" y="2471346"/>
            <a:ext cx="1389888" cy="1388700"/>
            <a:chOff x="152400" y="1217787"/>
            <a:chExt cx="1389888" cy="138870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1DCC84D-9DB4-94D6-6306-D46ACC8C2014}"/>
                </a:ext>
              </a:extLst>
            </p:cNvPr>
            <p:cNvGrpSpPr/>
            <p:nvPr/>
          </p:nvGrpSpPr>
          <p:grpSpPr>
            <a:xfrm>
              <a:off x="152400" y="1217787"/>
              <a:ext cx="1389888" cy="1388700"/>
              <a:chOff x="441018" y="2057400"/>
              <a:chExt cx="1600200" cy="1527048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F2621A6B-5A65-8C0C-A715-C032861BFAB8}"/>
                  </a:ext>
                </a:extLst>
              </p:cNvPr>
              <p:cNvGrpSpPr/>
              <p:nvPr/>
            </p:nvGrpSpPr>
            <p:grpSpPr>
              <a:xfrm>
                <a:off x="441018" y="2057400"/>
                <a:ext cx="1524000" cy="1527048"/>
                <a:chOff x="2362200" y="1576187"/>
                <a:chExt cx="1524000" cy="1527048"/>
              </a:xfrm>
            </p:grpSpPr>
            <p:sp>
              <p:nvSpPr>
                <p:cNvPr id="43" name="Octagon 42">
                  <a:extLst>
                    <a:ext uri="{FF2B5EF4-FFF2-40B4-BE49-F238E27FC236}">
                      <a16:creationId xmlns:a16="http://schemas.microsoft.com/office/drawing/2014/main" id="{2FE4D885-A6E2-EA1F-546B-6EDDF2B1CCA2}"/>
                    </a:ext>
                  </a:extLst>
                </p:cNvPr>
                <p:cNvSpPr/>
                <p:nvPr/>
              </p:nvSpPr>
              <p:spPr>
                <a:xfrm>
                  <a:off x="2362200" y="1576187"/>
                  <a:ext cx="1524000" cy="1527048"/>
                </a:xfrm>
                <a:prstGeom prst="octagon">
                  <a:avLst/>
                </a:prstGeom>
                <a:gradFill>
                  <a:gsLst>
                    <a:gs pos="2000">
                      <a:schemeClr val="accent3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ctagon 43">
                  <a:extLst>
                    <a:ext uri="{FF2B5EF4-FFF2-40B4-BE49-F238E27FC236}">
                      <a16:creationId xmlns:a16="http://schemas.microsoft.com/office/drawing/2014/main" id="{163657C9-039F-317B-D7AA-74B77F90F021}"/>
                    </a:ext>
                  </a:extLst>
                </p:cNvPr>
                <p:cNvSpPr/>
                <p:nvPr/>
              </p:nvSpPr>
              <p:spPr>
                <a:xfrm>
                  <a:off x="2533650" y="1714535"/>
                  <a:ext cx="1181100" cy="1250351"/>
                </a:xfrm>
                <a:prstGeom prst="octag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E5BA4041-4F69-2BF1-6748-21233694D067}"/>
                  </a:ext>
                </a:extLst>
              </p:cNvPr>
              <p:cNvSpPr/>
              <p:nvPr/>
            </p:nvSpPr>
            <p:spPr>
              <a:xfrm>
                <a:off x="1888818" y="2744723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95E2BA6-6B88-E1BF-89E5-C973E806C62A}"/>
                </a:ext>
              </a:extLst>
            </p:cNvPr>
            <p:cNvSpPr txBox="1"/>
            <p:nvPr/>
          </p:nvSpPr>
          <p:spPr>
            <a:xfrm>
              <a:off x="318747" y="1588232"/>
              <a:ext cx="9461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ptos Black" panose="020F0502020204030204" pitchFamily="34" charset="0"/>
                </a:rPr>
                <a:t>14 Day Comment Period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FB98B00F-DD74-840A-8C00-732C7A87E624}"/>
              </a:ext>
            </a:extLst>
          </p:cNvPr>
          <p:cNvGrpSpPr/>
          <p:nvPr/>
        </p:nvGrpSpPr>
        <p:grpSpPr>
          <a:xfrm>
            <a:off x="1732125" y="3395519"/>
            <a:ext cx="1389888" cy="1389888"/>
            <a:chOff x="1720526" y="2814527"/>
            <a:chExt cx="1389888" cy="1389888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C174DBF-BE3C-7A99-22F4-722F99CB0822}"/>
                </a:ext>
              </a:extLst>
            </p:cNvPr>
            <p:cNvGrpSpPr/>
            <p:nvPr/>
          </p:nvGrpSpPr>
          <p:grpSpPr>
            <a:xfrm>
              <a:off x="1720526" y="2814527"/>
              <a:ext cx="1389888" cy="1389888"/>
              <a:chOff x="1720526" y="2814527"/>
              <a:chExt cx="1389888" cy="1389888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9795AEBF-CEC6-9F0F-7DC8-7E57512B4047}"/>
                  </a:ext>
                </a:extLst>
              </p:cNvPr>
              <p:cNvGrpSpPr/>
              <p:nvPr/>
            </p:nvGrpSpPr>
            <p:grpSpPr>
              <a:xfrm>
                <a:off x="1757235" y="2814527"/>
                <a:ext cx="1288742" cy="1389888"/>
                <a:chOff x="2362200" y="1576187"/>
                <a:chExt cx="1524000" cy="1527048"/>
              </a:xfrm>
            </p:grpSpPr>
            <p:sp>
              <p:nvSpPr>
                <p:cNvPr id="57" name="Octagon 56">
                  <a:extLst>
                    <a:ext uri="{FF2B5EF4-FFF2-40B4-BE49-F238E27FC236}">
                      <a16:creationId xmlns:a16="http://schemas.microsoft.com/office/drawing/2014/main" id="{094C89D0-B1A7-685D-67A8-45FF687FF42E}"/>
                    </a:ext>
                  </a:extLst>
                </p:cNvPr>
                <p:cNvSpPr/>
                <p:nvPr/>
              </p:nvSpPr>
              <p:spPr>
                <a:xfrm>
                  <a:off x="2362200" y="1576187"/>
                  <a:ext cx="1524000" cy="1527048"/>
                </a:xfrm>
                <a:prstGeom prst="octagon">
                  <a:avLst/>
                </a:prstGeom>
                <a:gradFill>
                  <a:gsLst>
                    <a:gs pos="2000">
                      <a:schemeClr val="accent1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ctagon 57">
                  <a:extLst>
                    <a:ext uri="{FF2B5EF4-FFF2-40B4-BE49-F238E27FC236}">
                      <a16:creationId xmlns:a16="http://schemas.microsoft.com/office/drawing/2014/main" id="{4CE187B5-DB58-6F50-3745-49598BF9EBF4}"/>
                    </a:ext>
                  </a:extLst>
                </p:cNvPr>
                <p:cNvSpPr/>
                <p:nvPr/>
              </p:nvSpPr>
              <p:spPr>
                <a:xfrm>
                  <a:off x="2533650" y="1714535"/>
                  <a:ext cx="1181100" cy="1250351"/>
                </a:xfrm>
                <a:prstGeom prst="octag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AD239BF-4A2C-0E8C-4B4A-F5C3391030B9}"/>
                  </a:ext>
                </a:extLst>
              </p:cNvPr>
              <p:cNvSpPr/>
              <p:nvPr/>
            </p:nvSpPr>
            <p:spPr>
              <a:xfrm>
                <a:off x="2981540" y="3440114"/>
                <a:ext cx="128874" cy="138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755245-D820-140B-11B3-4676DCAE5721}"/>
                  </a:ext>
                </a:extLst>
              </p:cNvPr>
              <p:cNvSpPr/>
              <p:nvPr/>
            </p:nvSpPr>
            <p:spPr>
              <a:xfrm>
                <a:off x="1720526" y="3440114"/>
                <a:ext cx="128874" cy="138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810F43C-FAD8-D1B1-9D79-3A1476843D5B}"/>
                </a:ext>
              </a:extLst>
            </p:cNvPr>
            <p:cNvSpPr txBox="1"/>
            <p:nvPr/>
          </p:nvSpPr>
          <p:spPr>
            <a:xfrm>
              <a:off x="2070717" y="3220922"/>
              <a:ext cx="846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ptos Black" panose="020F0502020204030204" pitchFamily="34" charset="0"/>
                </a:rPr>
                <a:t>PRS</a:t>
              </a:r>
            </a:p>
            <a:p>
              <a:r>
                <a:rPr lang="en-US" sz="1000" dirty="0">
                  <a:latin typeface="Aptos Black" panose="020F0502020204030204" pitchFamily="34" charset="0"/>
                </a:rPr>
                <a:t>Language Review</a:t>
              </a: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2EFE17C0-B82A-226B-9E13-C49B6C041DD9}"/>
              </a:ext>
            </a:extLst>
          </p:cNvPr>
          <p:cNvSpPr/>
          <p:nvPr/>
        </p:nvSpPr>
        <p:spPr>
          <a:xfrm>
            <a:off x="4405362" y="2814088"/>
            <a:ext cx="128874" cy="138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971218F-675B-72F4-E7D8-3023AA451E8A}"/>
              </a:ext>
            </a:extLst>
          </p:cNvPr>
          <p:cNvGrpSpPr/>
          <p:nvPr/>
        </p:nvGrpSpPr>
        <p:grpSpPr>
          <a:xfrm>
            <a:off x="7738057" y="1062658"/>
            <a:ext cx="1325451" cy="1389888"/>
            <a:chOff x="3180818" y="2813193"/>
            <a:chExt cx="1325451" cy="1389888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D814CE9-136B-E878-E424-F5908CC0C0D4}"/>
                </a:ext>
              </a:extLst>
            </p:cNvPr>
            <p:cNvGrpSpPr/>
            <p:nvPr/>
          </p:nvGrpSpPr>
          <p:grpSpPr>
            <a:xfrm>
              <a:off x="3217527" y="2813193"/>
              <a:ext cx="1288742" cy="1389888"/>
              <a:chOff x="2362200" y="1576187"/>
              <a:chExt cx="1524000" cy="1527048"/>
            </a:xfrm>
          </p:grpSpPr>
          <p:sp>
            <p:nvSpPr>
              <p:cNvPr id="89" name="Octagon 88">
                <a:extLst>
                  <a:ext uri="{FF2B5EF4-FFF2-40B4-BE49-F238E27FC236}">
                    <a16:creationId xmlns:a16="http://schemas.microsoft.com/office/drawing/2014/main" id="{6AA6CBA3-8198-0146-719B-A28F26FD6623}"/>
                  </a:ext>
                </a:extLst>
              </p:cNvPr>
              <p:cNvSpPr/>
              <p:nvPr/>
            </p:nvSpPr>
            <p:spPr>
              <a:xfrm>
                <a:off x="2362200" y="1576187"/>
                <a:ext cx="1524000" cy="1527048"/>
              </a:xfrm>
              <a:prstGeom prst="octagon">
                <a:avLst/>
              </a:prstGeom>
              <a:gradFill>
                <a:gsLst>
                  <a:gs pos="2000">
                    <a:srgbClr val="0066CC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ctagon 89">
                <a:extLst>
                  <a:ext uri="{FF2B5EF4-FFF2-40B4-BE49-F238E27FC236}">
                    <a16:creationId xmlns:a16="http://schemas.microsoft.com/office/drawing/2014/main" id="{0C8C80A0-5CD6-F0CC-8AD0-2BAF4217EDFE}"/>
                  </a:ext>
                </a:extLst>
              </p:cNvPr>
              <p:cNvSpPr/>
              <p:nvPr/>
            </p:nvSpPr>
            <p:spPr>
              <a:xfrm>
                <a:off x="2533650" y="1714535"/>
                <a:ext cx="1181100" cy="1250351"/>
              </a:xfrm>
              <a:prstGeom prst="oct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F12AA2B-C212-AB2C-0553-CDA108EF2C99}"/>
                </a:ext>
              </a:extLst>
            </p:cNvPr>
            <p:cNvSpPr/>
            <p:nvPr/>
          </p:nvSpPr>
          <p:spPr>
            <a:xfrm>
              <a:off x="3180818" y="3438780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29CA6A01-4B5F-54A0-1A2D-588BDF944E03}"/>
                </a:ext>
              </a:extLst>
            </p:cNvPr>
            <p:cNvSpPr txBox="1"/>
            <p:nvPr/>
          </p:nvSpPr>
          <p:spPr>
            <a:xfrm>
              <a:off x="3435065" y="3325047"/>
              <a:ext cx="846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ptos Black" panose="020F0502020204030204" pitchFamily="34" charset="0"/>
                </a:rPr>
                <a:t>PUCT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55A547BE-27F7-E034-64B3-CBF839113ED9}"/>
              </a:ext>
            </a:extLst>
          </p:cNvPr>
          <p:cNvGrpSpPr/>
          <p:nvPr/>
        </p:nvGrpSpPr>
        <p:grpSpPr>
          <a:xfrm>
            <a:off x="4730657" y="2257855"/>
            <a:ext cx="1389888" cy="1389888"/>
            <a:chOff x="4666063" y="2819920"/>
            <a:chExt cx="1389888" cy="1389888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92A7C2FC-D6DA-6CA5-C0ED-B994AAEB13D7}"/>
                </a:ext>
              </a:extLst>
            </p:cNvPr>
            <p:cNvGrpSpPr/>
            <p:nvPr/>
          </p:nvGrpSpPr>
          <p:grpSpPr>
            <a:xfrm>
              <a:off x="4702772" y="2819920"/>
              <a:ext cx="1288742" cy="1389888"/>
              <a:chOff x="2362200" y="1576187"/>
              <a:chExt cx="1524000" cy="1527048"/>
            </a:xfrm>
          </p:grpSpPr>
          <p:sp>
            <p:nvSpPr>
              <p:cNvPr id="107" name="Octagon 106">
                <a:extLst>
                  <a:ext uri="{FF2B5EF4-FFF2-40B4-BE49-F238E27FC236}">
                    <a16:creationId xmlns:a16="http://schemas.microsoft.com/office/drawing/2014/main" id="{3A5D92DB-8226-DB74-1B5F-2DA0327535AB}"/>
                  </a:ext>
                </a:extLst>
              </p:cNvPr>
              <p:cNvSpPr/>
              <p:nvPr/>
            </p:nvSpPr>
            <p:spPr>
              <a:xfrm>
                <a:off x="2362200" y="1576187"/>
                <a:ext cx="1524000" cy="1527048"/>
              </a:xfrm>
              <a:prstGeom prst="octagon">
                <a:avLst/>
              </a:prstGeom>
              <a:gradFill>
                <a:gsLst>
                  <a:gs pos="2000">
                    <a:srgbClr val="0000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ctagon 107">
                <a:extLst>
                  <a:ext uri="{FF2B5EF4-FFF2-40B4-BE49-F238E27FC236}">
                    <a16:creationId xmlns:a16="http://schemas.microsoft.com/office/drawing/2014/main" id="{BCFF2F7F-D281-CD1D-DDFF-2EAB3FD1C776}"/>
                  </a:ext>
                </a:extLst>
              </p:cNvPr>
              <p:cNvSpPr/>
              <p:nvPr/>
            </p:nvSpPr>
            <p:spPr>
              <a:xfrm>
                <a:off x="2533650" y="1714535"/>
                <a:ext cx="1181100" cy="1250351"/>
              </a:xfrm>
              <a:prstGeom prst="oct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2B62B58D-2E79-1B65-DB7D-3AC21A3B5B1B}"/>
                </a:ext>
              </a:extLst>
            </p:cNvPr>
            <p:cNvSpPr/>
            <p:nvPr/>
          </p:nvSpPr>
          <p:spPr>
            <a:xfrm>
              <a:off x="5927077" y="3445507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AE1D665E-AFDE-723C-AB9D-8C4655AADE48}"/>
                </a:ext>
              </a:extLst>
            </p:cNvPr>
            <p:cNvSpPr/>
            <p:nvPr/>
          </p:nvSpPr>
          <p:spPr>
            <a:xfrm>
              <a:off x="4666063" y="3445507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6E3C2A1-9D4F-C571-DE74-08F5A41C4556}"/>
                </a:ext>
              </a:extLst>
            </p:cNvPr>
            <p:cNvSpPr txBox="1"/>
            <p:nvPr/>
          </p:nvSpPr>
          <p:spPr>
            <a:xfrm>
              <a:off x="5031775" y="3334946"/>
              <a:ext cx="846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ptos Black" panose="020F0502020204030204" pitchFamily="34" charset="0"/>
                </a:rPr>
                <a:t>TAC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BF2C619-01E7-36AC-37EA-1B5069D5AE99}"/>
              </a:ext>
            </a:extLst>
          </p:cNvPr>
          <p:cNvGrpSpPr/>
          <p:nvPr/>
        </p:nvGrpSpPr>
        <p:grpSpPr>
          <a:xfrm>
            <a:off x="6248221" y="1788019"/>
            <a:ext cx="1389888" cy="1389888"/>
            <a:chOff x="6161345" y="2819918"/>
            <a:chExt cx="1389888" cy="1389888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31D926F-2AE6-90FE-C6E6-EF0BC720BF6E}"/>
                </a:ext>
              </a:extLst>
            </p:cNvPr>
            <p:cNvGrpSpPr/>
            <p:nvPr/>
          </p:nvGrpSpPr>
          <p:grpSpPr>
            <a:xfrm>
              <a:off x="6198054" y="2819918"/>
              <a:ext cx="1288742" cy="1389888"/>
              <a:chOff x="2362200" y="1576187"/>
              <a:chExt cx="1524000" cy="1527048"/>
            </a:xfrm>
          </p:grpSpPr>
          <p:sp>
            <p:nvSpPr>
              <p:cNvPr id="95" name="Octagon 94">
                <a:extLst>
                  <a:ext uri="{FF2B5EF4-FFF2-40B4-BE49-F238E27FC236}">
                    <a16:creationId xmlns:a16="http://schemas.microsoft.com/office/drawing/2014/main" id="{BF7E4170-5BA0-C3D3-B84E-1E09B0937CB1}"/>
                  </a:ext>
                </a:extLst>
              </p:cNvPr>
              <p:cNvSpPr/>
              <p:nvPr/>
            </p:nvSpPr>
            <p:spPr>
              <a:xfrm>
                <a:off x="2362200" y="1576187"/>
                <a:ext cx="1524000" cy="1527048"/>
              </a:xfrm>
              <a:prstGeom prst="octagon">
                <a:avLst/>
              </a:prstGeom>
              <a:gradFill>
                <a:gsLst>
                  <a:gs pos="2000">
                    <a:srgbClr val="3366CC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ctagon 95">
                <a:extLst>
                  <a:ext uri="{FF2B5EF4-FFF2-40B4-BE49-F238E27FC236}">
                    <a16:creationId xmlns:a16="http://schemas.microsoft.com/office/drawing/2014/main" id="{C4B04959-44E8-3CB0-F166-ECAFA7F4B008}"/>
                  </a:ext>
                </a:extLst>
              </p:cNvPr>
              <p:cNvSpPr/>
              <p:nvPr/>
            </p:nvSpPr>
            <p:spPr>
              <a:xfrm>
                <a:off x="2533650" y="1714535"/>
                <a:ext cx="1181100" cy="1250351"/>
              </a:xfrm>
              <a:prstGeom prst="oct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E258686E-8ECE-02DE-4607-8C1185B64B32}"/>
                </a:ext>
              </a:extLst>
            </p:cNvPr>
            <p:cNvSpPr/>
            <p:nvPr/>
          </p:nvSpPr>
          <p:spPr>
            <a:xfrm>
              <a:off x="7422359" y="3445505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1B7712D4-61F7-BA09-9285-2FBB8778F6DB}"/>
                </a:ext>
              </a:extLst>
            </p:cNvPr>
            <p:cNvSpPr/>
            <p:nvPr/>
          </p:nvSpPr>
          <p:spPr>
            <a:xfrm>
              <a:off x="6161345" y="3445505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038610A-CF89-EAD7-CA59-8DDF3F3A5A8A}"/>
                </a:ext>
              </a:extLst>
            </p:cNvPr>
            <p:cNvSpPr txBox="1"/>
            <p:nvPr/>
          </p:nvSpPr>
          <p:spPr>
            <a:xfrm>
              <a:off x="6383117" y="3347351"/>
              <a:ext cx="1003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ptos Black" panose="020F0502020204030204" pitchFamily="34" charset="0"/>
                </a:rPr>
                <a:t>BOARD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F8F0C8F-62A0-BB61-8A18-980E7CA35282}"/>
              </a:ext>
            </a:extLst>
          </p:cNvPr>
          <p:cNvGrpSpPr/>
          <p:nvPr/>
        </p:nvGrpSpPr>
        <p:grpSpPr>
          <a:xfrm>
            <a:off x="3190626" y="3395517"/>
            <a:ext cx="1389888" cy="1389888"/>
            <a:chOff x="7668555" y="2819916"/>
            <a:chExt cx="1389888" cy="1389888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543075B-7877-2BC6-A4D2-174BD5DF2B7A}"/>
                </a:ext>
              </a:extLst>
            </p:cNvPr>
            <p:cNvGrpSpPr/>
            <p:nvPr/>
          </p:nvGrpSpPr>
          <p:grpSpPr>
            <a:xfrm>
              <a:off x="7705264" y="2819916"/>
              <a:ext cx="1288742" cy="1389888"/>
              <a:chOff x="2362200" y="1576187"/>
              <a:chExt cx="1524000" cy="1527048"/>
            </a:xfrm>
          </p:grpSpPr>
          <p:sp>
            <p:nvSpPr>
              <p:cNvPr id="101" name="Octagon 100">
                <a:extLst>
                  <a:ext uri="{FF2B5EF4-FFF2-40B4-BE49-F238E27FC236}">
                    <a16:creationId xmlns:a16="http://schemas.microsoft.com/office/drawing/2014/main" id="{480FDC6E-4E1C-9CF5-6883-289D6E97A0C5}"/>
                  </a:ext>
                </a:extLst>
              </p:cNvPr>
              <p:cNvSpPr/>
              <p:nvPr/>
            </p:nvSpPr>
            <p:spPr>
              <a:xfrm>
                <a:off x="2362200" y="1576187"/>
                <a:ext cx="1524000" cy="1527048"/>
              </a:xfrm>
              <a:prstGeom prst="octagon">
                <a:avLst/>
              </a:prstGeom>
              <a:gradFill>
                <a:gsLst>
                  <a:gs pos="2000">
                    <a:schemeClr val="accent4">
                      <a:lumMod val="50000"/>
                      <a:lumOff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ctagon 101">
                <a:extLst>
                  <a:ext uri="{FF2B5EF4-FFF2-40B4-BE49-F238E27FC236}">
                    <a16:creationId xmlns:a16="http://schemas.microsoft.com/office/drawing/2014/main" id="{D676507B-DB88-5316-99EA-8954E85B866A}"/>
                  </a:ext>
                </a:extLst>
              </p:cNvPr>
              <p:cNvSpPr/>
              <p:nvPr/>
            </p:nvSpPr>
            <p:spPr>
              <a:xfrm>
                <a:off x="2533650" y="1714535"/>
                <a:ext cx="1181100" cy="1250351"/>
              </a:xfrm>
              <a:prstGeom prst="oct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7A0AED0-6255-5976-5977-5755EE10CC6E}"/>
                </a:ext>
              </a:extLst>
            </p:cNvPr>
            <p:cNvSpPr/>
            <p:nvPr/>
          </p:nvSpPr>
          <p:spPr>
            <a:xfrm>
              <a:off x="8929569" y="3445503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2D9B3629-0575-6A25-B429-E10A23815995}"/>
                </a:ext>
              </a:extLst>
            </p:cNvPr>
            <p:cNvSpPr/>
            <p:nvPr/>
          </p:nvSpPr>
          <p:spPr>
            <a:xfrm>
              <a:off x="7668555" y="3445503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9B898DF-35FA-72C1-6109-FF470D12DB05}"/>
                </a:ext>
              </a:extLst>
            </p:cNvPr>
            <p:cNvSpPr txBox="1"/>
            <p:nvPr/>
          </p:nvSpPr>
          <p:spPr>
            <a:xfrm>
              <a:off x="7964498" y="3230580"/>
              <a:ext cx="10032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ptos Black" panose="020F0502020204030204" pitchFamily="34" charset="0"/>
                </a:rPr>
                <a:t>PRS</a:t>
              </a:r>
            </a:p>
            <a:p>
              <a:r>
                <a:rPr lang="en-US" sz="1000" dirty="0">
                  <a:latin typeface="Aptos Black" panose="020F0502020204030204" pitchFamily="34" charset="0"/>
                </a:rPr>
                <a:t>IA Review</a:t>
              </a:r>
            </a:p>
          </p:txBody>
        </p:sp>
      </p:grpSp>
      <p:cxnSp>
        <p:nvCxnSpPr>
          <p:cNvPr id="145" name="Connector: Elbow 144">
            <a:extLst>
              <a:ext uri="{FF2B5EF4-FFF2-40B4-BE49-F238E27FC236}">
                <a16:creationId xmlns:a16="http://schemas.microsoft.com/office/drawing/2014/main" id="{C4AB086A-1BF8-12E3-B9DD-26136B90998C}"/>
              </a:ext>
            </a:extLst>
          </p:cNvPr>
          <p:cNvCxnSpPr>
            <a:cxnSpLocks/>
            <a:stCxn id="47" idx="5"/>
            <a:endCxn id="60" idx="2"/>
          </p:cNvCxnSpPr>
          <p:nvPr/>
        </p:nvCxnSpPr>
        <p:spPr>
          <a:xfrm rot="16200000" flipH="1">
            <a:off x="1162983" y="3521320"/>
            <a:ext cx="875766" cy="2625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C168D207-A25E-0BE8-166F-02B3361275CB}"/>
              </a:ext>
            </a:extLst>
          </p:cNvPr>
          <p:cNvCxnSpPr>
            <a:cxnSpLocks/>
          </p:cNvCxnSpPr>
          <p:nvPr/>
        </p:nvCxnSpPr>
        <p:spPr>
          <a:xfrm flipV="1">
            <a:off x="3094869" y="4090459"/>
            <a:ext cx="197487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or: Elbow 149">
            <a:extLst>
              <a:ext uri="{FF2B5EF4-FFF2-40B4-BE49-F238E27FC236}">
                <a16:creationId xmlns:a16="http://schemas.microsoft.com/office/drawing/2014/main" id="{A6AB8222-3615-9AC0-1CD5-7898BA105EBA}"/>
              </a:ext>
            </a:extLst>
          </p:cNvPr>
          <p:cNvCxnSpPr>
            <a:stCxn id="99" idx="2"/>
            <a:endCxn id="106" idx="2"/>
          </p:cNvCxnSpPr>
          <p:nvPr/>
        </p:nvCxnSpPr>
        <p:spPr>
          <a:xfrm rot="10800000" flipH="1">
            <a:off x="4451639" y="2952798"/>
            <a:ext cx="279017" cy="1137662"/>
          </a:xfrm>
          <a:prstGeom prst="bentConnector3">
            <a:avLst>
              <a:gd name="adj1" fmla="val 750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or: Elbow 154">
            <a:extLst>
              <a:ext uri="{FF2B5EF4-FFF2-40B4-BE49-F238E27FC236}">
                <a16:creationId xmlns:a16="http://schemas.microsoft.com/office/drawing/2014/main" id="{1BE3C83D-B4A8-2FC8-679B-6DA3752603EF}"/>
              </a:ext>
            </a:extLst>
          </p:cNvPr>
          <p:cNvCxnSpPr>
            <a:stCxn id="105" idx="2"/>
            <a:endCxn id="94" idx="2"/>
          </p:cNvCxnSpPr>
          <p:nvPr/>
        </p:nvCxnSpPr>
        <p:spPr>
          <a:xfrm rot="10800000" flipH="1">
            <a:off x="5991671" y="2482962"/>
            <a:ext cx="256550" cy="469836"/>
          </a:xfrm>
          <a:prstGeom prst="bentConnector3">
            <a:avLst>
              <a:gd name="adj1" fmla="val 486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1B1F45B3-07C6-8D39-6FE4-CDA8D95E4032}"/>
              </a:ext>
            </a:extLst>
          </p:cNvPr>
          <p:cNvCxnSpPr>
            <a:stCxn id="93" idx="0"/>
            <a:endCxn id="88" idx="2"/>
          </p:cNvCxnSpPr>
          <p:nvPr/>
        </p:nvCxnSpPr>
        <p:spPr>
          <a:xfrm rot="5400000" flipH="1" flipV="1">
            <a:off x="7327862" y="2003412"/>
            <a:ext cx="656005" cy="1643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30B6FBB-14E9-0FAF-5D69-88328760CD8D}"/>
              </a:ext>
            </a:extLst>
          </p:cNvPr>
          <p:cNvGrpSpPr/>
          <p:nvPr/>
        </p:nvGrpSpPr>
        <p:grpSpPr>
          <a:xfrm>
            <a:off x="2677374" y="878181"/>
            <a:ext cx="1389888" cy="1389888"/>
            <a:chOff x="7668555" y="2819916"/>
            <a:chExt cx="1389888" cy="1389888"/>
          </a:xfrm>
        </p:grpSpPr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B55CBD9F-13B6-1647-6EAA-5BF2122F5C34}"/>
                </a:ext>
              </a:extLst>
            </p:cNvPr>
            <p:cNvGrpSpPr/>
            <p:nvPr/>
          </p:nvGrpSpPr>
          <p:grpSpPr>
            <a:xfrm>
              <a:off x="7705264" y="2819916"/>
              <a:ext cx="1288742" cy="1389888"/>
              <a:chOff x="2362200" y="1576187"/>
              <a:chExt cx="1524000" cy="1527048"/>
            </a:xfrm>
          </p:grpSpPr>
          <p:sp>
            <p:nvSpPr>
              <p:cNvPr id="173" name="Octagon 172">
                <a:extLst>
                  <a:ext uri="{FF2B5EF4-FFF2-40B4-BE49-F238E27FC236}">
                    <a16:creationId xmlns:a16="http://schemas.microsoft.com/office/drawing/2014/main" id="{850D40F4-63FF-C667-DC03-5799636B1D60}"/>
                  </a:ext>
                </a:extLst>
              </p:cNvPr>
              <p:cNvSpPr/>
              <p:nvPr/>
            </p:nvSpPr>
            <p:spPr>
              <a:xfrm>
                <a:off x="2362200" y="1576187"/>
                <a:ext cx="1524000" cy="1527048"/>
              </a:xfrm>
              <a:prstGeom prst="octagon">
                <a:avLst/>
              </a:prstGeom>
              <a:gradFill>
                <a:gsLst>
                  <a:gs pos="2000">
                    <a:srgbClr val="66FFFF"/>
                  </a:gs>
                  <a:gs pos="100000">
                    <a:srgbClr val="99FFCC"/>
                  </a:gs>
                </a:gsLst>
                <a:lin ang="5400000" scaled="1"/>
              </a:gradFill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ctagon 173">
                <a:extLst>
                  <a:ext uri="{FF2B5EF4-FFF2-40B4-BE49-F238E27FC236}">
                    <a16:creationId xmlns:a16="http://schemas.microsoft.com/office/drawing/2014/main" id="{3F20780C-E896-4BBF-D1AB-63B833F2F3B4}"/>
                  </a:ext>
                </a:extLst>
              </p:cNvPr>
              <p:cNvSpPr/>
              <p:nvPr/>
            </p:nvSpPr>
            <p:spPr>
              <a:xfrm>
                <a:off x="2533650" y="1714535"/>
                <a:ext cx="1181100" cy="1250351"/>
              </a:xfrm>
              <a:prstGeom prst="octagon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F4FE7D5D-99A5-3011-BECD-76DCDE00D88E}"/>
                </a:ext>
              </a:extLst>
            </p:cNvPr>
            <p:cNvSpPr/>
            <p:nvPr/>
          </p:nvSpPr>
          <p:spPr>
            <a:xfrm>
              <a:off x="8929569" y="3445503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1C64D49-F4CC-C464-2EBB-9690CB75BED4}"/>
                </a:ext>
              </a:extLst>
            </p:cNvPr>
            <p:cNvSpPr/>
            <p:nvPr/>
          </p:nvSpPr>
          <p:spPr>
            <a:xfrm>
              <a:off x="7668555" y="3445503"/>
              <a:ext cx="128874" cy="1387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AFAFBC08-EBFA-6CBE-DBAD-2360DAF895C7}"/>
                </a:ext>
              </a:extLst>
            </p:cNvPr>
            <p:cNvSpPr txBox="1"/>
            <p:nvPr/>
          </p:nvSpPr>
          <p:spPr>
            <a:xfrm>
              <a:off x="7850247" y="3376358"/>
              <a:ext cx="1003264" cy="276999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ptos Black" panose="020F0502020204030204" pitchFamily="34" charset="0"/>
                </a:rPr>
                <a:t>Comments</a:t>
              </a:r>
            </a:p>
          </p:txBody>
        </p:sp>
      </p:grp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3F723C60-11C8-9DB5-122D-3A7FA7094C86}"/>
              </a:ext>
            </a:extLst>
          </p:cNvPr>
          <p:cNvCxnSpPr>
            <a:stCxn id="171" idx="2"/>
            <a:endCxn id="47" idx="6"/>
          </p:cNvCxnSpPr>
          <p:nvPr/>
        </p:nvCxnSpPr>
        <p:spPr>
          <a:xfrm rot="10800000" flipV="1">
            <a:off x="1488994" y="1573124"/>
            <a:ext cx="1188381" cy="1592572"/>
          </a:xfrm>
          <a:prstGeom prst="bentConnector3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25609A5E-7D17-CB66-9958-E6BE2F68F579}"/>
              </a:ext>
            </a:extLst>
          </p:cNvPr>
          <p:cNvCxnSpPr>
            <a:cxnSpLocks/>
            <a:stCxn id="170" idx="6"/>
            <a:endCxn id="94" idx="1"/>
          </p:cNvCxnSpPr>
          <p:nvPr/>
        </p:nvCxnSpPr>
        <p:spPr>
          <a:xfrm>
            <a:off x="4067262" y="1573124"/>
            <a:ext cx="2199832" cy="860796"/>
          </a:xfrm>
          <a:prstGeom prst="bentConnector2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9CC295D-C804-A328-F967-3CCE03BC62D2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Improvements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/>
              <a:t>Modifying Subcommittee Voting Threshold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AB64C4E-C0E3-37E0-4BE2-A7E3C974D7D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743320"/>
          <a:ext cx="8077200" cy="2260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480320772"/>
                    </a:ext>
                  </a:extLst>
                </a:gridCol>
                <a:gridCol w="1217177">
                  <a:extLst>
                    <a:ext uri="{9D8B030D-6E8A-4147-A177-3AD203B41FA5}">
                      <a16:colId xmlns:a16="http://schemas.microsoft.com/office/drawing/2014/main" val="3832076170"/>
                    </a:ext>
                  </a:extLst>
                </a:gridCol>
                <a:gridCol w="1022460">
                  <a:extLst>
                    <a:ext uri="{9D8B030D-6E8A-4147-A177-3AD203B41FA5}">
                      <a16:colId xmlns:a16="http://schemas.microsoft.com/office/drawing/2014/main" val="1336473487"/>
                    </a:ext>
                  </a:extLst>
                </a:gridCol>
                <a:gridCol w="655963">
                  <a:extLst>
                    <a:ext uri="{9D8B030D-6E8A-4147-A177-3AD203B41FA5}">
                      <a16:colId xmlns:a16="http://schemas.microsoft.com/office/drawing/2014/main" val="193020091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624216000"/>
                    </a:ext>
                  </a:extLst>
                </a:gridCol>
              </a:tblGrid>
              <a:tr h="2493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Revision Request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Subcommittee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Date of Vote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Vote %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Notes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extLst>
                  <a:ext uri="{0D108BD9-81ED-4DB2-BD59-A6C34878D82A}">
                    <a16:rowId xmlns:a16="http://schemas.microsoft.com/office/drawing/2014/main" val="3448197186"/>
                  </a:ext>
                </a:extLst>
              </a:tr>
              <a:tr h="2493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NOGRR245, Inverter-Based Resource (IBR) Ride-Through Requirements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ROS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9/14/2023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54.8%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extLst>
                  <a:ext uri="{0D108BD9-81ED-4DB2-BD59-A6C34878D82A}">
                    <a16:rowId xmlns:a16="http://schemas.microsoft.com/office/drawing/2014/main" val="4107163124"/>
                  </a:ext>
                </a:extLst>
              </a:tr>
              <a:tr h="3739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NPRR1219, Methodology Revisions and New Definitions for the Report on Capacity, Demand and Reserves in the ERCOT Region (CDR)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PRS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7/18/2024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63.3%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extLst>
                  <a:ext uri="{0D108BD9-81ED-4DB2-BD59-A6C34878D82A}">
                    <a16:rowId xmlns:a16="http://schemas.microsoft.com/office/drawing/2014/main" val="1037768532"/>
                  </a:ext>
                </a:extLst>
              </a:tr>
              <a:tr h="2719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NPRR1172, Fuel Adder Definition, Mitigated Offer Caps, and RUC Clawback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PRS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9/23/2023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61.1%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extLst>
                  <a:ext uri="{0D108BD9-81ED-4DB2-BD59-A6C34878D82A}">
                    <a16:rowId xmlns:a16="http://schemas.microsoft.com/office/drawing/2014/main" val="1267632935"/>
                  </a:ext>
                </a:extLst>
              </a:tr>
              <a:tr h="2719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NPRR1180, Inclusion of Forecasted Load in Planning Analyses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ROS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11/2/2023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55.1%</a:t>
                      </a:r>
                      <a:endParaRPr lang="en-US" sz="12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ROS was endorsing a set of comments on NPRR1180</a:t>
                      </a:r>
                      <a:endParaRPr lang="en-US" sz="12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39" marR="64139" marT="0" marB="0" anchor="b"/>
                </a:tc>
                <a:extLst>
                  <a:ext uri="{0D108BD9-81ED-4DB2-BD59-A6C34878D82A}">
                    <a16:rowId xmlns:a16="http://schemas.microsoft.com/office/drawing/2014/main" val="1504960558"/>
                  </a:ext>
                </a:extLst>
              </a:tr>
            </a:tbl>
          </a:graphicData>
        </a:graphic>
      </p:graphicFrame>
      <p:sp>
        <p:nvSpPr>
          <p:cNvPr id="10" name="Rectangle 3">
            <a:extLst>
              <a:ext uri="{FF2B5EF4-FFF2-40B4-BE49-F238E27FC236}">
                <a16:creationId xmlns:a16="http://schemas.microsoft.com/office/drawing/2014/main" id="{FD7003D9-2202-1906-B4A7-6CF1755FD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3109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5211C6-FFEB-D1B8-95D8-BA5754E12768}"/>
              </a:ext>
            </a:extLst>
          </p:cNvPr>
          <p:cNvSpPr txBox="1"/>
          <p:nvPr/>
        </p:nvSpPr>
        <p:spPr>
          <a:xfrm>
            <a:off x="313267" y="4182394"/>
            <a:ext cx="82296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Minimum Time Requirements for Revision Requests at TAC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Filing Formal Comments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8A2E56-0F2A-BEB2-855E-F2391BCFC711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30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to the ERCOT Board on Revision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8967"/>
            <a:ext cx="8534400" cy="485323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800" dirty="0"/>
              <a:t>Revision Requests with opposing votes from TAC will be considered by the R&amp;M Committee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Additional comments may be provided by ERCOT Staff on Revision Requests at the request of the ERCOT Board or Board Members; for the purpose of </a:t>
            </a:r>
            <a:r>
              <a:rPr lang="en-US" sz="1800"/>
              <a:t>providing additional quantitative</a:t>
            </a:r>
            <a:r>
              <a:rPr lang="en-US" sz="1800" dirty="0"/>
              <a:t>/qualitative data when necessary. 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ERCOT Staff and Market Participants may file comments to the ERCOT Board via the current stakeholder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EA1A80-7BD9-BA74-63AF-B6FCC6F17ECF}"/>
              </a:ext>
            </a:extLst>
          </p:cNvPr>
          <p:cNvSpPr/>
          <p:nvPr/>
        </p:nvSpPr>
        <p:spPr>
          <a:xfrm>
            <a:off x="152400" y="6400800"/>
            <a:ext cx="1204223" cy="18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7016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6" ma:contentTypeDescription="Create a new document." ma:contentTypeScope="" ma:versionID="dd864d524fa97ad0a0dba86c661a4dc9">
  <xsd:schema xmlns:xsd="http://www.w3.org/2001/XMLSchema" xmlns:xs="http://www.w3.org/2001/XMLSchema" xmlns:p="http://schemas.microsoft.com/office/2006/metadata/properties" xmlns:ns1="http://schemas.microsoft.com/sharepoint/v3" xmlns:ns2="c34af464-7aa1-4edd-9be4-83dffc1cb926" xmlns:ns3="http://schemas.microsoft.com/sharepoint/v4" targetNamespace="http://schemas.microsoft.com/office/2006/metadata/properties" ma:root="true" ma:fieldsID="88899666637b6babb208b7f9c4462cd7" ns1:_="" ns2:_="" ns3:_="">
    <xsd:import namespace="http://schemas.microsoft.com/sharepoint/v3"/>
    <xsd:import namespace="c34af464-7aa1-4edd-9be4-83dffc1cb92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  <xsd:element ref="ns3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1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c34af464-7aa1-4edd-9be4-83dffc1cb926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8EB3100-6CCC-4910-A7B1-8EB9E2D91E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34af464-7aa1-4edd-9be4-83dffc1cb92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30726</TotalTime>
  <Words>678</Words>
  <Application>Microsoft Office PowerPoint</Application>
  <PresentationFormat>On-screen Show (4:3)</PresentationFormat>
  <Paragraphs>178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Black</vt:lpstr>
      <vt:lpstr>Arial</vt:lpstr>
      <vt:lpstr>Calibri</vt:lpstr>
      <vt:lpstr>1_Custom Design</vt:lpstr>
      <vt:lpstr>Inside pages</vt:lpstr>
      <vt:lpstr>1_Inside pages</vt:lpstr>
      <vt:lpstr>PowerPoint Presentation</vt:lpstr>
      <vt:lpstr>ERCOT Stakeholder Committee Structure</vt:lpstr>
      <vt:lpstr>TAC Composition</vt:lpstr>
      <vt:lpstr>TAC and Subcommittee Voting Structures</vt:lpstr>
      <vt:lpstr>Revision Request Process Flow – NPRRs</vt:lpstr>
      <vt:lpstr>Possible Improvements</vt:lpstr>
      <vt:lpstr>Comments to the ERCOT Board on Revision Requests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A. Boren</cp:lastModifiedBy>
  <cp:revision>681</cp:revision>
  <cp:lastPrinted>2021-07-27T18:56:44Z</cp:lastPrinted>
  <dcterms:created xsi:type="dcterms:W3CDTF">2016-01-21T15:20:31Z</dcterms:created>
  <dcterms:modified xsi:type="dcterms:W3CDTF">2024-09-18T21:21:14Z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2024-02-13T20:41:01Z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50448291-1ac7-4fb1-a2e8-72d135ec0f92</vt:lpwstr>
  </property>
  <property fmtid="{D5CDD505-2E9C-101B-9397-08002B2CF9AE}" pid="9" name="MSIP_Label_7084cbda-52b8-46fb-a7b7-cb5bd465ed85_ContentBits">
    <vt:lpwstr>0</vt:lpwstr>
  </property>
</Properties>
</file>