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1135" r:id="rId2"/>
    <p:sldId id="1134" r:id="rId3"/>
    <p:sldId id="1173" r:id="rId4"/>
    <p:sldId id="1170" r:id="rId5"/>
    <p:sldId id="1169" r:id="rId6"/>
    <p:sldId id="1161" r:id="rId7"/>
    <p:sldId id="1136" r:id="rId8"/>
    <p:sldId id="256" r:id="rId9"/>
    <p:sldId id="1132" r:id="rId10"/>
    <p:sldId id="1133" r:id="rId11"/>
    <p:sldId id="1172" r:id="rId12"/>
    <p:sldId id="114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usion\Groups\EMO\RiskControl\Mid_Office\CREDIT\Brenden\ERCOT\Historic_RFAF_DFAF_from_Feb2018_bs10April202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FAF Distribution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'RFAF Analysis'!$P$2:$P$44</c:f>
              <c:numCache>
                <c:formatCode>General</c:formatCode>
                <c:ptCount val="43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  <c:pt idx="8">
                  <c:v>2.25</c:v>
                </c:pt>
                <c:pt idx="9">
                  <c:v>2.5</c:v>
                </c:pt>
                <c:pt idx="10">
                  <c:v>2.75</c:v>
                </c:pt>
                <c:pt idx="11">
                  <c:v>3</c:v>
                </c:pt>
                <c:pt idx="12">
                  <c:v>3.25</c:v>
                </c:pt>
                <c:pt idx="13">
                  <c:v>3.5</c:v>
                </c:pt>
                <c:pt idx="14">
                  <c:v>3.75</c:v>
                </c:pt>
                <c:pt idx="15">
                  <c:v>4</c:v>
                </c:pt>
                <c:pt idx="16">
                  <c:v>4.25</c:v>
                </c:pt>
                <c:pt idx="17">
                  <c:v>4.5</c:v>
                </c:pt>
                <c:pt idx="18">
                  <c:v>4.75</c:v>
                </c:pt>
                <c:pt idx="19">
                  <c:v>5</c:v>
                </c:pt>
                <c:pt idx="20">
                  <c:v>5.25</c:v>
                </c:pt>
                <c:pt idx="21">
                  <c:v>5.5</c:v>
                </c:pt>
                <c:pt idx="22">
                  <c:v>5.75</c:v>
                </c:pt>
                <c:pt idx="23">
                  <c:v>6</c:v>
                </c:pt>
                <c:pt idx="24">
                  <c:v>6.25</c:v>
                </c:pt>
                <c:pt idx="25">
                  <c:v>6.5</c:v>
                </c:pt>
                <c:pt idx="26">
                  <c:v>6.75</c:v>
                </c:pt>
                <c:pt idx="27">
                  <c:v>7</c:v>
                </c:pt>
                <c:pt idx="28">
                  <c:v>7.25</c:v>
                </c:pt>
                <c:pt idx="29">
                  <c:v>7.5</c:v>
                </c:pt>
                <c:pt idx="30">
                  <c:v>7.75</c:v>
                </c:pt>
                <c:pt idx="31">
                  <c:v>8</c:v>
                </c:pt>
                <c:pt idx="32">
                  <c:v>8.25</c:v>
                </c:pt>
                <c:pt idx="33">
                  <c:v>8.5</c:v>
                </c:pt>
                <c:pt idx="34">
                  <c:v>8.75</c:v>
                </c:pt>
                <c:pt idx="35">
                  <c:v>9</c:v>
                </c:pt>
                <c:pt idx="36">
                  <c:v>9.25</c:v>
                </c:pt>
                <c:pt idx="37">
                  <c:v>9.5</c:v>
                </c:pt>
                <c:pt idx="38">
                  <c:v>9.75</c:v>
                </c:pt>
                <c:pt idx="39">
                  <c:v>10</c:v>
                </c:pt>
                <c:pt idx="40">
                  <c:v>10.25</c:v>
                </c:pt>
                <c:pt idx="41">
                  <c:v>10.5</c:v>
                </c:pt>
                <c:pt idx="42">
                  <c:v>10.75</c:v>
                </c:pt>
              </c:numCache>
            </c:numRef>
          </c:cat>
          <c:val>
            <c:numRef>
              <c:f>'RFAF Analysis'!$Q$2:$Q$44</c:f>
              <c:numCache>
                <c:formatCode>General</c:formatCode>
                <c:ptCount val="43"/>
                <c:pt idx="0">
                  <c:v>40</c:v>
                </c:pt>
                <c:pt idx="1">
                  <c:v>46</c:v>
                </c:pt>
                <c:pt idx="2">
                  <c:v>164</c:v>
                </c:pt>
                <c:pt idx="3">
                  <c:v>445</c:v>
                </c:pt>
                <c:pt idx="4">
                  <c:v>645</c:v>
                </c:pt>
                <c:pt idx="5">
                  <c:v>370</c:v>
                </c:pt>
                <c:pt idx="6">
                  <c:v>193</c:v>
                </c:pt>
                <c:pt idx="7">
                  <c:v>117</c:v>
                </c:pt>
                <c:pt idx="8">
                  <c:v>86</c:v>
                </c:pt>
                <c:pt idx="9">
                  <c:v>45</c:v>
                </c:pt>
                <c:pt idx="10">
                  <c:v>18</c:v>
                </c:pt>
                <c:pt idx="11">
                  <c:v>12</c:v>
                </c:pt>
                <c:pt idx="12">
                  <c:v>11</c:v>
                </c:pt>
                <c:pt idx="13">
                  <c:v>5</c:v>
                </c:pt>
                <c:pt idx="14">
                  <c:v>9</c:v>
                </c:pt>
                <c:pt idx="15">
                  <c:v>4</c:v>
                </c:pt>
                <c:pt idx="16">
                  <c:v>7</c:v>
                </c:pt>
                <c:pt idx="17">
                  <c:v>4</c:v>
                </c:pt>
                <c:pt idx="18">
                  <c:v>2</c:v>
                </c:pt>
                <c:pt idx="19">
                  <c:v>6</c:v>
                </c:pt>
                <c:pt idx="20">
                  <c:v>4</c:v>
                </c:pt>
                <c:pt idx="21">
                  <c:v>4</c:v>
                </c:pt>
                <c:pt idx="22">
                  <c:v>0</c:v>
                </c:pt>
                <c:pt idx="23">
                  <c:v>0</c:v>
                </c:pt>
                <c:pt idx="24">
                  <c:v>2</c:v>
                </c:pt>
                <c:pt idx="25">
                  <c:v>4</c:v>
                </c:pt>
                <c:pt idx="26">
                  <c:v>1</c:v>
                </c:pt>
                <c:pt idx="27">
                  <c:v>0</c:v>
                </c:pt>
                <c:pt idx="28">
                  <c:v>2</c:v>
                </c:pt>
                <c:pt idx="29">
                  <c:v>1</c:v>
                </c:pt>
                <c:pt idx="30">
                  <c:v>3</c:v>
                </c:pt>
                <c:pt idx="31">
                  <c:v>0</c:v>
                </c:pt>
                <c:pt idx="32">
                  <c:v>1</c:v>
                </c:pt>
                <c:pt idx="33">
                  <c:v>0</c:v>
                </c:pt>
                <c:pt idx="34">
                  <c:v>0</c:v>
                </c:pt>
                <c:pt idx="35">
                  <c:v>2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68-4EA1-B787-E4DCE9BFC4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41927823"/>
        <c:axId val="1197974272"/>
      </c:barChart>
      <c:catAx>
        <c:axId val="184192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7974272"/>
        <c:crosses val="autoZero"/>
        <c:auto val="1"/>
        <c:lblAlgn val="ctr"/>
        <c:lblOffset val="100"/>
        <c:noMultiLvlLbl val="0"/>
      </c:catAx>
      <c:valAx>
        <c:axId val="1197974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19278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'RFAF Analysis'!$P$2:$P$44</c:f>
              <c:numCache>
                <c:formatCode>General</c:formatCode>
                <c:ptCount val="43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  <c:pt idx="8">
                  <c:v>2.25</c:v>
                </c:pt>
                <c:pt idx="9">
                  <c:v>2.5</c:v>
                </c:pt>
                <c:pt idx="10">
                  <c:v>2.75</c:v>
                </c:pt>
                <c:pt idx="11">
                  <c:v>3</c:v>
                </c:pt>
                <c:pt idx="12">
                  <c:v>3.25</c:v>
                </c:pt>
                <c:pt idx="13">
                  <c:v>3.5</c:v>
                </c:pt>
                <c:pt idx="14">
                  <c:v>3.75</c:v>
                </c:pt>
                <c:pt idx="15">
                  <c:v>4</c:v>
                </c:pt>
                <c:pt idx="16">
                  <c:v>4.25</c:v>
                </c:pt>
                <c:pt idx="17">
                  <c:v>4.5</c:v>
                </c:pt>
                <c:pt idx="18">
                  <c:v>4.75</c:v>
                </c:pt>
                <c:pt idx="19">
                  <c:v>5</c:v>
                </c:pt>
                <c:pt idx="20">
                  <c:v>5.25</c:v>
                </c:pt>
                <c:pt idx="21">
                  <c:v>5.5</c:v>
                </c:pt>
                <c:pt idx="22">
                  <c:v>5.75</c:v>
                </c:pt>
                <c:pt idx="23">
                  <c:v>6</c:v>
                </c:pt>
                <c:pt idx="24">
                  <c:v>6.25</c:v>
                </c:pt>
                <c:pt idx="25">
                  <c:v>6.5</c:v>
                </c:pt>
                <c:pt idx="26">
                  <c:v>6.75</c:v>
                </c:pt>
                <c:pt idx="27">
                  <c:v>7</c:v>
                </c:pt>
                <c:pt idx="28">
                  <c:v>7.25</c:v>
                </c:pt>
                <c:pt idx="29">
                  <c:v>7.5</c:v>
                </c:pt>
                <c:pt idx="30">
                  <c:v>7.75</c:v>
                </c:pt>
                <c:pt idx="31">
                  <c:v>8</c:v>
                </c:pt>
                <c:pt idx="32">
                  <c:v>8.25</c:v>
                </c:pt>
                <c:pt idx="33">
                  <c:v>8.5</c:v>
                </c:pt>
                <c:pt idx="34">
                  <c:v>8.75</c:v>
                </c:pt>
                <c:pt idx="35">
                  <c:v>9</c:v>
                </c:pt>
                <c:pt idx="36">
                  <c:v>9.25</c:v>
                </c:pt>
                <c:pt idx="37">
                  <c:v>9.5</c:v>
                </c:pt>
                <c:pt idx="38">
                  <c:v>9.75</c:v>
                </c:pt>
                <c:pt idx="39">
                  <c:v>10</c:v>
                </c:pt>
                <c:pt idx="40">
                  <c:v>10.25</c:v>
                </c:pt>
                <c:pt idx="41">
                  <c:v>10.5</c:v>
                </c:pt>
                <c:pt idx="42">
                  <c:v>10.75</c:v>
                </c:pt>
              </c:numCache>
            </c:numRef>
          </c:xVal>
          <c:yVal>
            <c:numRef>
              <c:f>'RFAF Analysis'!$S$2:$S$44</c:f>
              <c:numCache>
                <c:formatCode>General</c:formatCode>
                <c:ptCount val="43"/>
                <c:pt idx="0">
                  <c:v>2214</c:v>
                </c:pt>
                <c:pt idx="1">
                  <c:v>2168</c:v>
                </c:pt>
                <c:pt idx="2">
                  <c:v>2004.0000000000002</c:v>
                </c:pt>
                <c:pt idx="3">
                  <c:v>1559</c:v>
                </c:pt>
                <c:pt idx="4">
                  <c:v>913.99999999999989</c:v>
                </c:pt>
                <c:pt idx="5">
                  <c:v>543.99999999999989</c:v>
                </c:pt>
                <c:pt idx="6">
                  <c:v>350.99999999999994</c:v>
                </c:pt>
                <c:pt idx="7">
                  <c:v>233.99999999999997</c:v>
                </c:pt>
                <c:pt idx="8">
                  <c:v>147.99999999999997</c:v>
                </c:pt>
                <c:pt idx="9">
                  <c:v>102.99999999999996</c:v>
                </c:pt>
                <c:pt idx="10">
                  <c:v>84.999999999999957</c:v>
                </c:pt>
                <c:pt idx="11">
                  <c:v>73.000000000000043</c:v>
                </c:pt>
                <c:pt idx="12">
                  <c:v>61.999999999999936</c:v>
                </c:pt>
                <c:pt idx="13">
                  <c:v>56.999999999999908</c:v>
                </c:pt>
                <c:pt idx="14">
                  <c:v>47.999999999999915</c:v>
                </c:pt>
                <c:pt idx="15">
                  <c:v>43.999999999999943</c:v>
                </c:pt>
                <c:pt idx="16">
                  <c:v>37.00000000000005</c:v>
                </c:pt>
                <c:pt idx="17">
                  <c:v>33.000000000000078</c:v>
                </c:pt>
                <c:pt idx="18">
                  <c:v>30.999999999999968</c:v>
                </c:pt>
                <c:pt idx="19">
                  <c:v>24.999999999999886</c:v>
                </c:pt>
                <c:pt idx="20">
                  <c:v>20.999999999999915</c:v>
                </c:pt>
                <c:pt idx="21">
                  <c:v>16.999999999999943</c:v>
                </c:pt>
                <c:pt idx="22">
                  <c:v>16.999999999999943</c:v>
                </c:pt>
                <c:pt idx="23">
                  <c:v>16.999999999999943</c:v>
                </c:pt>
                <c:pt idx="24">
                  <c:v>15.000000000000082</c:v>
                </c:pt>
                <c:pt idx="25">
                  <c:v>11.00000000000011</c:v>
                </c:pt>
                <c:pt idx="26">
                  <c:v>10.000000000000055</c:v>
                </c:pt>
                <c:pt idx="27">
                  <c:v>10.000000000000055</c:v>
                </c:pt>
                <c:pt idx="28">
                  <c:v>7.9999999999999432</c:v>
                </c:pt>
                <c:pt idx="29">
                  <c:v>6.9999999999998881</c:v>
                </c:pt>
                <c:pt idx="30">
                  <c:v>3.9999999999999716</c:v>
                </c:pt>
                <c:pt idx="31">
                  <c:v>3.9999999999999716</c:v>
                </c:pt>
                <c:pt idx="32">
                  <c:v>2.9999999999999165</c:v>
                </c:pt>
                <c:pt idx="33">
                  <c:v>2.9999999999999165</c:v>
                </c:pt>
                <c:pt idx="34">
                  <c:v>2.9999999999999165</c:v>
                </c:pt>
                <c:pt idx="35">
                  <c:v>1.0000000000000555</c:v>
                </c:pt>
                <c:pt idx="36">
                  <c:v>1.0000000000000555</c:v>
                </c:pt>
                <c:pt idx="37">
                  <c:v>1.0000000000000555</c:v>
                </c:pt>
                <c:pt idx="38">
                  <c:v>1.0000000000000555</c:v>
                </c:pt>
                <c:pt idx="39">
                  <c:v>1.0000000000000555</c:v>
                </c:pt>
                <c:pt idx="40">
                  <c:v>1.0000000000000555</c:v>
                </c:pt>
                <c:pt idx="41">
                  <c:v>1.0000000000000555</c:v>
                </c:pt>
                <c:pt idx="42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B38-4F7C-82EF-E6F5CA7B73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1838927"/>
        <c:axId val="1743320239"/>
      </c:scatterChart>
      <c:valAx>
        <c:axId val="204183892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3320239"/>
        <c:crosses val="autoZero"/>
        <c:crossBetween val="midCat"/>
      </c:valAx>
      <c:valAx>
        <c:axId val="1743320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183892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C4710B-2A8D-4608-B15A-1620BC8A888F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35A3A-9FC9-44A2-9465-F34739611F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491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5C47D-1CE2-413C-A42F-8013714F2F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F07C4D-CD50-4CA7-9D6D-C74188DC9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29DF-DA0A-40DD-8EDE-43AD685CB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5FF23-8721-4E50-9DB4-20ED06D5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DB3B2-2A1F-44BC-9111-A1D27F52F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7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61E69-42CD-471D-A39A-834B27B9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3CD8B-8404-4BB7-96C6-40E36052F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A3DC2-DB8D-4909-A2E2-74461866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6C78D-DAB0-4909-8606-E3266B8E0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C8A75-AFEC-4D12-AE5F-9D8A48AAC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30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76F8D-2037-47E3-A74E-9F58D57FA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D6158-56FA-4493-85BC-EDAE355B8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F1E7-CAA8-45D4-9B3A-CA9237B6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AD08-FCEF-4563-88A3-581A8F5C6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26FC-3564-4B0B-8D72-A68AF20C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0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92DCE-F78D-4EC9-ABAB-28F5A10A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100DF-D0D1-4870-8CC2-79C106376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16D3A-2552-4982-87E0-6AC0BE19A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EE84A-E2E9-40A8-9FDB-90A5D9F0F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B279D-5085-42A1-856E-63D32778F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04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CF7CC-4CD2-4B1C-8453-7BEE19D1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56FC-1A31-4323-8F73-C89060302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BD6E0-1DFB-4B60-A053-A170DF8B7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AD3E-67D1-455F-BAD9-D7DA783A0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0BC51-D5C9-4B30-95CA-EAA0499C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3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F7D2C-6F0C-4A8F-8CD6-1C89C10E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6E5BE-69D6-4DBC-A6B8-4D26A3214B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2FF47-CC70-454A-9EEB-76C9F6F48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112FC-912B-47EE-AB68-C65BADCC4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F5D72-9E90-4871-B27B-DB93FD2A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C402-678A-4537-B63D-33B3B3EF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01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06BDB-20CF-41C9-8C2E-E7984E47F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CBE24-03BD-401E-AF3A-0EE17F030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F3812-3F85-42D9-B48C-860D5CE52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F3F69C-BC30-4D1A-BD5F-A02331E56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5E5BE-B11C-4EF7-BF12-344BE0C11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12F1B-DDB6-47D7-9555-F899EA1B0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FDB4BD-54B7-414D-8D5D-4C6F1482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3657D-6647-4119-B3E0-ED7719D0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46D78-0C5D-436E-8219-CDECD9AA9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BE3232-DE48-4131-9CF3-F43D8AFB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7B1F46-0693-49A5-804C-09C59CF84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DF0D1-E545-41C5-A2AA-1DCE3FCC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31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35D95-6F31-416C-B0E4-CFEB563D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F940D4-DA7E-4AC1-93C7-03A3C963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B732E-5E4D-41F4-A80A-60C86E08D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907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D0511-6355-491A-9294-E83850FAB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0C296-91D3-4B69-9911-4CA851AC6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7B1D9-CB14-4619-9781-70C316F9EB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3FE32-930F-4B4E-8BFC-F7857599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6187B-0564-4277-9C02-75884F059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48283-9961-4E4A-91E5-99EA941C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79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C3FF-D6EE-4B9F-8657-B9AB324AA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446719-2938-426F-AE45-7A3751F3E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DB69C-35A0-4C97-A518-A33EA665E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C9F4C-0612-4E19-BE76-9BADA7BF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B30CC-324D-4DAF-97B6-3F518EFD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18BE4-61DF-44F6-8ABC-FE001CAE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6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5C4691-FAB5-44C7-991C-E554C5C1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C4B742-645D-46C5-A3C8-66AD51BDF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9D426-6B3B-4947-A9ED-9A343CBB7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D4F99-19F7-4184-8A3F-7D883BAD107F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EB096-3D66-4D48-8EF0-DDBFA0C522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2A1-BA78-4A43-BE55-81E1FB45D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98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Credit Finance Sub Group Update to the Technical Advisory 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9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/>
              <a:t>19 September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66604" y="3962401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Brenden Sager, Austin Energy, Chair</a:t>
            </a:r>
          </a:p>
          <a:p>
            <a:pPr algn="ctr"/>
            <a:r>
              <a:rPr lang="en-US" b="1" dirty="0"/>
              <a:t>Loretto Martin, NRG,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3115-A32D-4B9A-B2FF-012E96271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3166" cy="1325563"/>
          </a:xfrm>
        </p:spPr>
        <p:txBody>
          <a:bodyPr/>
          <a:lstStyle/>
          <a:p>
            <a:pPr algn="ctr"/>
            <a:r>
              <a:rPr lang="en-US" sz="4400" dirty="0">
                <a:cs typeface="Times New Roman" panose="02020603050405020304" pitchFamily="18" charset="0"/>
              </a:rPr>
              <a:t>Discretionary Collateral Jul 2024 – Aug 2024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02F1EC-EE68-F276-42AC-8D92DA1A9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75" y="1725020"/>
            <a:ext cx="11709157" cy="4590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85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53CCC-6A3A-0D96-DF93-7C9BFCC00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Issuer Credit Limits vs Total LC Amounts Per Issuer: End-August 2024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D32AB1B-BF05-239C-B435-6AE71B3E7B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5325" y="1771650"/>
            <a:ext cx="10967519" cy="416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71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4" descr="Question marks in a line and one question mark is lit">
            <a:extLst>
              <a:ext uri="{FF2B5EF4-FFF2-40B4-BE49-F238E27FC236}">
                <a16:creationId xmlns:a16="http://schemas.microsoft.com/office/drawing/2014/main" id="{6B2C015A-608E-460E-AEF9-3985F55107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0" r="23298" b="711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9" name="Rectangle 2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6D4A7F-F05A-475E-92CE-D3F0E16C2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Questions?</a:t>
            </a:r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749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AEC8F-2D4F-4A40-B1DE-C737D9B7B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b="1" dirty="0"/>
              <a:t>General Update</a:t>
            </a:r>
            <a:br>
              <a:rPr lang="en-US" sz="4400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E9BD2-307A-4E7D-A5B1-8A2D4D3A4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7476"/>
            <a:ext cx="10515600" cy="3710468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  <a:defRPr/>
            </a:pPr>
            <a:r>
              <a:rPr lang="en-US" sz="3200" dirty="0"/>
              <a:t>September 18 CFSG meeting</a:t>
            </a:r>
            <a:endParaRPr lang="en-US" sz="32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Voting matters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Operational NPRR’s without credit impacts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Discussion items 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EAL Change Proposals 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NPRR1205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Regular credit exposure updates</a:t>
            </a:r>
          </a:p>
        </p:txBody>
      </p:sp>
    </p:spTree>
    <p:extLst>
      <p:ext uri="{BB962C8B-B14F-4D97-AF65-F5344CB8AC3E}">
        <p14:creationId xmlns:p14="http://schemas.microsoft.com/office/powerpoint/2010/main" val="271264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67B46-42A9-9A31-2F27-31A5CD230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NPRR1205, Revisions to Credit Qualification Requirements of Banks and Insurance Companies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BE8EF-A4A0-1F3F-0212-BEB09940D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Autofit/>
          </a:bodyPr>
          <a:lstStyle/>
          <a:p>
            <a:r>
              <a:rPr lang="en-US" sz="1800" dirty="0"/>
              <a:t>Minimum acceptable bank credit rating of A-/A3, using the lowest rating in case of a split rating and the requirement for US branches of foreign banks to have their stand alone ratings</a:t>
            </a:r>
          </a:p>
          <a:p>
            <a:r>
              <a:rPr lang="en-US" sz="1800" dirty="0"/>
              <a:t>As a result, letters of credit issued from the following banks will no longer be acceptable to ERCOT starting November 1, 2024: </a:t>
            </a:r>
          </a:p>
          <a:p>
            <a:pPr lvl="1"/>
            <a:r>
              <a:rPr lang="en-US" sz="1800" dirty="0"/>
              <a:t>Barclays Bank PLC</a:t>
            </a:r>
          </a:p>
          <a:p>
            <a:pPr lvl="1"/>
            <a:r>
              <a:rPr lang="en-US" sz="1800" dirty="0"/>
              <a:t>Credit </a:t>
            </a:r>
            <a:r>
              <a:rPr lang="en-US" sz="1800" dirty="0" err="1"/>
              <a:t>Industriel</a:t>
            </a:r>
            <a:r>
              <a:rPr lang="en-US" sz="1800" dirty="0"/>
              <a:t> et Commercial</a:t>
            </a:r>
          </a:p>
          <a:p>
            <a:pPr lvl="1"/>
            <a:r>
              <a:rPr lang="en-US" sz="1800" dirty="0"/>
              <a:t>DNB Bank ASA</a:t>
            </a:r>
          </a:p>
          <a:p>
            <a:pPr lvl="1"/>
            <a:r>
              <a:rPr lang="en-US" sz="1800" dirty="0"/>
              <a:t>Mizuho Bank Ltd</a:t>
            </a:r>
          </a:p>
          <a:p>
            <a:pPr lvl="1"/>
            <a:r>
              <a:rPr lang="en-US" sz="1800" dirty="0"/>
              <a:t>BMO Harris Bank NA</a:t>
            </a:r>
          </a:p>
          <a:p>
            <a:pPr lvl="1"/>
            <a:r>
              <a:rPr lang="en-US" sz="1800" dirty="0"/>
              <a:t>BOKF NA</a:t>
            </a:r>
          </a:p>
          <a:p>
            <a:r>
              <a:rPr lang="en-US" sz="1800" dirty="0"/>
              <a:t>Insurance companies issuing surety bonds to have (a) a minimum acceptable insurance company credit rating of A-/A3 and using the lowest rating in case of a split rating, (b) a $100 million credit limit applied to the entire corporate family , and (c) to have an AM Best financial size category XII, </a:t>
            </a:r>
          </a:p>
          <a:p>
            <a:r>
              <a:rPr lang="en-US" sz="1800" dirty="0"/>
              <a:t>Currently, no action is needed for Counter-Parties as it relates to existing surety bonds.</a:t>
            </a:r>
          </a:p>
          <a:p>
            <a:r>
              <a:rPr lang="en-US" sz="1800" dirty="0"/>
              <a:t>Market notice September 10</a:t>
            </a:r>
          </a:p>
        </p:txBody>
      </p:sp>
    </p:spTree>
    <p:extLst>
      <p:ext uri="{BB962C8B-B14F-4D97-AF65-F5344CB8AC3E}">
        <p14:creationId xmlns:p14="http://schemas.microsoft.com/office/powerpoint/2010/main" val="804853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07FDC-697F-5CA2-035E-B323DF170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Estimate Aggregate Liability / Collateral </a:t>
            </a:r>
            <a:r>
              <a:rPr lang="en-US" dirty="0" err="1"/>
              <a:t>req’t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BE453-312D-5ABD-E4AB-1128BF085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9204"/>
            <a:ext cx="10515600" cy="4667759"/>
          </a:xfrm>
        </p:spPr>
        <p:txBody>
          <a:bodyPr>
            <a:normAutofit/>
          </a:bodyPr>
          <a:lstStyle/>
          <a:p>
            <a:pPr lvl="1">
              <a:spcBef>
                <a:spcPts val="0"/>
              </a:spcBef>
              <a:defRPr/>
            </a:pPr>
            <a:r>
              <a:rPr lang="en-US" sz="2800" dirty="0"/>
              <a:t>Current: </a:t>
            </a:r>
          </a:p>
          <a:p>
            <a:pPr lvl="2">
              <a:spcBef>
                <a:spcPts val="0"/>
              </a:spcBef>
              <a:defRPr/>
            </a:pPr>
            <a:r>
              <a:rPr lang="en-US" sz="2400" dirty="0"/>
              <a:t>EAL q = Max [IEL during the first 40-day period only beginning on the date that the Counter-Party commences activity in ERCOT markets, </a:t>
            </a:r>
          </a:p>
          <a:p>
            <a:pPr lvl="2">
              <a:spcBef>
                <a:spcPts val="0"/>
              </a:spcBef>
              <a:defRPr/>
            </a:pPr>
            <a:r>
              <a:rPr lang="en-US" sz="2400" dirty="0"/>
              <a:t>RFAF * Max {RTLE during the previous </a:t>
            </a:r>
            <a:r>
              <a:rPr lang="en-US" sz="2400" dirty="0" err="1"/>
              <a:t>lrq</a:t>
            </a:r>
            <a:r>
              <a:rPr lang="en-US" sz="2400" dirty="0"/>
              <a:t> days}, RTLF] + </a:t>
            </a:r>
          </a:p>
          <a:p>
            <a:pPr lvl="2">
              <a:spcBef>
                <a:spcPts val="0"/>
              </a:spcBef>
              <a:defRPr/>
            </a:pPr>
            <a:r>
              <a:rPr lang="en-US" sz="2400" dirty="0"/>
              <a:t>DFAF * DALE + </a:t>
            </a:r>
          </a:p>
          <a:p>
            <a:pPr lvl="2">
              <a:spcBef>
                <a:spcPts val="0"/>
              </a:spcBef>
              <a:defRPr/>
            </a:pPr>
            <a:r>
              <a:rPr lang="en-US" sz="2400" dirty="0"/>
              <a:t>Max [RTLCNS, Max {URTA during the previous </a:t>
            </a:r>
            <a:r>
              <a:rPr lang="en-US" sz="2400" dirty="0" err="1"/>
              <a:t>lrq</a:t>
            </a:r>
            <a:r>
              <a:rPr lang="en-US" sz="2400" dirty="0"/>
              <a:t> days}] + OUT q + ILE q</a:t>
            </a:r>
          </a:p>
          <a:p>
            <a:pPr lvl="1">
              <a:spcBef>
                <a:spcPts val="0"/>
              </a:spcBef>
              <a:defRPr/>
            </a:pPr>
            <a:r>
              <a:rPr lang="en-US" sz="2800" dirty="0"/>
              <a:t>Weighted ratio of forward North Hub prices over Settlement prices</a:t>
            </a:r>
          </a:p>
          <a:p>
            <a:pPr lvl="2">
              <a:spcBef>
                <a:spcPts val="0"/>
              </a:spcBef>
              <a:defRPr/>
            </a:pPr>
            <a:r>
              <a:rPr lang="en-US" sz="2400" dirty="0"/>
              <a:t>That is, higher forwards over lower settlements results in a FAF &gt; 1.0</a:t>
            </a:r>
          </a:p>
          <a:p>
            <a:pPr lvl="1">
              <a:spcBef>
                <a:spcPts val="0"/>
              </a:spcBef>
              <a:defRPr/>
            </a:pPr>
            <a:r>
              <a:rPr lang="en-US" sz="2800" dirty="0"/>
              <a:t>Simplified formula: </a:t>
            </a:r>
            <a:r>
              <a:rPr lang="en-US" sz="2800" b="1" i="1" dirty="0"/>
              <a:t>RFAF x Max 40-day RT invoice history</a:t>
            </a:r>
          </a:p>
          <a:p>
            <a:pPr lvl="1">
              <a:spcBef>
                <a:spcPts val="0"/>
              </a:spcBef>
              <a:defRPr/>
            </a:pPr>
            <a:r>
              <a:rPr lang="en-US" sz="2800" dirty="0"/>
              <a:t>RT/DA invoices not netted and there are separate RFAF and DFAF</a:t>
            </a:r>
          </a:p>
          <a:p>
            <a:pPr lvl="2">
              <a:spcBef>
                <a:spcPts val="0"/>
              </a:spcBef>
              <a:defRPr/>
            </a:pPr>
            <a:r>
              <a:rPr lang="en-US" sz="2400" dirty="0"/>
              <a:t>RFAF more prominent in EAL calculation, applied to max value of Real Time daily history (lookback)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407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08E1B-C3A6-BEC5-2845-4128E86CB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Credit team “nearing the finish line…”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8C47F-1277-2881-F6E0-F35D6736C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Proposal is to look at lookback and forward adjustment </a:t>
            </a:r>
            <a:r>
              <a:rPr lang="en-US"/>
              <a:t>factors (RFAF &amp; FAF) </a:t>
            </a:r>
            <a:r>
              <a:rPr lang="en-US" dirty="0"/>
              <a:t>that drive changes to collateral requirement</a:t>
            </a:r>
          </a:p>
          <a:p>
            <a:pPr lvl="1"/>
            <a:r>
              <a:rPr lang="en-US" dirty="0"/>
              <a:t>Netting RT/DA with real-time FAF </a:t>
            </a:r>
          </a:p>
          <a:p>
            <a:pPr lvl="1"/>
            <a:r>
              <a:rPr lang="en-US" dirty="0"/>
              <a:t>Shortening 40-day lookback to 20 days after summer </a:t>
            </a:r>
          </a:p>
          <a:p>
            <a:pPr lvl="1"/>
            <a:r>
              <a:rPr lang="en-US" dirty="0"/>
              <a:t>Further analysis included lowering a floor on RFAF as it is applied against NLE from 1 to 0.75 and 0.50.  </a:t>
            </a:r>
          </a:p>
          <a:p>
            <a:pPr lvl="1"/>
            <a:r>
              <a:rPr lang="en-US" dirty="0"/>
              <a:t>CFSG tasked ERCOT to consider putting a cap on FAF as it is applied against NLE. ERCOT favors no cap while many in the group want a cap. ERCOT will provide further analysis. </a:t>
            </a:r>
          </a:p>
          <a:p>
            <a:r>
              <a:rPr lang="en-US" dirty="0"/>
              <a:t>Additional cost-benefit and impact analysis to come</a:t>
            </a:r>
          </a:p>
          <a:p>
            <a:r>
              <a:rPr lang="en-US" dirty="0"/>
              <a:t>Reviewing over/under-collateralizations</a:t>
            </a:r>
          </a:p>
          <a:p>
            <a:pPr lvl="1"/>
            <a:r>
              <a:rPr lang="en-US" dirty="0"/>
              <a:t>Under-collateralization represents default risk to market</a:t>
            </a:r>
          </a:p>
          <a:p>
            <a:pPr lvl="1"/>
            <a:r>
              <a:rPr lang="en-US" dirty="0"/>
              <a:t>Over-collateralization could price out MP’s due to liquidity problems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391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D3362-1899-4EC3-9D1B-D87355DB9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116273" cy="1325563"/>
          </a:xfrm>
        </p:spPr>
        <p:txBody>
          <a:bodyPr/>
          <a:lstStyle/>
          <a:p>
            <a:pPr algn="ctr"/>
            <a:r>
              <a:rPr lang="en-US" b="1" dirty="0"/>
              <a:t>RFAF Data Summary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D2EF09B3-107D-7402-67D9-8B14D513A75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256477" y="514589"/>
          <a:ext cx="3858934" cy="102663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82028">
                  <a:extLst>
                    <a:ext uri="{9D8B030D-6E8A-4147-A177-3AD203B41FA5}">
                      <a16:colId xmlns:a16="http://schemas.microsoft.com/office/drawing/2014/main" val="923426517"/>
                    </a:ext>
                  </a:extLst>
                </a:gridCol>
                <a:gridCol w="1288453">
                  <a:extLst>
                    <a:ext uri="{9D8B030D-6E8A-4147-A177-3AD203B41FA5}">
                      <a16:colId xmlns:a16="http://schemas.microsoft.com/office/drawing/2014/main" val="478690649"/>
                    </a:ext>
                  </a:extLst>
                </a:gridCol>
                <a:gridCol w="1288453">
                  <a:extLst>
                    <a:ext uri="{9D8B030D-6E8A-4147-A177-3AD203B41FA5}">
                      <a16:colId xmlns:a16="http://schemas.microsoft.com/office/drawing/2014/main" val="2001464556"/>
                    </a:ext>
                  </a:extLst>
                </a:gridCol>
              </a:tblGrid>
              <a:tr h="3422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min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2/7/2018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606026"/>
                  </a:ext>
                </a:extLst>
              </a:tr>
              <a:tr h="3422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max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10.61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4/9/2024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9217940"/>
                  </a:ext>
                </a:extLst>
              </a:tr>
              <a:tr h="3422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2254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222495"/>
                  </a:ext>
                </a:extLst>
              </a:tr>
            </a:tbl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DD36A51-FAE0-71C8-3CE7-A479AB6DF08F}"/>
              </a:ext>
            </a:extLst>
          </p:cNvPr>
          <p:cNvGraphicFramePr>
            <a:graphicFrameLocks/>
          </p:cNvGraphicFramePr>
          <p:nvPr/>
        </p:nvGraphicFramePr>
        <p:xfrm>
          <a:off x="461394" y="1690689"/>
          <a:ext cx="6795083" cy="2503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40A5AC9-8B04-FD91-A196-DC0454EFD5DA}"/>
              </a:ext>
            </a:extLst>
          </p:cNvPr>
          <p:cNvGraphicFramePr>
            <a:graphicFrameLocks/>
          </p:cNvGraphicFramePr>
          <p:nvPr/>
        </p:nvGraphicFramePr>
        <p:xfrm>
          <a:off x="7256477" y="1803634"/>
          <a:ext cx="4261606" cy="239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1A1AFCB6-5CF7-F0E5-3750-0669D7D88220}"/>
              </a:ext>
            </a:extLst>
          </p:cNvPr>
          <p:cNvGraphicFramePr>
            <a:graphicFrameLocks/>
          </p:cNvGraphicFramePr>
          <p:nvPr/>
        </p:nvGraphicFramePr>
        <p:xfrm>
          <a:off x="545284" y="4325544"/>
          <a:ext cx="1044778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1089">
                  <a:extLst>
                    <a:ext uri="{9D8B030D-6E8A-4147-A177-3AD203B41FA5}">
                      <a16:colId xmlns:a16="http://schemas.microsoft.com/office/drawing/2014/main" val="277939687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216508918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824018768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8500359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FAF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obs &gt;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N-tile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Wgt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 Avg &gt; FAF level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9296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117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0.90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4.215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8349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0.95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5.425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091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3.25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0.97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5.819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410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5.25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0.99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8.119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4538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386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D3362-1899-4EC3-9D1B-D87355DB9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057"/>
          </a:xfrm>
        </p:spPr>
        <p:txBody>
          <a:bodyPr/>
          <a:lstStyle/>
          <a:p>
            <a:pPr algn="ctr"/>
            <a:r>
              <a:rPr lang="en-US" b="1" dirty="0"/>
              <a:t>NPRR’s Reviewed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942D8-46C5-494A-A41B-18E9D3AF7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7406"/>
            <a:ext cx="10515600" cy="4809557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NPRR1180, Inclusion of Forecasted Load in Planning Analyses. 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NPRR1239, Access to Market Information. 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NPRR1240, Access to Transmission Planning Information. 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NPRR1245, Additional Clarifying Revisions to Real-Time Co-Optimization. 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NPRR1249, Publication of Shift Factors for All Active Transmission Constraints in the RTM. 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NPRR1248, Correction to NPRR1197, Optional Exclusion of Load from Netting at EPS Metering Facilities which Include Resources. </a:t>
            </a:r>
            <a:endParaRPr lang="en-US" sz="2000" u="sng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931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D38AC-05D9-4176-BBDB-E15B79F14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3457" y="655639"/>
            <a:ext cx="9644543" cy="73501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+mn-lt"/>
                <a:cs typeface="Times New Roman" panose="02020603050405020304" pitchFamily="18" charset="0"/>
              </a:rPr>
              <a:t>Monthly Highlights July 2024 - August 2024</a:t>
            </a:r>
            <a:endParaRPr lang="en-US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CFF607-9103-4ED4-B8CA-ADCE0DAAEF4F}"/>
              </a:ext>
            </a:extLst>
          </p:cNvPr>
          <p:cNvSpPr txBox="1"/>
          <p:nvPr/>
        </p:nvSpPr>
        <p:spPr>
          <a:xfrm>
            <a:off x="563417" y="1638300"/>
            <a:ext cx="11259127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Market-wide average Total Potential Exposure (TPE) increased from $1.81 billion in July 2024 to $1.88 billion in August 2024.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TPE increased mostly due to higher real-time and day-ahead prices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Discretionary Collateral is defined as Secured Collateral in excess of TPE,CRR Locked ACL and DAM Exposure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Average Discretionary Collateral increased from $4.15 billion in July 2024 to $4.23 billion in August 2024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No unusual collateral call activity</a:t>
            </a:r>
          </a:p>
        </p:txBody>
      </p:sp>
    </p:spTree>
    <p:extLst>
      <p:ext uri="{BB962C8B-B14F-4D97-AF65-F5344CB8AC3E}">
        <p14:creationId xmlns:p14="http://schemas.microsoft.com/office/powerpoint/2010/main" val="473303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C2AA3-8A92-4E93-826D-4991323BF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554" y="365125"/>
            <a:ext cx="11736280" cy="1325563"/>
          </a:xfrm>
        </p:spPr>
        <p:txBody>
          <a:bodyPr>
            <a:normAutofit/>
          </a:bodyPr>
          <a:lstStyle/>
          <a:p>
            <a:r>
              <a:rPr lang="en-US" sz="4400" b="1" dirty="0"/>
              <a:t>Available Credit by Type Compared to Total Potential Exposure (TPE): August 2023 – August 2024</a:t>
            </a:r>
            <a:endParaRPr lang="en-US" b="1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E9CA570-0CD4-3360-11A4-BF01AAC013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5092" y="1825625"/>
            <a:ext cx="932181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05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487ff0d5-859f-4698-9b9b-079befd22fd5}" enabled="1" method="Standard" siteId="{482dc10d-9180-4c99-816e-70ee2557afd5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2472</TotalTime>
  <Words>721</Words>
  <Application>Microsoft Office PowerPoint</Application>
  <PresentationFormat>Widescreen</PresentationFormat>
  <Paragraphs>94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Aptos</vt:lpstr>
      <vt:lpstr>Arial</vt:lpstr>
      <vt:lpstr>Arial Rounded MT Bold</vt:lpstr>
      <vt:lpstr>Calibri</vt:lpstr>
      <vt:lpstr>Calibri Light</vt:lpstr>
      <vt:lpstr>Segoe UI</vt:lpstr>
      <vt:lpstr>Times New Roman</vt:lpstr>
      <vt:lpstr>Office Theme</vt:lpstr>
      <vt:lpstr>Credit Finance Sub Group Update to the Technical Advisory Committee</vt:lpstr>
      <vt:lpstr>General Update </vt:lpstr>
      <vt:lpstr>NPRR1205, Revisions to Credit Qualification Requirements of Banks and Insurance Companies</vt:lpstr>
      <vt:lpstr>Estimate Aggregate Liability / Collateral req’t</vt:lpstr>
      <vt:lpstr>ERCOT Credit team “nearing the finish line…”</vt:lpstr>
      <vt:lpstr>RFAF Data Summary</vt:lpstr>
      <vt:lpstr>NPRR’s Reviewed</vt:lpstr>
      <vt:lpstr>Monthly Highlights July 2024 - August 2024</vt:lpstr>
      <vt:lpstr>Available Credit by Type Compared to Total Potential Exposure (TPE): August 2023 – August 2024</vt:lpstr>
      <vt:lpstr>Discretionary Collateral Jul 2024 – Aug 2024</vt:lpstr>
      <vt:lpstr>Issuer Credit Limits vs Total LC Amounts Per Issuer: End-August 2024</vt:lpstr>
      <vt:lpstr>Questions?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Another credit calculation adjustment proposal</dc:title>
  <dc:creator>Sager, Brenden</dc:creator>
  <cp:lastModifiedBy>Sager, Brenden</cp:lastModifiedBy>
  <cp:revision>66</cp:revision>
  <dcterms:created xsi:type="dcterms:W3CDTF">2022-08-01T15:23:51Z</dcterms:created>
  <dcterms:modified xsi:type="dcterms:W3CDTF">2024-09-18T20:51:46Z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2024-09-18T20:41:41Z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fb0cf853-2bb6-46bc-b0a5-93f16a1c1c2c</vt:lpwstr>
  </property>
  <property fmtid="{D5CDD505-2E9C-101B-9397-08002B2CF9AE}" pid="8" name="MSIP_Label_7084cbda-52b8-46fb-a7b7-cb5bd465ed85_ContentBits">
    <vt:lpwstr>0</vt:lpwstr>
  </property>
</Properties>
</file>