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0" r:id="rId2"/>
  </p:sldMasterIdLst>
  <p:notesMasterIdLst>
    <p:notesMasterId r:id="rId12"/>
  </p:notesMasterIdLst>
  <p:sldIdLst>
    <p:sldId id="2694" r:id="rId3"/>
    <p:sldId id="2910" r:id="rId4"/>
    <p:sldId id="547" r:id="rId5"/>
    <p:sldId id="2925" r:id="rId6"/>
    <p:sldId id="2926" r:id="rId7"/>
    <p:sldId id="2927" r:id="rId8"/>
    <p:sldId id="2928" r:id="rId9"/>
    <p:sldId id="2916" r:id="rId10"/>
    <p:sldId id="290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D45EAA-A0D6-1EE6-7F22-F0724BDB5539}" name="DuBro, Jackson" initials="DJ" userId="S::Jackson.DuBro@ercot.com::eeee7753-3465-4fb5-8530-4a50b4dcc9f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0258"/>
    <a:srgbClr val="FFFFCC"/>
    <a:srgbClr val="FF6600"/>
    <a:srgbClr val="0000FF"/>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B785E3-2652-4E3A-9CD5-0305AAF8C02F}" v="2" dt="2024-09-17T20:03:45.3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7" autoAdjust="0"/>
    <p:restoredTop sz="87199" autoAdjust="0"/>
  </p:normalViewPr>
  <p:slideViewPr>
    <p:cSldViewPr snapToGrid="0">
      <p:cViewPr varScale="1">
        <p:scale>
          <a:sx n="104" d="100"/>
          <a:sy n="104" d="100"/>
        </p:scale>
        <p:origin x="4114" y="9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19" Type="http://schemas.microsoft.com/office/2018/10/relationships/authors" Targe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713C32E5-A9EE-4BAF-8F10-610709AD8DD2}"/>
    <pc:docChg chg="undo custSel modSld">
      <pc:chgData name="Mago, Nitika" userId="eb4dfd7f-5a13-4bd1-acb0-2d627733e6c8" providerId="ADAL" clId="{713C32E5-A9EE-4BAF-8F10-610709AD8DD2}" dt="2024-09-13T21:21:06.265" v="85"/>
      <pc:docMkLst>
        <pc:docMk/>
      </pc:docMkLst>
      <pc:sldChg chg="modSp mod">
        <pc:chgData name="Mago, Nitika" userId="eb4dfd7f-5a13-4bd1-acb0-2d627733e6c8" providerId="ADAL" clId="{713C32E5-A9EE-4BAF-8F10-610709AD8DD2}" dt="2024-09-13T21:12:12.274" v="0" actId="14100"/>
        <pc:sldMkLst>
          <pc:docMk/>
          <pc:sldMk cId="3903409611" sldId="2694"/>
        </pc:sldMkLst>
        <pc:spChg chg="mod">
          <ac:chgData name="Mago, Nitika" userId="eb4dfd7f-5a13-4bd1-acb0-2d627733e6c8" providerId="ADAL" clId="{713C32E5-A9EE-4BAF-8F10-610709AD8DD2}" dt="2024-09-13T21:12:12.274" v="0" actId="14100"/>
          <ac:spMkLst>
            <pc:docMk/>
            <pc:sldMk cId="3903409611" sldId="2694"/>
            <ac:spMk id="7" creationId="{664A3431-96A6-7F42-6A52-42EA0735DDD4}"/>
          </ac:spMkLst>
        </pc:spChg>
      </pc:sldChg>
      <pc:sldChg chg="modSp mod">
        <pc:chgData name="Mago, Nitika" userId="eb4dfd7f-5a13-4bd1-acb0-2d627733e6c8" providerId="ADAL" clId="{713C32E5-A9EE-4BAF-8F10-610709AD8DD2}" dt="2024-09-13T21:14:20.133" v="43" actId="255"/>
        <pc:sldMkLst>
          <pc:docMk/>
          <pc:sldMk cId="3214181318" sldId="2921"/>
        </pc:sldMkLst>
        <pc:spChg chg="mod">
          <ac:chgData name="Mago, Nitika" userId="eb4dfd7f-5a13-4bd1-acb0-2d627733e6c8" providerId="ADAL" clId="{713C32E5-A9EE-4BAF-8F10-610709AD8DD2}" dt="2024-09-13T21:12:36.806" v="2" actId="113"/>
          <ac:spMkLst>
            <pc:docMk/>
            <pc:sldMk cId="3214181318" sldId="2921"/>
            <ac:spMk id="7" creationId="{BC39729F-FDEE-6CCC-6A80-89D50D394498}"/>
          </ac:spMkLst>
        </pc:spChg>
        <pc:spChg chg="mod">
          <ac:chgData name="Mago, Nitika" userId="eb4dfd7f-5a13-4bd1-acb0-2d627733e6c8" providerId="ADAL" clId="{713C32E5-A9EE-4BAF-8F10-610709AD8DD2}" dt="2024-09-13T21:14:20.133" v="43" actId="255"/>
          <ac:spMkLst>
            <pc:docMk/>
            <pc:sldMk cId="3214181318" sldId="2921"/>
            <ac:spMk id="9" creationId="{36D79944-F818-5A91-81A0-9A3A7EE73B74}"/>
          </ac:spMkLst>
        </pc:spChg>
        <pc:spChg chg="mod">
          <ac:chgData name="Mago, Nitika" userId="eb4dfd7f-5a13-4bd1-acb0-2d627733e6c8" providerId="ADAL" clId="{713C32E5-A9EE-4BAF-8F10-610709AD8DD2}" dt="2024-09-13T21:14:11.148" v="41" actId="6549"/>
          <ac:spMkLst>
            <pc:docMk/>
            <pc:sldMk cId="3214181318" sldId="2921"/>
            <ac:spMk id="17" creationId="{B2F7FBF2-7647-2824-4EC3-B5379AB3C819}"/>
          </ac:spMkLst>
        </pc:spChg>
      </pc:sldChg>
      <pc:sldChg chg="modSp mod">
        <pc:chgData name="Mago, Nitika" userId="eb4dfd7f-5a13-4bd1-acb0-2d627733e6c8" providerId="ADAL" clId="{713C32E5-A9EE-4BAF-8F10-610709AD8DD2}" dt="2024-09-13T21:17:06.201" v="72" actId="20577"/>
        <pc:sldMkLst>
          <pc:docMk/>
          <pc:sldMk cId="1099455612" sldId="2922"/>
        </pc:sldMkLst>
        <pc:spChg chg="mod">
          <ac:chgData name="Mago, Nitika" userId="eb4dfd7f-5a13-4bd1-acb0-2d627733e6c8" providerId="ADAL" clId="{713C32E5-A9EE-4BAF-8F10-610709AD8DD2}" dt="2024-09-13T21:15:57.631" v="57"/>
          <ac:spMkLst>
            <pc:docMk/>
            <pc:sldMk cId="1099455612" sldId="2922"/>
            <ac:spMk id="7" creationId="{27AF1D26-0B64-BE97-4166-0FE44AD67BF7}"/>
          </ac:spMkLst>
        </pc:spChg>
        <pc:spChg chg="mod">
          <ac:chgData name="Mago, Nitika" userId="eb4dfd7f-5a13-4bd1-acb0-2d627733e6c8" providerId="ADAL" clId="{713C32E5-A9EE-4BAF-8F10-610709AD8DD2}" dt="2024-09-13T21:17:06.201" v="72" actId="20577"/>
          <ac:spMkLst>
            <pc:docMk/>
            <pc:sldMk cId="1099455612" sldId="2922"/>
            <ac:spMk id="8" creationId="{6245BD80-5881-A1BC-66B7-DDFD27B37373}"/>
          </ac:spMkLst>
        </pc:spChg>
      </pc:sldChg>
      <pc:sldChg chg="modSp mod">
        <pc:chgData name="Mago, Nitika" userId="eb4dfd7f-5a13-4bd1-acb0-2d627733e6c8" providerId="ADAL" clId="{713C32E5-A9EE-4BAF-8F10-610709AD8DD2}" dt="2024-09-13T21:18:41.069" v="84" actId="6549"/>
        <pc:sldMkLst>
          <pc:docMk/>
          <pc:sldMk cId="4054001162" sldId="2923"/>
        </pc:sldMkLst>
        <pc:spChg chg="mod">
          <ac:chgData name="Mago, Nitika" userId="eb4dfd7f-5a13-4bd1-acb0-2d627733e6c8" providerId="ADAL" clId="{713C32E5-A9EE-4BAF-8F10-610709AD8DD2}" dt="2024-09-13T21:17:56.693" v="81" actId="20577"/>
          <ac:spMkLst>
            <pc:docMk/>
            <pc:sldMk cId="4054001162" sldId="2923"/>
            <ac:spMk id="7" creationId="{19E1AF11-DC57-6B96-CEDF-374380D62E3A}"/>
          </ac:spMkLst>
        </pc:spChg>
        <pc:spChg chg="mod">
          <ac:chgData name="Mago, Nitika" userId="eb4dfd7f-5a13-4bd1-acb0-2d627733e6c8" providerId="ADAL" clId="{713C32E5-A9EE-4BAF-8F10-610709AD8DD2}" dt="2024-09-13T21:18:41.069" v="84" actId="6549"/>
          <ac:spMkLst>
            <pc:docMk/>
            <pc:sldMk cId="4054001162" sldId="2923"/>
            <ac:spMk id="8" creationId="{3C4628A3-27CD-E78C-C69A-DF599F17F17E}"/>
          </ac:spMkLst>
        </pc:spChg>
      </pc:sldChg>
      <pc:sldChg chg="modSp mod">
        <pc:chgData name="Mago, Nitika" userId="eb4dfd7f-5a13-4bd1-acb0-2d627733e6c8" providerId="ADAL" clId="{713C32E5-A9EE-4BAF-8F10-610709AD8DD2}" dt="2024-09-13T21:21:06.265" v="85"/>
        <pc:sldMkLst>
          <pc:docMk/>
          <pc:sldMk cId="596047047" sldId="2924"/>
        </pc:sldMkLst>
        <pc:spChg chg="mod">
          <ac:chgData name="Mago, Nitika" userId="eb4dfd7f-5a13-4bd1-acb0-2d627733e6c8" providerId="ADAL" clId="{713C32E5-A9EE-4BAF-8F10-610709AD8DD2}" dt="2024-09-13T21:17:00.257" v="70"/>
          <ac:spMkLst>
            <pc:docMk/>
            <pc:sldMk cId="596047047" sldId="2924"/>
            <ac:spMk id="8" creationId="{060FA9AA-4442-36E2-872A-344D2F194311}"/>
          </ac:spMkLst>
        </pc:spChg>
        <pc:spChg chg="mod">
          <ac:chgData name="Mago, Nitika" userId="eb4dfd7f-5a13-4bd1-acb0-2d627733e6c8" providerId="ADAL" clId="{713C32E5-A9EE-4BAF-8F10-610709AD8DD2}" dt="2024-09-13T21:21:06.265" v="85"/>
          <ac:spMkLst>
            <pc:docMk/>
            <pc:sldMk cId="596047047" sldId="2924"/>
            <ac:spMk id="9" creationId="{20B01195-47A3-F8B7-4D94-215A79DFDD3F}"/>
          </ac:spMkLst>
        </pc:spChg>
      </pc:sldChg>
    </pc:docChg>
  </pc:docChgLst>
  <pc:docChgLst>
    <pc:chgData name="Mago, Nitika" userId="eb4dfd7f-5a13-4bd1-acb0-2d627733e6c8" providerId="ADAL" clId="{158830B3-90F6-466E-AB31-47CC6621A321}"/>
    <pc:docChg chg="undo custSel modSld sldOrd">
      <pc:chgData name="Mago, Nitika" userId="eb4dfd7f-5a13-4bd1-acb0-2d627733e6c8" providerId="ADAL" clId="{158830B3-90F6-466E-AB31-47CC6621A321}" dt="2024-09-12T22:16:56.090" v="317" actId="20577"/>
      <pc:docMkLst>
        <pc:docMk/>
      </pc:docMkLst>
      <pc:sldChg chg="modSp mod">
        <pc:chgData name="Mago, Nitika" userId="eb4dfd7f-5a13-4bd1-acb0-2d627733e6c8" providerId="ADAL" clId="{158830B3-90F6-466E-AB31-47CC6621A321}" dt="2024-09-12T22:16:44.053" v="294" actId="14100"/>
        <pc:sldMkLst>
          <pc:docMk/>
          <pc:sldMk cId="481658815" sldId="547"/>
        </pc:sldMkLst>
        <pc:spChg chg="mod">
          <ac:chgData name="Mago, Nitika" userId="eb4dfd7f-5a13-4bd1-acb0-2d627733e6c8" providerId="ADAL" clId="{158830B3-90F6-466E-AB31-47CC6621A321}" dt="2024-09-12T22:16:44.053" v="294" actId="14100"/>
          <ac:spMkLst>
            <pc:docMk/>
            <pc:sldMk cId="481658815" sldId="547"/>
            <ac:spMk id="3" creationId="{50E4D33F-2607-AC5E-B5D2-05B3CAC37B98}"/>
          </ac:spMkLst>
        </pc:spChg>
      </pc:sldChg>
      <pc:sldChg chg="addSp delSp modSp mod modClrScheme chgLayout">
        <pc:chgData name="Mago, Nitika" userId="eb4dfd7f-5a13-4bd1-acb0-2d627733e6c8" providerId="ADAL" clId="{158830B3-90F6-466E-AB31-47CC6621A321}" dt="2024-09-12T22:16:56.090" v="317" actId="20577"/>
        <pc:sldMkLst>
          <pc:docMk/>
          <pc:sldMk cId="3903409611" sldId="2694"/>
        </pc:sldMkLst>
        <pc:spChg chg="add mod ord">
          <ac:chgData name="Mago, Nitika" userId="eb4dfd7f-5a13-4bd1-acb0-2d627733e6c8" providerId="ADAL" clId="{158830B3-90F6-466E-AB31-47CC6621A321}" dt="2024-09-12T22:16:56.090" v="317" actId="20577"/>
          <ac:spMkLst>
            <pc:docMk/>
            <pc:sldMk cId="3903409611" sldId="2694"/>
            <ac:spMk id="2" creationId="{5744B080-D07E-3CE4-2452-29671C0F593C}"/>
          </ac:spMkLst>
        </pc:spChg>
        <pc:spChg chg="add mod ord">
          <ac:chgData name="Mago, Nitika" userId="eb4dfd7f-5a13-4bd1-acb0-2d627733e6c8" providerId="ADAL" clId="{158830B3-90F6-466E-AB31-47CC6621A321}" dt="2024-09-12T22:16:28.050" v="287" actId="20577"/>
          <ac:spMkLst>
            <pc:docMk/>
            <pc:sldMk cId="3903409611" sldId="2694"/>
            <ac:spMk id="3" creationId="{4CCFD2D9-0D57-3ACB-D75A-F68B725EE8D5}"/>
          </ac:spMkLst>
        </pc:spChg>
        <pc:spChg chg="mod ord">
          <ac:chgData name="Mago, Nitika" userId="eb4dfd7f-5a13-4bd1-acb0-2d627733e6c8" providerId="ADAL" clId="{158830B3-90F6-466E-AB31-47CC6621A321}" dt="2024-09-12T22:15:50.195" v="240" actId="700"/>
          <ac:spMkLst>
            <pc:docMk/>
            <pc:sldMk cId="3903409611" sldId="2694"/>
            <ac:spMk id="4" creationId="{AFFE48F2-A348-61EB-33B9-2CC880E97CF1}"/>
          </ac:spMkLst>
        </pc:spChg>
        <pc:spChg chg="mod">
          <ac:chgData name="Mago, Nitika" userId="eb4dfd7f-5a13-4bd1-acb0-2d627733e6c8" providerId="ADAL" clId="{158830B3-90F6-466E-AB31-47CC6621A321}" dt="2024-09-12T22:15:54.038" v="241" actId="21"/>
          <ac:spMkLst>
            <pc:docMk/>
            <pc:sldMk cId="3903409611" sldId="2694"/>
            <ac:spMk id="5" creationId="{8D2B22E8-6B0D-6FFC-19B3-726E58DD6E16}"/>
          </ac:spMkLst>
        </pc:spChg>
        <pc:spChg chg="del">
          <ac:chgData name="Mago, Nitika" userId="eb4dfd7f-5a13-4bd1-acb0-2d627733e6c8" providerId="ADAL" clId="{158830B3-90F6-466E-AB31-47CC6621A321}" dt="2024-09-12T22:16:32.747" v="288" actId="478"/>
          <ac:spMkLst>
            <pc:docMk/>
            <pc:sldMk cId="3903409611" sldId="2694"/>
            <ac:spMk id="6" creationId="{77EBF166-B73B-5AFC-1B22-EA5A4B6BAD2B}"/>
          </ac:spMkLst>
        </pc:spChg>
        <pc:spChg chg="add mod ord">
          <ac:chgData name="Mago, Nitika" userId="eb4dfd7f-5a13-4bd1-acb0-2d627733e6c8" providerId="ADAL" clId="{158830B3-90F6-466E-AB31-47CC6621A321}" dt="2024-09-12T22:16:08.303" v="264" actId="404"/>
          <ac:spMkLst>
            <pc:docMk/>
            <pc:sldMk cId="3903409611" sldId="2694"/>
            <ac:spMk id="7" creationId="{664A3431-96A6-7F42-6A52-42EA0735DDD4}"/>
          </ac:spMkLst>
        </pc:spChg>
      </pc:sldChg>
      <pc:sldChg chg="modSp mod">
        <pc:chgData name="Mago, Nitika" userId="eb4dfd7f-5a13-4bd1-acb0-2d627733e6c8" providerId="ADAL" clId="{158830B3-90F6-466E-AB31-47CC6621A321}" dt="2024-09-12T22:15:13.683" v="237" actId="108"/>
        <pc:sldMkLst>
          <pc:docMk/>
          <pc:sldMk cId="328944456" sldId="2907"/>
        </pc:sldMkLst>
        <pc:spChg chg="mod">
          <ac:chgData name="Mago, Nitika" userId="eb4dfd7f-5a13-4bd1-acb0-2d627733e6c8" providerId="ADAL" clId="{158830B3-90F6-466E-AB31-47CC6621A321}" dt="2024-09-12T22:15:13.683" v="237" actId="108"/>
          <ac:spMkLst>
            <pc:docMk/>
            <pc:sldMk cId="328944456" sldId="2907"/>
            <ac:spMk id="14" creationId="{A12E6491-A96A-E5EE-A56D-2DB2E588B6B8}"/>
          </ac:spMkLst>
        </pc:spChg>
      </pc:sldChg>
      <pc:sldChg chg="ord">
        <pc:chgData name="Mago, Nitika" userId="eb4dfd7f-5a13-4bd1-acb0-2d627733e6c8" providerId="ADAL" clId="{158830B3-90F6-466E-AB31-47CC6621A321}" dt="2024-09-12T22:15:17.799" v="239"/>
        <pc:sldMkLst>
          <pc:docMk/>
          <pc:sldMk cId="45886813" sldId="2910"/>
        </pc:sldMkLst>
      </pc:sldChg>
      <pc:sldChg chg="modSp mod">
        <pc:chgData name="Mago, Nitika" userId="eb4dfd7f-5a13-4bd1-acb0-2d627733e6c8" providerId="ADAL" clId="{158830B3-90F6-466E-AB31-47CC6621A321}" dt="2024-09-12T22:13:24.507" v="65" actId="108"/>
        <pc:sldMkLst>
          <pc:docMk/>
          <pc:sldMk cId="4054001162" sldId="2923"/>
        </pc:sldMkLst>
        <pc:spChg chg="mod">
          <ac:chgData name="Mago, Nitika" userId="eb4dfd7f-5a13-4bd1-acb0-2d627733e6c8" providerId="ADAL" clId="{158830B3-90F6-466E-AB31-47CC6621A321}" dt="2024-09-12T22:13:24.507" v="65" actId="108"/>
          <ac:spMkLst>
            <pc:docMk/>
            <pc:sldMk cId="4054001162" sldId="2923"/>
            <ac:spMk id="7" creationId="{19E1AF11-DC57-6B96-CEDF-374380D62E3A}"/>
          </ac:spMkLst>
        </pc:spChg>
      </pc:sldChg>
    </pc:docChg>
  </pc:docChgLst>
  <pc:docChgLst>
    <pc:chgData name="Mago, Nitika" userId="eb4dfd7f-5a13-4bd1-acb0-2d627733e6c8" providerId="ADAL" clId="{75B785E3-2652-4E3A-9CD5-0305AAF8C02F}"/>
    <pc:docChg chg="custSel addSld delSld modSld">
      <pc:chgData name="Mago, Nitika" userId="eb4dfd7f-5a13-4bd1-acb0-2d627733e6c8" providerId="ADAL" clId="{75B785E3-2652-4E3A-9CD5-0305AAF8C02F}" dt="2024-09-17T21:13:27.784" v="77" actId="6549"/>
      <pc:docMkLst>
        <pc:docMk/>
      </pc:docMkLst>
      <pc:sldChg chg="delSp modSp mod">
        <pc:chgData name="Mago, Nitika" userId="eb4dfd7f-5a13-4bd1-acb0-2d627733e6c8" providerId="ADAL" clId="{75B785E3-2652-4E3A-9CD5-0305AAF8C02F}" dt="2024-09-17T21:11:16.248" v="56" actId="478"/>
        <pc:sldMkLst>
          <pc:docMk/>
          <pc:sldMk cId="3903409611" sldId="2694"/>
        </pc:sldMkLst>
        <pc:spChg chg="mod">
          <ac:chgData name="Mago, Nitika" userId="eb4dfd7f-5a13-4bd1-acb0-2d627733e6c8" providerId="ADAL" clId="{75B785E3-2652-4E3A-9CD5-0305AAF8C02F}" dt="2024-09-17T21:11:13.676" v="55" actId="1076"/>
          <ac:spMkLst>
            <pc:docMk/>
            <pc:sldMk cId="3903409611" sldId="2694"/>
            <ac:spMk id="2" creationId="{5744B080-D07E-3CE4-2452-29671C0F593C}"/>
          </ac:spMkLst>
        </pc:spChg>
        <pc:spChg chg="mod">
          <ac:chgData name="Mago, Nitika" userId="eb4dfd7f-5a13-4bd1-acb0-2d627733e6c8" providerId="ADAL" clId="{75B785E3-2652-4E3A-9CD5-0305AAF8C02F}" dt="2024-09-17T21:11:06.979" v="54" actId="1076"/>
          <ac:spMkLst>
            <pc:docMk/>
            <pc:sldMk cId="3903409611" sldId="2694"/>
            <ac:spMk id="3" creationId="{4CCFD2D9-0D57-3ACB-D75A-F68B725EE8D5}"/>
          </ac:spMkLst>
        </pc:spChg>
        <pc:spChg chg="del">
          <ac:chgData name="Mago, Nitika" userId="eb4dfd7f-5a13-4bd1-acb0-2d627733e6c8" providerId="ADAL" clId="{75B785E3-2652-4E3A-9CD5-0305AAF8C02F}" dt="2024-09-17T21:11:16.248" v="56" actId="478"/>
          <ac:spMkLst>
            <pc:docMk/>
            <pc:sldMk cId="3903409611" sldId="2694"/>
            <ac:spMk id="4" creationId="{AFFE48F2-A348-61EB-33B9-2CC880E97CF1}"/>
          </ac:spMkLst>
        </pc:spChg>
      </pc:sldChg>
      <pc:sldChg chg="modSp mod">
        <pc:chgData name="Mago, Nitika" userId="eb4dfd7f-5a13-4bd1-acb0-2d627733e6c8" providerId="ADAL" clId="{75B785E3-2652-4E3A-9CD5-0305AAF8C02F}" dt="2024-09-17T21:13:27.784" v="77" actId="6549"/>
        <pc:sldMkLst>
          <pc:docMk/>
          <pc:sldMk cId="328944456" sldId="2907"/>
        </pc:sldMkLst>
        <pc:spChg chg="mod">
          <ac:chgData name="Mago, Nitika" userId="eb4dfd7f-5a13-4bd1-acb0-2d627733e6c8" providerId="ADAL" clId="{75B785E3-2652-4E3A-9CD5-0305AAF8C02F}" dt="2024-09-17T21:13:27.784" v="77" actId="6549"/>
          <ac:spMkLst>
            <pc:docMk/>
            <pc:sldMk cId="328944456" sldId="2907"/>
            <ac:spMk id="14" creationId="{A12E6491-A96A-E5EE-A56D-2DB2E588B6B8}"/>
          </ac:spMkLst>
        </pc:spChg>
      </pc:sldChg>
      <pc:sldChg chg="add del">
        <pc:chgData name="Mago, Nitika" userId="eb4dfd7f-5a13-4bd1-acb0-2d627733e6c8" providerId="ADAL" clId="{75B785E3-2652-4E3A-9CD5-0305AAF8C02F}" dt="2024-09-17T20:03:45.326" v="3"/>
        <pc:sldMkLst>
          <pc:docMk/>
          <pc:sldMk cId="2556243808" sldId="2916"/>
        </pc:sldMkLst>
      </pc:sldChg>
      <pc:sldChg chg="del">
        <pc:chgData name="Mago, Nitika" userId="eb4dfd7f-5a13-4bd1-acb0-2d627733e6c8" providerId="ADAL" clId="{75B785E3-2652-4E3A-9CD5-0305AAF8C02F}" dt="2024-09-17T13:38:34.770" v="1" actId="47"/>
        <pc:sldMkLst>
          <pc:docMk/>
          <pc:sldMk cId="3214181318" sldId="2921"/>
        </pc:sldMkLst>
      </pc:sldChg>
      <pc:sldChg chg="del">
        <pc:chgData name="Mago, Nitika" userId="eb4dfd7f-5a13-4bd1-acb0-2d627733e6c8" providerId="ADAL" clId="{75B785E3-2652-4E3A-9CD5-0305AAF8C02F}" dt="2024-09-17T13:38:34.770" v="1" actId="47"/>
        <pc:sldMkLst>
          <pc:docMk/>
          <pc:sldMk cId="1099455612" sldId="2922"/>
        </pc:sldMkLst>
      </pc:sldChg>
      <pc:sldChg chg="del">
        <pc:chgData name="Mago, Nitika" userId="eb4dfd7f-5a13-4bd1-acb0-2d627733e6c8" providerId="ADAL" clId="{75B785E3-2652-4E3A-9CD5-0305AAF8C02F}" dt="2024-09-17T13:38:34.770" v="1" actId="47"/>
        <pc:sldMkLst>
          <pc:docMk/>
          <pc:sldMk cId="4054001162" sldId="2923"/>
        </pc:sldMkLst>
      </pc:sldChg>
      <pc:sldChg chg="del">
        <pc:chgData name="Mago, Nitika" userId="eb4dfd7f-5a13-4bd1-acb0-2d627733e6c8" providerId="ADAL" clId="{75B785E3-2652-4E3A-9CD5-0305AAF8C02F}" dt="2024-09-17T13:38:34.770" v="1" actId="47"/>
        <pc:sldMkLst>
          <pc:docMk/>
          <pc:sldMk cId="596047047" sldId="2924"/>
        </pc:sldMkLst>
      </pc:sldChg>
      <pc:sldChg chg="modSp add mod">
        <pc:chgData name="Mago, Nitika" userId="eb4dfd7f-5a13-4bd1-acb0-2d627733e6c8" providerId="ADAL" clId="{75B785E3-2652-4E3A-9CD5-0305AAF8C02F}" dt="2024-09-17T20:04:06.841" v="6" actId="207"/>
        <pc:sldMkLst>
          <pc:docMk/>
          <pc:sldMk cId="1042500719" sldId="2925"/>
        </pc:sldMkLst>
        <pc:spChg chg="mod">
          <ac:chgData name="Mago, Nitika" userId="eb4dfd7f-5a13-4bd1-acb0-2d627733e6c8" providerId="ADAL" clId="{75B785E3-2652-4E3A-9CD5-0305AAF8C02F}" dt="2024-09-17T20:04:02.709" v="5" actId="207"/>
          <ac:spMkLst>
            <pc:docMk/>
            <pc:sldMk cId="1042500719" sldId="2925"/>
            <ac:spMk id="12" creationId="{64FEF82D-4804-165F-EBA7-1EF8476FCD2E}"/>
          </ac:spMkLst>
        </pc:spChg>
        <pc:spChg chg="mod">
          <ac:chgData name="Mago, Nitika" userId="eb4dfd7f-5a13-4bd1-acb0-2d627733e6c8" providerId="ADAL" clId="{75B785E3-2652-4E3A-9CD5-0305AAF8C02F}" dt="2024-09-17T20:04:06.841" v="6" actId="207"/>
          <ac:spMkLst>
            <pc:docMk/>
            <pc:sldMk cId="1042500719" sldId="2925"/>
            <ac:spMk id="13" creationId="{9C557735-2865-11D3-B29C-18B2E5D2BF72}"/>
          </ac:spMkLst>
        </pc:spChg>
      </pc:sldChg>
      <pc:sldChg chg="modSp add mod">
        <pc:chgData name="Mago, Nitika" userId="eb4dfd7f-5a13-4bd1-acb0-2d627733e6c8" providerId="ADAL" clId="{75B785E3-2652-4E3A-9CD5-0305AAF8C02F}" dt="2024-09-17T21:12:07.102" v="67" actId="20577"/>
        <pc:sldMkLst>
          <pc:docMk/>
          <pc:sldMk cId="3477915296" sldId="2926"/>
        </pc:sldMkLst>
        <pc:spChg chg="mod">
          <ac:chgData name="Mago, Nitika" userId="eb4dfd7f-5a13-4bd1-acb0-2d627733e6c8" providerId="ADAL" clId="{75B785E3-2652-4E3A-9CD5-0305AAF8C02F}" dt="2024-09-17T21:12:07.102" v="67" actId="20577"/>
          <ac:spMkLst>
            <pc:docMk/>
            <pc:sldMk cId="3477915296" sldId="2926"/>
            <ac:spMk id="6" creationId="{309A0A59-0314-0688-8E48-82CA33647131}"/>
          </ac:spMkLst>
        </pc:spChg>
        <pc:spChg chg="mod">
          <ac:chgData name="Mago, Nitika" userId="eb4dfd7f-5a13-4bd1-acb0-2d627733e6c8" providerId="ADAL" clId="{75B785E3-2652-4E3A-9CD5-0305AAF8C02F}" dt="2024-09-17T20:04:31.165" v="49" actId="20577"/>
          <ac:spMkLst>
            <pc:docMk/>
            <pc:sldMk cId="3477915296" sldId="2926"/>
            <ac:spMk id="7" creationId="{27AF1D26-0B64-BE97-4166-0FE44AD67BF7}"/>
          </ac:spMkLst>
        </pc:spChg>
      </pc:sldChg>
      <pc:sldChg chg="modSp add mod">
        <pc:chgData name="Mago, Nitika" userId="eb4dfd7f-5a13-4bd1-acb0-2d627733e6c8" providerId="ADAL" clId="{75B785E3-2652-4E3A-9CD5-0305AAF8C02F}" dt="2024-09-17T20:04:37.812" v="50" actId="207"/>
        <pc:sldMkLst>
          <pc:docMk/>
          <pc:sldMk cId="2278073470" sldId="2927"/>
        </pc:sldMkLst>
        <pc:spChg chg="mod">
          <ac:chgData name="Mago, Nitika" userId="eb4dfd7f-5a13-4bd1-acb0-2d627733e6c8" providerId="ADAL" clId="{75B785E3-2652-4E3A-9CD5-0305AAF8C02F}" dt="2024-09-17T20:04:37.812" v="50" actId="207"/>
          <ac:spMkLst>
            <pc:docMk/>
            <pc:sldMk cId="2278073470" sldId="2927"/>
            <ac:spMk id="6" creationId="{94695212-6522-1F9D-AE1A-5CB30352C042}"/>
          </ac:spMkLst>
        </pc:spChg>
      </pc:sldChg>
      <pc:sldChg chg="modSp add mod">
        <pc:chgData name="Mago, Nitika" userId="eb4dfd7f-5a13-4bd1-acb0-2d627733e6c8" providerId="ADAL" clId="{75B785E3-2652-4E3A-9CD5-0305AAF8C02F}" dt="2024-09-17T21:12:47.827" v="70" actId="113"/>
        <pc:sldMkLst>
          <pc:docMk/>
          <pc:sldMk cId="3199005336" sldId="2928"/>
        </pc:sldMkLst>
        <pc:spChg chg="mod">
          <ac:chgData name="Mago, Nitika" userId="eb4dfd7f-5a13-4bd1-acb0-2d627733e6c8" providerId="ADAL" clId="{75B785E3-2652-4E3A-9CD5-0305AAF8C02F}" dt="2024-09-17T21:12:47.827" v="70" actId="113"/>
          <ac:spMkLst>
            <pc:docMk/>
            <pc:sldMk cId="3199005336" sldId="2928"/>
            <ac:spMk id="10" creationId="{E960A6FA-2907-F17E-7696-FA4DD8A4B65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627A27-42FC-4B14-9FD8-64CAEA46702C}" type="datetimeFigureOut">
              <a:rPr lang="en-US" smtClean="0"/>
              <a:t>9/17/2024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2EF926-9B83-41D1-8857-A2021ABF2466}" type="slidenum">
              <a:rPr lang="en-US" smtClean="0"/>
              <a:t>‹#›</a:t>
            </a:fld>
            <a:endParaRPr lang="en-US"/>
          </a:p>
        </p:txBody>
      </p:sp>
    </p:spTree>
    <p:extLst>
      <p:ext uri="{BB962C8B-B14F-4D97-AF65-F5344CB8AC3E}">
        <p14:creationId xmlns:p14="http://schemas.microsoft.com/office/powerpoint/2010/main" val="3918607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1</a:t>
            </a:fld>
            <a:endParaRPr lang="en-US"/>
          </a:p>
        </p:txBody>
      </p:sp>
    </p:spTree>
    <p:extLst>
      <p:ext uri="{BB962C8B-B14F-4D97-AF65-F5344CB8AC3E}">
        <p14:creationId xmlns:p14="http://schemas.microsoft.com/office/powerpoint/2010/main" val="2516742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2</a:t>
            </a:fld>
            <a:endParaRPr lang="en-US"/>
          </a:p>
        </p:txBody>
      </p:sp>
    </p:spTree>
    <p:extLst>
      <p:ext uri="{BB962C8B-B14F-4D97-AF65-F5344CB8AC3E}">
        <p14:creationId xmlns:p14="http://schemas.microsoft.com/office/powerpoint/2010/main" val="1869408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4</a:t>
            </a:fld>
            <a:endParaRPr lang="en-US"/>
          </a:p>
        </p:txBody>
      </p:sp>
    </p:spTree>
    <p:extLst>
      <p:ext uri="{BB962C8B-B14F-4D97-AF65-F5344CB8AC3E}">
        <p14:creationId xmlns:p14="http://schemas.microsoft.com/office/powerpoint/2010/main" val="117339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1185 to 1,365</a:t>
            </a:r>
          </a:p>
        </p:txBody>
      </p:sp>
      <p:sp>
        <p:nvSpPr>
          <p:cNvPr id="4" name="Slide Number Placeholder 3"/>
          <p:cNvSpPr>
            <a:spLocks noGrp="1"/>
          </p:cNvSpPr>
          <p:nvPr>
            <p:ph type="sldNum" sz="quarter" idx="5"/>
          </p:nvPr>
        </p:nvSpPr>
        <p:spPr/>
        <p:txBody>
          <a:bodyPr/>
          <a:lstStyle/>
          <a:p>
            <a:fld id="{032EF926-9B83-41D1-8857-A2021ABF2466}" type="slidenum">
              <a:rPr lang="en-US" smtClean="0"/>
              <a:t>5</a:t>
            </a:fld>
            <a:endParaRPr lang="en-US"/>
          </a:p>
        </p:txBody>
      </p:sp>
    </p:spTree>
    <p:extLst>
      <p:ext uri="{BB962C8B-B14F-4D97-AF65-F5344CB8AC3E}">
        <p14:creationId xmlns:p14="http://schemas.microsoft.com/office/powerpoint/2010/main" val="2676101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32EF926-9B83-41D1-8857-A2021ABF2466}" type="slidenum">
              <a:rPr lang="en-US" smtClean="0"/>
              <a:t>8</a:t>
            </a:fld>
            <a:endParaRPr lang="en-US"/>
          </a:p>
        </p:txBody>
      </p:sp>
    </p:spTree>
    <p:extLst>
      <p:ext uri="{BB962C8B-B14F-4D97-AF65-F5344CB8AC3E}">
        <p14:creationId xmlns:p14="http://schemas.microsoft.com/office/powerpoint/2010/main" val="2651398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2326758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2614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06912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805250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83716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7158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08757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1570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4131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1800" b="1">
                <a:solidFill>
                  <a:schemeClr val="accent1"/>
                </a:solidFill>
              </a:defRPr>
            </a:lvl1pPr>
          </a:lstStyle>
          <a:p>
            <a:r>
              <a:rPr lang="en-US" dirty="0"/>
              <a:t>Click to edit Master title style</a:t>
            </a:r>
          </a:p>
        </p:txBody>
      </p:sp>
      <p:sp>
        <p:nvSpPr>
          <p:cNvPr id="7" name="Rectangle 6"/>
          <p:cNvSpPr/>
          <p:nvPr/>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3" y="6561138"/>
            <a:ext cx="485231" cy="220662"/>
          </a:xfrm>
          <a:prstGeom prst="rect">
            <a:avLst/>
          </a:prstGeom>
        </p:spPr>
        <p:txBody>
          <a:bodyPr vert="horz" lIns="91440" tIns="45720" rIns="91440" bIns="45720" rtlCol="0" anchor="ctr"/>
          <a:lstStyle>
            <a:lvl1pPr algn="ctr">
              <a:defRPr sz="9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718217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6.xml"/><Relationship Id="rId7"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972684304"/>
      </p:ext>
    </p:extLst>
  </p:cSld>
  <p:clrMap bg1="lt1" tx1="dk1" bg2="lt2" tx2="dk2" accent1="accent1" accent2="accent2" accent3="accent3" accent4="accent4" accent5="accent5" accent6="accent6" hlink="hlink" folHlink="folHlink"/>
  <p:sldLayoutIdLst>
    <p:sldLayoutId id="2147483673" r:id="rId1"/>
    <p:sldLayoutId id="2147483686" r:id="rId2"/>
    <p:sldLayoutId id="2147483688"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423192406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7"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hyperlink" Target="https://www.ercot.com/files/docs/2024/09/06/05-2025_as_methodology_sep_wms.zip" TargetMode="External"/><Relationship Id="rId3" Type="http://schemas.openxmlformats.org/officeDocument/2006/relationships/hyperlink" Target="https://www.ercot.com/files/docs/2024/07/23/PDCWG_2025_AS_Methodology_07242024.pptx" TargetMode="External"/><Relationship Id="rId7" Type="http://schemas.openxmlformats.org/officeDocument/2006/relationships/hyperlink" Target="https://www.ercot.com/files/docs/2024/09/06/5-2025_as_methodology_sep_ros-v2.zip" TargetMode="External"/><Relationship Id="rId2" Type="http://schemas.openxmlformats.org/officeDocument/2006/relationships/hyperlink" Target="https://www.ercot.com/files/docs/2024/07/23/wmwg_2025_as_methodology_07242024_.pptx" TargetMode="External"/><Relationship Id="rId1" Type="http://schemas.openxmlformats.org/officeDocument/2006/relationships/slideLayout" Target="../slideLayouts/slideLayout5.xml"/><Relationship Id="rId6" Type="http://schemas.openxmlformats.org/officeDocument/2006/relationships/hyperlink" Target="https://www.ercot.com/files/docs/2024/08/28/2025_AS_Methodology_aug_wmwg.zip" TargetMode="External"/><Relationship Id="rId5" Type="http://schemas.openxmlformats.org/officeDocument/2006/relationships/hyperlink" Target="https://www.ercot.com/files/docs/2024/08/20/2025_AS_Methodology_aug_pdcwg.zip" TargetMode="External"/><Relationship Id="rId4" Type="http://schemas.openxmlformats.org/officeDocument/2006/relationships/hyperlink" Target="file:///C:\Users\jhinojosa\AppData\Local\Temp\337e799e-b7b9-4349-8ec5-f741fc72b614_2025_AS_Methodology_aug_wmwg.zip.614\_https:\www.ercot.com\files\docs\2024\08\15\2025_as_methodology_aug_owg.zi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44B080-D07E-3CE4-2452-29671C0F593C}"/>
              </a:ext>
            </a:extLst>
          </p:cNvPr>
          <p:cNvSpPr>
            <a:spLocks noGrp="1"/>
          </p:cNvSpPr>
          <p:nvPr>
            <p:ph type="body" sz="quarter" idx="3"/>
          </p:nvPr>
        </p:nvSpPr>
        <p:spPr>
          <a:xfrm>
            <a:off x="3677177" y="4882896"/>
            <a:ext cx="4465283" cy="649224"/>
          </a:xfrm>
        </p:spPr>
        <p:txBody>
          <a:bodyPr/>
          <a:lstStyle/>
          <a:p>
            <a:r>
              <a:rPr lang="en-US" dirty="0"/>
              <a:t>TAC</a:t>
            </a:r>
          </a:p>
          <a:p>
            <a:r>
              <a:rPr lang="en-US" dirty="0"/>
              <a:t>September 19, 2024</a:t>
            </a:r>
          </a:p>
          <a:p>
            <a:endParaRPr lang="en-US" dirty="0"/>
          </a:p>
        </p:txBody>
      </p:sp>
      <p:sp>
        <p:nvSpPr>
          <p:cNvPr id="3" name="Text Placeholder 2">
            <a:extLst>
              <a:ext uri="{FF2B5EF4-FFF2-40B4-BE49-F238E27FC236}">
                <a16:creationId xmlns:a16="http://schemas.microsoft.com/office/drawing/2014/main" id="{4CCFD2D9-0D57-3ACB-D75A-F68B725EE8D5}"/>
              </a:ext>
            </a:extLst>
          </p:cNvPr>
          <p:cNvSpPr>
            <a:spLocks noGrp="1"/>
          </p:cNvSpPr>
          <p:nvPr>
            <p:ph type="body" sz="quarter" idx="10"/>
          </p:nvPr>
        </p:nvSpPr>
        <p:spPr>
          <a:xfrm>
            <a:off x="3677177" y="3421626"/>
            <a:ext cx="4465283" cy="923544"/>
          </a:xfrm>
        </p:spPr>
        <p:txBody>
          <a:bodyPr/>
          <a:lstStyle/>
          <a:p>
            <a:r>
              <a:rPr lang="en-US" dirty="0"/>
              <a:t>Luis Hinojosa</a:t>
            </a:r>
          </a:p>
          <a:p>
            <a:r>
              <a:rPr lang="en-US" dirty="0"/>
              <a:t>Manager Ancillary Services &amp; Operations Analytics </a:t>
            </a:r>
          </a:p>
        </p:txBody>
      </p:sp>
      <p:sp>
        <p:nvSpPr>
          <p:cNvPr id="7" name="Text Placeholder 6">
            <a:extLst>
              <a:ext uri="{FF2B5EF4-FFF2-40B4-BE49-F238E27FC236}">
                <a16:creationId xmlns:a16="http://schemas.microsoft.com/office/drawing/2014/main" id="{664A3431-96A6-7F42-6A52-42EA0735DDD4}"/>
              </a:ext>
            </a:extLst>
          </p:cNvPr>
          <p:cNvSpPr>
            <a:spLocks noGrp="1"/>
          </p:cNvSpPr>
          <p:nvPr>
            <p:ph type="body" sz="quarter" idx="11"/>
          </p:nvPr>
        </p:nvSpPr>
        <p:spPr>
          <a:xfrm>
            <a:off x="3677178" y="1325880"/>
            <a:ext cx="5390621" cy="2304288"/>
          </a:xfrm>
        </p:spPr>
        <p:txBody>
          <a:bodyPr/>
          <a:lstStyle/>
          <a:p>
            <a:r>
              <a:rPr lang="en-US" sz="3200" b="1" dirty="0">
                <a:solidFill>
                  <a:schemeClr val="tx2"/>
                </a:solidFill>
              </a:rPr>
              <a:t>Proposed 2025 Ancillary Service Methodology Discussion</a:t>
            </a:r>
          </a:p>
          <a:p>
            <a:endParaRPr lang="en-US" sz="3200" dirty="0"/>
          </a:p>
        </p:txBody>
      </p:sp>
      <p:sp>
        <p:nvSpPr>
          <p:cNvPr id="5" name="Text Placeholder 4">
            <a:extLst>
              <a:ext uri="{FF2B5EF4-FFF2-40B4-BE49-F238E27FC236}">
                <a16:creationId xmlns:a16="http://schemas.microsoft.com/office/drawing/2014/main" id="{8D2B22E8-6B0D-6FFC-19B3-726E58DD6E16}"/>
              </a:ext>
            </a:extLst>
          </p:cNvPr>
          <p:cNvSpPr txBox="1">
            <a:spLocks/>
          </p:cNvSpPr>
          <p:nvPr/>
        </p:nvSpPr>
        <p:spPr>
          <a:xfrm>
            <a:off x="3677179" y="1325880"/>
            <a:ext cx="5466821" cy="2304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3600" b="1" dirty="0">
              <a:solidFill>
                <a:schemeClr val="tx2"/>
              </a:solidFill>
            </a:endParaRPr>
          </a:p>
        </p:txBody>
      </p:sp>
    </p:spTree>
    <p:extLst>
      <p:ext uri="{BB962C8B-B14F-4D97-AF65-F5344CB8AC3E}">
        <p14:creationId xmlns:p14="http://schemas.microsoft.com/office/powerpoint/2010/main" val="3903409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4DA7B-6072-4CB2-395D-C7D1581BBF22}"/>
              </a:ext>
            </a:extLst>
          </p:cNvPr>
          <p:cNvSpPr>
            <a:spLocks noGrp="1"/>
          </p:cNvSpPr>
          <p:nvPr>
            <p:ph type="title"/>
          </p:nvPr>
        </p:nvSpPr>
        <p:spPr/>
        <p:txBody>
          <a:bodyPr/>
          <a:lstStyle/>
          <a:p>
            <a:r>
              <a:rPr lang="en-US" dirty="0"/>
              <a:t>Ongoing Ancillary Services Initiatives</a:t>
            </a:r>
          </a:p>
        </p:txBody>
      </p:sp>
      <p:sp>
        <p:nvSpPr>
          <p:cNvPr id="12" name="Content Placeholder 11">
            <a:extLst>
              <a:ext uri="{FF2B5EF4-FFF2-40B4-BE49-F238E27FC236}">
                <a16:creationId xmlns:a16="http://schemas.microsoft.com/office/drawing/2014/main" id="{15603CD2-3FBB-9C79-8981-9D2997BAA200}"/>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D892F30-39E1-D0CC-4057-F34ACA2C65F9}"/>
              </a:ext>
            </a:extLst>
          </p:cNvPr>
          <p:cNvSpPr>
            <a:spLocks noGrp="1"/>
          </p:cNvSpPr>
          <p:nvPr>
            <p:ph type="sldNum" sz="quarter" idx="4"/>
          </p:nvPr>
        </p:nvSpPr>
        <p:spPr/>
        <p:txBody>
          <a:bodyPr/>
          <a:lstStyle/>
          <a:p>
            <a:fld id="{1D93BD3E-1E9A-4970-A6F7-E7AC52762E0C}" type="slidenum">
              <a:rPr lang="en-US" smtClean="0"/>
              <a:pPr/>
              <a:t>2</a:t>
            </a:fld>
            <a:endParaRPr lang="en-US" dirty="0"/>
          </a:p>
        </p:txBody>
      </p:sp>
      <p:grpSp>
        <p:nvGrpSpPr>
          <p:cNvPr id="8" name="Group 7">
            <a:extLst>
              <a:ext uri="{FF2B5EF4-FFF2-40B4-BE49-F238E27FC236}">
                <a16:creationId xmlns:a16="http://schemas.microsoft.com/office/drawing/2014/main" id="{66F7358B-98CE-FBA4-3B56-EEFFC9232609}"/>
              </a:ext>
            </a:extLst>
          </p:cNvPr>
          <p:cNvGrpSpPr/>
          <p:nvPr/>
        </p:nvGrpSpPr>
        <p:grpSpPr>
          <a:xfrm>
            <a:off x="358911" y="837227"/>
            <a:ext cx="8493064" cy="1216536"/>
            <a:chOff x="393429" y="755033"/>
            <a:chExt cx="8493064" cy="1216536"/>
          </a:xfrm>
        </p:grpSpPr>
        <p:sp>
          <p:nvSpPr>
            <p:cNvPr id="7" name="TextBox 6">
              <a:extLst>
                <a:ext uri="{FF2B5EF4-FFF2-40B4-BE49-F238E27FC236}">
                  <a16:creationId xmlns:a16="http://schemas.microsoft.com/office/drawing/2014/main" id="{19397F4F-C821-A07F-311F-84F9404FE0C6}"/>
                </a:ext>
              </a:extLst>
            </p:cNvPr>
            <p:cNvSpPr txBox="1"/>
            <p:nvPr/>
          </p:nvSpPr>
          <p:spPr>
            <a:xfrm>
              <a:off x="393429" y="755033"/>
              <a:ext cx="8493064" cy="1216536"/>
            </a:xfrm>
            <a:prstGeom prst="rect">
              <a:avLst/>
            </a:prstGeom>
            <a:pattFill prst="wdUpDiag">
              <a:fgClr>
                <a:srgbClr val="DDE1E3"/>
              </a:fgClr>
              <a:bgClr>
                <a:schemeClr val="bg1"/>
              </a:bgClr>
            </a:pattFill>
            <a:ln w="38100">
              <a:solidFill>
                <a:schemeClr val="accent2"/>
              </a:solidFill>
            </a:ln>
          </p:spPr>
          <p:txBody>
            <a:bodyPr wrap="square" lIns="0" tIns="0" rIns="0" bIns="0" rtlCol="0">
              <a:normAutofit/>
            </a:bodyPr>
            <a:lstStyle/>
            <a:p>
              <a:endParaRPr lang="en-US" dirty="0"/>
            </a:p>
          </p:txBody>
        </p:sp>
        <p:sp>
          <p:nvSpPr>
            <p:cNvPr id="22" name="Rectangle 21">
              <a:extLst>
                <a:ext uri="{FF2B5EF4-FFF2-40B4-BE49-F238E27FC236}">
                  <a16:creationId xmlns:a16="http://schemas.microsoft.com/office/drawing/2014/main" id="{428CAAE3-25F0-97CE-5978-3667040A362D}"/>
                </a:ext>
              </a:extLst>
            </p:cNvPr>
            <p:cNvSpPr/>
            <p:nvPr/>
          </p:nvSpPr>
          <p:spPr>
            <a:xfrm>
              <a:off x="580765" y="892977"/>
              <a:ext cx="2038865" cy="827902"/>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Consider changes to ECRS before summer 2024 (TAC request)</a:t>
              </a:r>
            </a:p>
          </p:txBody>
        </p:sp>
        <p:sp>
          <p:nvSpPr>
            <p:cNvPr id="26" name="Arrow: Right 25">
              <a:extLst>
                <a:ext uri="{FF2B5EF4-FFF2-40B4-BE49-F238E27FC236}">
                  <a16:creationId xmlns:a16="http://schemas.microsoft.com/office/drawing/2014/main" id="{636EDD42-DFB5-1BFC-3E29-DBAD21C1DB69}"/>
                </a:ext>
              </a:extLst>
            </p:cNvPr>
            <p:cNvSpPr/>
            <p:nvPr/>
          </p:nvSpPr>
          <p:spPr>
            <a:xfrm>
              <a:off x="2619629" y="1047769"/>
              <a:ext cx="4646143" cy="518318"/>
            </a:xfrm>
            <a:prstGeom prst="rightArrow">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Decision 26">
              <a:extLst>
                <a:ext uri="{FF2B5EF4-FFF2-40B4-BE49-F238E27FC236}">
                  <a16:creationId xmlns:a16="http://schemas.microsoft.com/office/drawing/2014/main" id="{11D28657-5D93-F1A4-3B1A-C36DD73A5A29}"/>
                </a:ext>
              </a:extLst>
            </p:cNvPr>
            <p:cNvSpPr/>
            <p:nvPr/>
          </p:nvSpPr>
          <p:spPr>
            <a:xfrm>
              <a:off x="2971799" y="853182"/>
              <a:ext cx="1668162" cy="907492"/>
            </a:xfrm>
            <a:prstGeom prst="flowChartDecision">
              <a:avLst/>
            </a:prstGeom>
            <a:pattFill prst="dkUpDiag">
              <a:fgClr>
                <a:schemeClr val="accent6"/>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NPRR1224</a:t>
              </a:r>
              <a:endParaRPr lang="en-US" sz="1000" b="1" dirty="0">
                <a:solidFill>
                  <a:schemeClr val="tx1"/>
                </a:solidFill>
              </a:endParaRPr>
            </a:p>
          </p:txBody>
        </p:sp>
        <p:sp>
          <p:nvSpPr>
            <p:cNvPr id="28" name="Flowchart: Decision 27">
              <a:extLst>
                <a:ext uri="{FF2B5EF4-FFF2-40B4-BE49-F238E27FC236}">
                  <a16:creationId xmlns:a16="http://schemas.microsoft.com/office/drawing/2014/main" id="{3B74291B-A601-FE91-ABC9-DCC353FF030B}"/>
                </a:ext>
              </a:extLst>
            </p:cNvPr>
            <p:cNvSpPr/>
            <p:nvPr/>
          </p:nvSpPr>
          <p:spPr>
            <a:xfrm>
              <a:off x="4816045" y="853182"/>
              <a:ext cx="1668162" cy="907492"/>
            </a:xfrm>
            <a:prstGeom prst="flowChartDecision">
              <a:avLst/>
            </a:prstGeom>
            <a:pattFill prst="dkUpDiag">
              <a:fgClr>
                <a:schemeClr val="accent6"/>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NPRR1232</a:t>
              </a:r>
              <a:endParaRPr lang="en-US" sz="1000" b="1" dirty="0">
                <a:solidFill>
                  <a:schemeClr val="tx1"/>
                </a:solidFill>
              </a:endParaRPr>
            </a:p>
          </p:txBody>
        </p:sp>
      </p:grpSp>
      <p:grpSp>
        <p:nvGrpSpPr>
          <p:cNvPr id="20" name="Group 19">
            <a:extLst>
              <a:ext uri="{FF2B5EF4-FFF2-40B4-BE49-F238E27FC236}">
                <a16:creationId xmlns:a16="http://schemas.microsoft.com/office/drawing/2014/main" id="{EA287915-3448-5010-363E-BE0F3626E80F}"/>
              </a:ext>
            </a:extLst>
          </p:cNvPr>
          <p:cNvGrpSpPr/>
          <p:nvPr/>
        </p:nvGrpSpPr>
        <p:grpSpPr>
          <a:xfrm>
            <a:off x="358911" y="4017148"/>
            <a:ext cx="8493064" cy="1100593"/>
            <a:chOff x="440871" y="3930213"/>
            <a:chExt cx="8493064" cy="1100593"/>
          </a:xfrm>
        </p:grpSpPr>
        <p:sp>
          <p:nvSpPr>
            <p:cNvPr id="19" name="TextBox 18">
              <a:extLst>
                <a:ext uri="{FF2B5EF4-FFF2-40B4-BE49-F238E27FC236}">
                  <a16:creationId xmlns:a16="http://schemas.microsoft.com/office/drawing/2014/main" id="{809338B8-133D-1559-2DC6-012D7B192A0C}"/>
                </a:ext>
              </a:extLst>
            </p:cNvPr>
            <p:cNvSpPr txBox="1"/>
            <p:nvPr/>
          </p:nvSpPr>
          <p:spPr>
            <a:xfrm>
              <a:off x="440871" y="3930213"/>
              <a:ext cx="8493064" cy="1100593"/>
            </a:xfrm>
            <a:prstGeom prst="rect">
              <a:avLst/>
            </a:prstGeom>
            <a:solidFill>
              <a:srgbClr val="C1F6FF">
                <a:alpha val="30196"/>
              </a:srgbClr>
            </a:solidFill>
            <a:ln w="38100">
              <a:solidFill>
                <a:srgbClr val="00B0F0"/>
              </a:solidFill>
            </a:ln>
          </p:spPr>
          <p:txBody>
            <a:bodyPr wrap="square" rtlCol="0">
              <a:normAutofit/>
            </a:bodyPr>
            <a:lstStyle/>
            <a:p>
              <a:endParaRPr lang="en-US" dirty="0"/>
            </a:p>
          </p:txBody>
        </p:sp>
        <p:grpSp>
          <p:nvGrpSpPr>
            <p:cNvPr id="10" name="Group 9">
              <a:extLst>
                <a:ext uri="{FF2B5EF4-FFF2-40B4-BE49-F238E27FC236}">
                  <a16:creationId xmlns:a16="http://schemas.microsoft.com/office/drawing/2014/main" id="{9F1BEA64-B96C-ACF1-C365-A17EBD1F9629}"/>
                </a:ext>
              </a:extLst>
            </p:cNvPr>
            <p:cNvGrpSpPr/>
            <p:nvPr/>
          </p:nvGrpSpPr>
          <p:grpSpPr>
            <a:xfrm>
              <a:off x="580765" y="4007885"/>
              <a:ext cx="8353170" cy="962378"/>
              <a:chOff x="580765" y="4007885"/>
              <a:chExt cx="8353170" cy="962378"/>
            </a:xfrm>
          </p:grpSpPr>
          <p:sp>
            <p:nvSpPr>
              <p:cNvPr id="24" name="Rectangle 23">
                <a:extLst>
                  <a:ext uri="{FF2B5EF4-FFF2-40B4-BE49-F238E27FC236}">
                    <a16:creationId xmlns:a16="http://schemas.microsoft.com/office/drawing/2014/main" id="{4F94B5ED-C77D-5868-CA9A-03CE88EFD1C4}"/>
                  </a:ext>
                </a:extLst>
              </p:cNvPr>
              <p:cNvSpPr/>
              <p:nvPr/>
            </p:nvSpPr>
            <p:spPr>
              <a:xfrm>
                <a:off x="580765" y="4062771"/>
                <a:ext cx="2038865" cy="907492"/>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AS Study for the Legislature</a:t>
                </a:r>
              </a:p>
              <a:p>
                <a:pPr algn="ctr"/>
                <a:r>
                  <a:rPr lang="en-US" sz="1400" b="1" dirty="0">
                    <a:solidFill>
                      <a:schemeClr val="tx2"/>
                    </a:solidFill>
                  </a:rPr>
                  <a:t>(PUC/IMM/ERCOT)</a:t>
                </a:r>
              </a:p>
            </p:txBody>
          </p:sp>
          <p:sp>
            <p:nvSpPr>
              <p:cNvPr id="32" name="Arrow: Right 31">
                <a:extLst>
                  <a:ext uri="{FF2B5EF4-FFF2-40B4-BE49-F238E27FC236}">
                    <a16:creationId xmlns:a16="http://schemas.microsoft.com/office/drawing/2014/main" id="{24593DAD-909D-3D28-F86E-1E3EC5EFE014}"/>
                  </a:ext>
                </a:extLst>
              </p:cNvPr>
              <p:cNvSpPr/>
              <p:nvPr/>
            </p:nvSpPr>
            <p:spPr>
              <a:xfrm>
                <a:off x="2619629" y="4202472"/>
                <a:ext cx="6314306" cy="518318"/>
              </a:xfrm>
              <a:prstGeom prst="rightArrow">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lowchart: Decision 32">
                <a:extLst>
                  <a:ext uri="{FF2B5EF4-FFF2-40B4-BE49-F238E27FC236}">
                    <a16:creationId xmlns:a16="http://schemas.microsoft.com/office/drawing/2014/main" id="{88D8B67D-21FE-806B-49B9-1E2CF49519F0}"/>
                  </a:ext>
                </a:extLst>
              </p:cNvPr>
              <p:cNvSpPr/>
              <p:nvPr/>
            </p:nvSpPr>
            <p:spPr>
              <a:xfrm>
                <a:off x="5158956" y="4007885"/>
                <a:ext cx="1668162" cy="907492"/>
              </a:xfrm>
              <a:prstGeom prst="flowChartDecision">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Due Sept. 2024</a:t>
                </a:r>
                <a:endParaRPr lang="en-US" sz="1000" dirty="0"/>
              </a:p>
            </p:txBody>
          </p:sp>
          <p:sp>
            <p:nvSpPr>
              <p:cNvPr id="34" name="Flowchart: Decision 33">
                <a:extLst>
                  <a:ext uri="{FF2B5EF4-FFF2-40B4-BE49-F238E27FC236}">
                    <a16:creationId xmlns:a16="http://schemas.microsoft.com/office/drawing/2014/main" id="{65B51E5C-8DBA-CDA3-BBF2-36CB61C4F744}"/>
                  </a:ext>
                </a:extLst>
              </p:cNvPr>
              <p:cNvSpPr/>
              <p:nvPr/>
            </p:nvSpPr>
            <p:spPr>
              <a:xfrm>
                <a:off x="7008806" y="4007885"/>
                <a:ext cx="1668162" cy="907492"/>
              </a:xfrm>
              <a:prstGeom prst="flowChartDecision">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Effective?</a:t>
                </a:r>
                <a:endParaRPr lang="en-US" sz="800" dirty="0"/>
              </a:p>
            </p:txBody>
          </p:sp>
        </p:grpSp>
      </p:grpSp>
      <p:grpSp>
        <p:nvGrpSpPr>
          <p:cNvPr id="40" name="Group 39">
            <a:extLst>
              <a:ext uri="{FF2B5EF4-FFF2-40B4-BE49-F238E27FC236}">
                <a16:creationId xmlns:a16="http://schemas.microsoft.com/office/drawing/2014/main" id="{AFCD70FB-6960-EBC6-6FE0-734E874F8B6F}"/>
              </a:ext>
            </a:extLst>
          </p:cNvPr>
          <p:cNvGrpSpPr/>
          <p:nvPr/>
        </p:nvGrpSpPr>
        <p:grpSpPr>
          <a:xfrm>
            <a:off x="378793" y="5279922"/>
            <a:ext cx="8493064" cy="1069740"/>
            <a:chOff x="452150" y="5032323"/>
            <a:chExt cx="8493064" cy="1069740"/>
          </a:xfrm>
        </p:grpSpPr>
        <p:sp>
          <p:nvSpPr>
            <p:cNvPr id="21" name="TextBox 20">
              <a:extLst>
                <a:ext uri="{FF2B5EF4-FFF2-40B4-BE49-F238E27FC236}">
                  <a16:creationId xmlns:a16="http://schemas.microsoft.com/office/drawing/2014/main" id="{D92FF0AB-2C5C-95D8-473E-E12724153E37}"/>
                </a:ext>
              </a:extLst>
            </p:cNvPr>
            <p:cNvSpPr txBox="1"/>
            <p:nvPr/>
          </p:nvSpPr>
          <p:spPr>
            <a:xfrm>
              <a:off x="452150" y="5032323"/>
              <a:ext cx="8493064" cy="1069740"/>
            </a:xfrm>
            <a:prstGeom prst="rect">
              <a:avLst/>
            </a:prstGeom>
            <a:solidFill>
              <a:srgbClr val="C1F6FF">
                <a:alpha val="30196"/>
              </a:srgbClr>
            </a:solidFill>
            <a:ln w="38100">
              <a:solidFill>
                <a:srgbClr val="00B0F0"/>
              </a:solidFill>
            </a:ln>
          </p:spPr>
          <p:txBody>
            <a:bodyPr wrap="square" lIns="0" tIns="0" rIns="0" bIns="0" rtlCol="0">
              <a:normAutofit/>
            </a:bodyPr>
            <a:lstStyle/>
            <a:p>
              <a:endParaRPr lang="en-US" dirty="0"/>
            </a:p>
          </p:txBody>
        </p:sp>
        <p:grpSp>
          <p:nvGrpSpPr>
            <p:cNvPr id="11" name="Group 10">
              <a:extLst>
                <a:ext uri="{FF2B5EF4-FFF2-40B4-BE49-F238E27FC236}">
                  <a16:creationId xmlns:a16="http://schemas.microsoft.com/office/drawing/2014/main" id="{069FCC6B-2593-9222-F572-7D34BA6D5298}"/>
                </a:ext>
              </a:extLst>
            </p:cNvPr>
            <p:cNvGrpSpPr/>
            <p:nvPr/>
          </p:nvGrpSpPr>
          <p:grpSpPr>
            <a:xfrm>
              <a:off x="580765" y="5117138"/>
              <a:ext cx="8258435" cy="912703"/>
              <a:chOff x="580765" y="5100252"/>
              <a:chExt cx="8258435" cy="912703"/>
            </a:xfrm>
          </p:grpSpPr>
          <p:sp>
            <p:nvSpPr>
              <p:cNvPr id="25" name="Rectangle 24">
                <a:extLst>
                  <a:ext uri="{FF2B5EF4-FFF2-40B4-BE49-F238E27FC236}">
                    <a16:creationId xmlns:a16="http://schemas.microsoft.com/office/drawing/2014/main" id="{9920A7F9-3098-45BD-0C8B-FFEB57D427D9}"/>
                  </a:ext>
                </a:extLst>
              </p:cNvPr>
              <p:cNvSpPr/>
              <p:nvPr/>
            </p:nvSpPr>
            <p:spPr>
              <a:xfrm>
                <a:off x="580765" y="5228849"/>
                <a:ext cx="2038865" cy="660721"/>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Implement DRRS</a:t>
                </a:r>
              </a:p>
            </p:txBody>
          </p:sp>
          <p:sp>
            <p:nvSpPr>
              <p:cNvPr id="35" name="Arrow: Right 34">
                <a:extLst>
                  <a:ext uri="{FF2B5EF4-FFF2-40B4-BE49-F238E27FC236}">
                    <a16:creationId xmlns:a16="http://schemas.microsoft.com/office/drawing/2014/main" id="{AB69FCCE-F9E3-D726-880D-F10EE3F0C045}"/>
                  </a:ext>
                </a:extLst>
              </p:cNvPr>
              <p:cNvSpPr/>
              <p:nvPr/>
            </p:nvSpPr>
            <p:spPr>
              <a:xfrm>
                <a:off x="2659794" y="5251145"/>
                <a:ext cx="6179406" cy="518318"/>
              </a:xfrm>
              <a:prstGeom prst="rightArrow">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lowchart: Decision 35">
                <a:extLst>
                  <a:ext uri="{FF2B5EF4-FFF2-40B4-BE49-F238E27FC236}">
                    <a16:creationId xmlns:a16="http://schemas.microsoft.com/office/drawing/2014/main" id="{71B74104-6839-ECF1-3416-5CCEDD2BCB85}"/>
                  </a:ext>
                </a:extLst>
              </p:cNvPr>
              <p:cNvSpPr/>
              <p:nvPr/>
            </p:nvSpPr>
            <p:spPr>
              <a:xfrm>
                <a:off x="3737919" y="5105463"/>
                <a:ext cx="1668162" cy="907492"/>
              </a:xfrm>
              <a:prstGeom prst="flowChartDecision">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NPRR1235</a:t>
                </a:r>
                <a:endParaRPr lang="en-US" sz="1000" dirty="0"/>
              </a:p>
            </p:txBody>
          </p:sp>
          <p:sp>
            <p:nvSpPr>
              <p:cNvPr id="37" name="Flowchart: Decision 36">
                <a:extLst>
                  <a:ext uri="{FF2B5EF4-FFF2-40B4-BE49-F238E27FC236}">
                    <a16:creationId xmlns:a16="http://schemas.microsoft.com/office/drawing/2014/main" id="{DDF644BB-D5AB-D3DA-E18E-6B98ABE3F87C}"/>
                  </a:ext>
                </a:extLst>
              </p:cNvPr>
              <p:cNvSpPr/>
              <p:nvPr/>
            </p:nvSpPr>
            <p:spPr>
              <a:xfrm>
                <a:off x="7023688" y="5100252"/>
                <a:ext cx="1668162" cy="907492"/>
              </a:xfrm>
              <a:prstGeom prst="flowChartDecision">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Effective?</a:t>
                </a:r>
                <a:endParaRPr lang="en-US" sz="800" dirty="0"/>
              </a:p>
            </p:txBody>
          </p:sp>
        </p:grpSp>
      </p:grpSp>
      <p:grpSp>
        <p:nvGrpSpPr>
          <p:cNvPr id="9" name="Group 8">
            <a:extLst>
              <a:ext uri="{FF2B5EF4-FFF2-40B4-BE49-F238E27FC236}">
                <a16:creationId xmlns:a16="http://schemas.microsoft.com/office/drawing/2014/main" id="{EEAAE54C-C491-AADB-E31B-5AC12D176380}"/>
              </a:ext>
            </a:extLst>
          </p:cNvPr>
          <p:cNvGrpSpPr/>
          <p:nvPr/>
        </p:nvGrpSpPr>
        <p:grpSpPr>
          <a:xfrm>
            <a:off x="381000" y="2258938"/>
            <a:ext cx="8493064" cy="1443391"/>
            <a:chOff x="440871" y="2424793"/>
            <a:chExt cx="8493064" cy="1443391"/>
          </a:xfrm>
        </p:grpSpPr>
        <p:sp>
          <p:nvSpPr>
            <p:cNvPr id="5" name="TextBox 4">
              <a:extLst>
                <a:ext uri="{FF2B5EF4-FFF2-40B4-BE49-F238E27FC236}">
                  <a16:creationId xmlns:a16="http://schemas.microsoft.com/office/drawing/2014/main" id="{6BE03378-A9CE-7A9D-7723-E100458ADF43}"/>
                </a:ext>
              </a:extLst>
            </p:cNvPr>
            <p:cNvSpPr txBox="1"/>
            <p:nvPr/>
          </p:nvSpPr>
          <p:spPr>
            <a:xfrm>
              <a:off x="440871" y="2424793"/>
              <a:ext cx="8493064" cy="1443391"/>
            </a:xfrm>
            <a:prstGeom prst="rect">
              <a:avLst/>
            </a:prstGeom>
            <a:solidFill>
              <a:srgbClr val="C1F6FF">
                <a:alpha val="30196"/>
              </a:srgbClr>
            </a:solidFill>
            <a:ln w="38100">
              <a:solidFill>
                <a:srgbClr val="00B0F0"/>
              </a:solidFill>
            </a:ln>
          </p:spPr>
          <p:txBody>
            <a:bodyPr wrap="square" rtlCol="0">
              <a:spAutoFit/>
            </a:bodyPr>
            <a:lstStyle/>
            <a:p>
              <a:endParaRPr lang="en-US" dirty="0"/>
            </a:p>
          </p:txBody>
        </p:sp>
        <p:sp>
          <p:nvSpPr>
            <p:cNvPr id="23" name="Rectangle 22">
              <a:extLst>
                <a:ext uri="{FF2B5EF4-FFF2-40B4-BE49-F238E27FC236}">
                  <a16:creationId xmlns:a16="http://schemas.microsoft.com/office/drawing/2014/main" id="{39A1BB98-0441-3813-48E2-AB3186FF6337}"/>
                </a:ext>
              </a:extLst>
            </p:cNvPr>
            <p:cNvSpPr/>
            <p:nvPr/>
          </p:nvSpPr>
          <p:spPr>
            <a:xfrm>
              <a:off x="580765" y="2517024"/>
              <a:ext cx="2038865" cy="1287162"/>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Consider changes to AS for 2025, including PUC to approve AS Methodology</a:t>
              </a:r>
            </a:p>
          </p:txBody>
        </p:sp>
        <p:sp>
          <p:nvSpPr>
            <p:cNvPr id="29" name="Arrow: Right 28">
              <a:extLst>
                <a:ext uri="{FF2B5EF4-FFF2-40B4-BE49-F238E27FC236}">
                  <a16:creationId xmlns:a16="http://schemas.microsoft.com/office/drawing/2014/main" id="{4AD9D3DA-B082-7335-ACA2-0F4CBD9AC35C}"/>
                </a:ext>
              </a:extLst>
            </p:cNvPr>
            <p:cNvSpPr/>
            <p:nvPr/>
          </p:nvSpPr>
          <p:spPr>
            <a:xfrm>
              <a:off x="2619629" y="2822607"/>
              <a:ext cx="5943606" cy="518318"/>
            </a:xfrm>
            <a:prstGeom prst="rightArrow">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lowchart: Decision 29">
              <a:extLst>
                <a:ext uri="{FF2B5EF4-FFF2-40B4-BE49-F238E27FC236}">
                  <a16:creationId xmlns:a16="http://schemas.microsoft.com/office/drawing/2014/main" id="{5ACE8EF4-1714-B5FE-3378-91B5540ABF89}"/>
                </a:ext>
              </a:extLst>
            </p:cNvPr>
            <p:cNvSpPr/>
            <p:nvPr/>
          </p:nvSpPr>
          <p:spPr>
            <a:xfrm>
              <a:off x="2659794" y="2628020"/>
              <a:ext cx="1668162" cy="907492"/>
            </a:xfrm>
            <a:prstGeom prst="flowChartDecision">
              <a:avLst/>
            </a:prstGeom>
            <a:pattFill prst="dkUpDiag">
              <a:fgClr>
                <a:schemeClr val="accent6"/>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NPRR1222</a:t>
              </a:r>
              <a:endParaRPr lang="en-US" sz="1000" b="1" dirty="0">
                <a:solidFill>
                  <a:schemeClr val="tx1"/>
                </a:solidFill>
              </a:endParaRPr>
            </a:p>
          </p:txBody>
        </p:sp>
        <p:sp>
          <p:nvSpPr>
            <p:cNvPr id="31" name="Flowchart: Decision 30">
              <a:extLst>
                <a:ext uri="{FF2B5EF4-FFF2-40B4-BE49-F238E27FC236}">
                  <a16:creationId xmlns:a16="http://schemas.microsoft.com/office/drawing/2014/main" id="{A82C76B0-27C2-B967-E026-5A6AC25BBB33}"/>
                </a:ext>
              </a:extLst>
            </p:cNvPr>
            <p:cNvSpPr/>
            <p:nvPr/>
          </p:nvSpPr>
          <p:spPr>
            <a:xfrm>
              <a:off x="4816045" y="2628020"/>
              <a:ext cx="1668162" cy="907492"/>
            </a:xfrm>
            <a:prstGeom prst="flowChartDecision">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2025 AS </a:t>
              </a:r>
              <a:r>
                <a:rPr lang="en-US" sz="800" dirty="0"/>
                <a:t>Methodology</a:t>
              </a:r>
              <a:r>
                <a:rPr lang="en-US" sz="1000" dirty="0"/>
                <a:t> (July WG meetings)</a:t>
              </a:r>
            </a:p>
          </p:txBody>
        </p:sp>
        <p:sp>
          <p:nvSpPr>
            <p:cNvPr id="38" name="Flowchart: Decision 37">
              <a:extLst>
                <a:ext uri="{FF2B5EF4-FFF2-40B4-BE49-F238E27FC236}">
                  <a16:creationId xmlns:a16="http://schemas.microsoft.com/office/drawing/2014/main" id="{8F7C1A4D-1B8C-2EDF-2E23-FD15CD225FF4}"/>
                </a:ext>
              </a:extLst>
            </p:cNvPr>
            <p:cNvSpPr/>
            <p:nvPr/>
          </p:nvSpPr>
          <p:spPr>
            <a:xfrm>
              <a:off x="6562698" y="2642091"/>
              <a:ext cx="1668162" cy="907492"/>
            </a:xfrm>
            <a:prstGeom prst="flowChartDecision">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Effective Jan 2025</a:t>
              </a:r>
              <a:endParaRPr lang="en-US" sz="800" dirty="0"/>
            </a:p>
          </p:txBody>
        </p:sp>
      </p:grpSp>
      <p:sp>
        <p:nvSpPr>
          <p:cNvPr id="41" name="Callout: Double Bent Line with Border and Accent Bar 40">
            <a:extLst>
              <a:ext uri="{FF2B5EF4-FFF2-40B4-BE49-F238E27FC236}">
                <a16:creationId xmlns:a16="http://schemas.microsoft.com/office/drawing/2014/main" id="{65B00E5F-763B-7E52-C8DF-B76EAA307604}"/>
              </a:ext>
            </a:extLst>
          </p:cNvPr>
          <p:cNvSpPr/>
          <p:nvPr/>
        </p:nvSpPr>
        <p:spPr>
          <a:xfrm>
            <a:off x="209352" y="2067077"/>
            <a:ext cx="1043769" cy="383721"/>
          </a:xfrm>
          <a:prstGeom prst="accentBorderCallout3">
            <a:avLst>
              <a:gd name="adj1" fmla="val 18750"/>
              <a:gd name="adj2" fmla="val -8333"/>
              <a:gd name="adj3" fmla="val 18750"/>
              <a:gd name="adj4" fmla="val -16667"/>
              <a:gd name="adj5" fmla="val 100000"/>
              <a:gd name="adj6" fmla="val -16667"/>
              <a:gd name="adj7" fmla="val 223601"/>
              <a:gd name="adj8" fmla="val 21346"/>
            </a:avLst>
          </a:prstGeom>
          <a:solidFill>
            <a:schemeClr val="accent6">
              <a:lumMod val="20000"/>
              <a:lumOff val="80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cap="all" dirty="0">
                <a:solidFill>
                  <a:srgbClr val="FF0000"/>
                </a:solidFill>
              </a:rPr>
              <a:t>Today’s Topic</a:t>
            </a:r>
          </a:p>
        </p:txBody>
      </p:sp>
      <p:cxnSp>
        <p:nvCxnSpPr>
          <p:cNvPr id="43" name="Straight Arrow Connector 42">
            <a:extLst>
              <a:ext uri="{FF2B5EF4-FFF2-40B4-BE49-F238E27FC236}">
                <a16:creationId xmlns:a16="http://schemas.microsoft.com/office/drawing/2014/main" id="{25B86D98-FAB9-1C60-0055-0C9CCD52E730}"/>
              </a:ext>
            </a:extLst>
          </p:cNvPr>
          <p:cNvCxnSpPr>
            <a:cxnSpLocks/>
          </p:cNvCxnSpPr>
          <p:nvPr/>
        </p:nvCxnSpPr>
        <p:spPr>
          <a:xfrm>
            <a:off x="32805" y="2450798"/>
            <a:ext cx="398893" cy="46511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886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dirty="0"/>
              <a:t>Introduction</a:t>
            </a:r>
          </a:p>
        </p:txBody>
      </p:sp>
      <p:sp>
        <p:nvSpPr>
          <p:cNvPr id="11" name="Content Placeholder 10">
            <a:extLst>
              <a:ext uri="{FF2B5EF4-FFF2-40B4-BE49-F238E27FC236}">
                <a16:creationId xmlns:a16="http://schemas.microsoft.com/office/drawing/2014/main" id="{A8643A05-0A48-BAC8-78F5-6A6BCA8EDDFE}"/>
              </a:ext>
            </a:extLst>
          </p:cNvPr>
          <p:cNvSpPr>
            <a:spLocks noGrp="1"/>
          </p:cNvSpPr>
          <p:nvPr>
            <p:ph idx="1"/>
          </p:nvPr>
        </p:nvSpPr>
        <p:spPr/>
        <p:txBody>
          <a:bodyPr/>
          <a:lstStyle/>
          <a:p>
            <a:pPr marL="0" indent="0">
              <a:buNone/>
            </a:pPr>
            <a:r>
              <a:rPr lang="en-US" sz="1400" i="1" dirty="0"/>
              <a:t>To fulfill requirements in ERCOT Protocol Section 3.16, AS Methodology is reviewed annually. </a:t>
            </a:r>
          </a:p>
          <a:p>
            <a:pPr marL="228600" indent="0">
              <a:buNone/>
            </a:pPr>
            <a:r>
              <a:rPr lang="en-US" sz="1400" dirty="0"/>
              <a:t> </a:t>
            </a:r>
          </a:p>
          <a:p>
            <a:pPr marL="0" indent="0">
              <a:buNone/>
            </a:pPr>
            <a:endParaRPr lang="en-US" sz="1600" b="1" cap="all" dirty="0">
              <a:solidFill>
                <a:schemeClr val="accent1"/>
              </a:solidFill>
            </a:endParaRPr>
          </a:p>
          <a:p>
            <a:pPr marL="0" indent="0">
              <a:buNone/>
            </a:pPr>
            <a:endParaRPr lang="en-US" sz="1600" b="1" cap="all" dirty="0">
              <a:solidFill>
                <a:schemeClr val="accent1"/>
              </a:solidFill>
            </a:endParaRPr>
          </a:p>
          <a:p>
            <a:pPr marL="0" indent="0">
              <a:buNone/>
            </a:pPr>
            <a:endParaRPr lang="en-US" sz="1600" b="1" cap="all" dirty="0">
              <a:solidFill>
                <a:schemeClr val="accent1"/>
              </a:solidFill>
            </a:endParaRPr>
          </a:p>
          <a:p>
            <a:pPr marL="0" indent="0">
              <a:buNone/>
            </a:pPr>
            <a:endParaRPr lang="en-US" sz="1600" b="1" cap="all" dirty="0">
              <a:solidFill>
                <a:schemeClr val="accent1"/>
              </a:solidFill>
            </a:endParaRPr>
          </a:p>
          <a:p>
            <a:pPr marL="0" indent="0">
              <a:buNone/>
            </a:pPr>
            <a:endParaRPr lang="en-US" sz="1600" b="1" cap="all" dirty="0">
              <a:solidFill>
                <a:schemeClr val="accent1"/>
              </a:solidFill>
            </a:endParaRPr>
          </a:p>
          <a:p>
            <a:pPr marL="0" indent="0">
              <a:buNone/>
            </a:pPr>
            <a:endParaRPr lang="en-US" sz="1600" b="1" cap="all" dirty="0">
              <a:solidFill>
                <a:schemeClr val="accent1"/>
              </a:solidFill>
            </a:endParaRPr>
          </a:p>
        </p:txBody>
      </p:sp>
      <p:sp>
        <p:nvSpPr>
          <p:cNvPr id="2" name="Slide Number Placeholder 1">
            <a:extLst>
              <a:ext uri="{FF2B5EF4-FFF2-40B4-BE49-F238E27FC236}">
                <a16:creationId xmlns:a16="http://schemas.microsoft.com/office/drawing/2014/main" id="{50A30A7B-CF37-9C51-9C6F-4BE2B189D55D}"/>
              </a:ext>
            </a:extLst>
          </p:cNvPr>
          <p:cNvSpPr>
            <a:spLocks noGrp="1"/>
          </p:cNvSpPr>
          <p:nvPr>
            <p:ph type="sldNum" sz="quarter" idx="4"/>
          </p:nvPr>
        </p:nvSpPr>
        <p:spPr/>
        <p:txBody>
          <a:bodyPr/>
          <a:lstStyle/>
          <a:p>
            <a:fld id="{1D93BD3E-1E9A-4970-A6F7-E7AC52762E0C}" type="slidenum">
              <a:rPr lang="en-US" smtClean="0"/>
              <a:pPr/>
              <a:t>3</a:t>
            </a:fld>
            <a:endParaRPr lang="en-US"/>
          </a:p>
        </p:txBody>
      </p:sp>
      <p:grpSp>
        <p:nvGrpSpPr>
          <p:cNvPr id="5" name="Group 4">
            <a:extLst>
              <a:ext uri="{FF2B5EF4-FFF2-40B4-BE49-F238E27FC236}">
                <a16:creationId xmlns:a16="http://schemas.microsoft.com/office/drawing/2014/main" id="{B0B8D761-E743-F6F7-7E88-1CC34E2968FC}"/>
              </a:ext>
            </a:extLst>
          </p:cNvPr>
          <p:cNvGrpSpPr/>
          <p:nvPr/>
        </p:nvGrpSpPr>
        <p:grpSpPr>
          <a:xfrm>
            <a:off x="344424" y="1116834"/>
            <a:ext cx="8647812" cy="1460465"/>
            <a:chOff x="1551676" y="3766891"/>
            <a:chExt cx="6040647" cy="987853"/>
          </a:xfrm>
        </p:grpSpPr>
        <p:sp>
          <p:nvSpPr>
            <p:cNvPr id="6" name="Rectangle 5">
              <a:extLst>
                <a:ext uri="{FF2B5EF4-FFF2-40B4-BE49-F238E27FC236}">
                  <a16:creationId xmlns:a16="http://schemas.microsoft.com/office/drawing/2014/main" id="{7551C3F3-F061-15C2-4977-0D4B331AF63C}"/>
                </a:ext>
              </a:extLst>
            </p:cNvPr>
            <p:cNvSpPr/>
            <p:nvPr/>
          </p:nvSpPr>
          <p:spPr>
            <a:xfrm>
              <a:off x="1551676" y="3766891"/>
              <a:ext cx="6040647" cy="987853"/>
            </a:xfrm>
            <a:prstGeom prst="rect">
              <a:avLst/>
            </a:prstGeom>
            <a:solidFill>
              <a:schemeClr val="accent2">
                <a:lumMod val="20000"/>
                <a:lumOff val="80000"/>
                <a:alpha val="28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dirty="0"/>
            </a:p>
          </p:txBody>
        </p:sp>
        <p:sp>
          <p:nvSpPr>
            <p:cNvPr id="7" name="Rectangle 1">
              <a:extLst>
                <a:ext uri="{FF2B5EF4-FFF2-40B4-BE49-F238E27FC236}">
                  <a16:creationId xmlns:a16="http://schemas.microsoft.com/office/drawing/2014/main" id="{7F8C0B4F-3277-D6A5-4B7A-C4360DCCD2FD}"/>
                </a:ext>
              </a:extLst>
            </p:cNvPr>
            <p:cNvSpPr>
              <a:spLocks noChangeArrowheads="1"/>
            </p:cNvSpPr>
            <p:nvPr/>
          </p:nvSpPr>
          <p:spPr bwMode="auto">
            <a:xfrm>
              <a:off x="1551676" y="3811348"/>
              <a:ext cx="6040647" cy="905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rIns="9144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28600" indent="-228600" algn="just" eaLnBrk="1" hangingPunct="1"/>
              <a:r>
                <a:rPr lang="en-US" sz="1400" b="1" i="1" dirty="0">
                  <a:solidFill>
                    <a:schemeClr val="tx2"/>
                  </a:solidFill>
                </a:rPr>
                <a:t>Excerpts from Protocol 3.16 Standards for Determining Ancillary Service Quantities</a:t>
              </a:r>
            </a:p>
            <a:p>
              <a:pPr marL="457200" indent="-228600" algn="just" eaLnBrk="1" hangingPunct="1"/>
              <a:endParaRPr lang="en-US" sz="700" b="1" dirty="0">
                <a:solidFill>
                  <a:schemeClr val="tx2"/>
                </a:solidFill>
              </a:endParaRPr>
            </a:p>
            <a:p>
              <a:pPr marL="288925" indent="-288925" algn="just" eaLnBrk="1" hangingPunct="1">
                <a:tabLst>
                  <a:tab pos="8229600" algn="l"/>
                </a:tabLst>
              </a:pPr>
              <a:r>
                <a:rPr lang="en-US" sz="1200" dirty="0">
                  <a:solidFill>
                    <a:schemeClr val="tx2"/>
                  </a:solidFill>
                </a:rPr>
                <a:t>(2) ERCOT shall, </a:t>
              </a:r>
              <a:r>
                <a:rPr lang="en-US" sz="1200" b="1" u="sng" dirty="0">
                  <a:solidFill>
                    <a:schemeClr val="tx2"/>
                  </a:solidFill>
                </a:rPr>
                <a:t>at least annually</a:t>
              </a:r>
              <a:r>
                <a:rPr lang="en-US" sz="1200" dirty="0">
                  <a:solidFill>
                    <a:schemeClr val="tx2"/>
                  </a:solidFill>
                </a:rPr>
                <a:t>, determine with supporting data, the methodology for determining the quantity requirements for each Ancillary Service needed for reliability… </a:t>
              </a:r>
            </a:p>
            <a:p>
              <a:pPr marL="288925" indent="-288925" algn="just" eaLnBrk="1" hangingPunct="1"/>
              <a:r>
                <a:rPr lang="en-US" sz="1200" dirty="0">
                  <a:solidFill>
                    <a:schemeClr val="tx2"/>
                  </a:solidFill>
                </a:rPr>
                <a:t>(3) The ERCOT Board </a:t>
              </a:r>
              <a:r>
                <a:rPr lang="en-US" sz="1200" b="1" u="sng" dirty="0">
                  <a:solidFill>
                    <a:schemeClr val="tx2"/>
                  </a:solidFill>
                </a:rPr>
                <a:t>shall review and recommend approval</a:t>
              </a:r>
              <a:r>
                <a:rPr lang="en-US" sz="1200" dirty="0">
                  <a:solidFill>
                    <a:schemeClr val="tx2"/>
                  </a:solidFill>
                </a:rPr>
                <a:t> of ERCOT's methodology for determining the minimum Ancillary Service requirements… </a:t>
              </a:r>
              <a:r>
                <a:rPr lang="en-US" sz="1200" b="1" u="sng" dirty="0">
                  <a:solidFill>
                    <a:schemeClr val="tx2"/>
                  </a:solidFill>
                </a:rPr>
                <a:t>Any such recommendations require approval by the Public Utility Commission of Texas (PUCT) prior to implementation</a:t>
              </a:r>
              <a:r>
                <a:rPr lang="en-US" sz="1200" dirty="0">
                  <a:solidFill>
                    <a:schemeClr val="tx2"/>
                  </a:solidFill>
                </a:rPr>
                <a:t>.</a:t>
              </a:r>
              <a:endParaRPr lang="en-US" sz="700" dirty="0">
                <a:solidFill>
                  <a:schemeClr val="tx2"/>
                </a:solidFill>
              </a:endParaRPr>
            </a:p>
          </p:txBody>
        </p:sp>
      </p:grpSp>
      <p:sp>
        <p:nvSpPr>
          <p:cNvPr id="3" name="Content Placeholder 13">
            <a:extLst>
              <a:ext uri="{FF2B5EF4-FFF2-40B4-BE49-F238E27FC236}">
                <a16:creationId xmlns:a16="http://schemas.microsoft.com/office/drawing/2014/main" id="{50E4D33F-2607-AC5E-B5D2-05B3CAC37B98}"/>
              </a:ext>
            </a:extLst>
          </p:cNvPr>
          <p:cNvSpPr txBox="1">
            <a:spLocks/>
          </p:cNvSpPr>
          <p:nvPr/>
        </p:nvSpPr>
        <p:spPr>
          <a:xfrm>
            <a:off x="381000" y="3028387"/>
            <a:ext cx="4933629" cy="2545936"/>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US" sz="1400" dirty="0"/>
              <a:t>ERCOT kicked off 2025 AS Methodology review at TAC on June 25, 2024. </a:t>
            </a:r>
            <a:endParaRPr lang="en-US" sz="400" dirty="0"/>
          </a:p>
          <a:p>
            <a:endParaRPr lang="en-US" sz="1400" dirty="0"/>
          </a:p>
          <a:p>
            <a:r>
              <a:rPr lang="en-US" sz="1400" dirty="0"/>
              <a:t>ERCOT is back today with the proposed methodology for computing minimum Ancillary Service quantities for 2025. </a:t>
            </a:r>
            <a:endParaRPr lang="en-US" sz="1200" dirty="0"/>
          </a:p>
          <a:p>
            <a:pPr algn="just"/>
            <a:endParaRPr lang="en-US" sz="1400" dirty="0"/>
          </a:p>
          <a:p>
            <a:pPr algn="just"/>
            <a:r>
              <a:rPr lang="en-US" sz="1400" dirty="0"/>
              <a:t>The following slides share details on the proposed changes. </a:t>
            </a:r>
            <a:endParaRPr lang="en-US" sz="1200" dirty="0"/>
          </a:p>
        </p:txBody>
      </p:sp>
      <p:sp>
        <p:nvSpPr>
          <p:cNvPr id="8" name="Content Placeholder 17">
            <a:extLst>
              <a:ext uri="{FF2B5EF4-FFF2-40B4-BE49-F238E27FC236}">
                <a16:creationId xmlns:a16="http://schemas.microsoft.com/office/drawing/2014/main" id="{0EC5F704-5BDF-DE5D-D238-4E355893F365}"/>
              </a:ext>
            </a:extLst>
          </p:cNvPr>
          <p:cNvSpPr txBox="1">
            <a:spLocks/>
          </p:cNvSpPr>
          <p:nvPr/>
        </p:nvSpPr>
        <p:spPr>
          <a:xfrm>
            <a:off x="5314629" y="2626845"/>
            <a:ext cx="3677607" cy="3691793"/>
          </a:xfrm>
          <a:prstGeom prst="rect">
            <a:avLst/>
          </a:prstGeom>
          <a:solidFill>
            <a:schemeClr val="bg1">
              <a:lumMod val="95000"/>
            </a:schemeClr>
          </a:solidFill>
          <a:ln w="28575">
            <a:solidFill>
              <a:schemeClr val="accent1"/>
            </a:solidFill>
          </a:ln>
        </p:spPr>
        <p:txBody>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US" sz="1400" b="1" u="sng" cap="all" dirty="0"/>
              <a:t>2025 Methodology Review Timeline </a:t>
            </a:r>
          </a:p>
          <a:p>
            <a:pPr>
              <a:buFont typeface="Wingdings" panose="05000000000000000000" pitchFamily="2" charset="2"/>
              <a:buChar char="ü"/>
            </a:pPr>
            <a:r>
              <a:rPr lang="en-US" sz="1400" dirty="0">
                <a:solidFill>
                  <a:schemeClr val="accent2"/>
                </a:solidFill>
              </a:rPr>
              <a:t>July 23, 2024 – </a:t>
            </a:r>
            <a:r>
              <a:rPr lang="en-US" sz="1400" dirty="0">
                <a:solidFill>
                  <a:schemeClr val="accent2"/>
                </a:solidFill>
                <a:hlinkClick r:id="rId2"/>
              </a:rPr>
              <a:t>WMWG</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July 24, 2024 – </a:t>
            </a:r>
            <a:r>
              <a:rPr lang="en-US" sz="1400" dirty="0">
                <a:solidFill>
                  <a:schemeClr val="accent2"/>
                </a:solidFill>
                <a:hlinkClick r:id="rId3"/>
              </a:rPr>
              <a:t>PDCWG</a:t>
            </a:r>
            <a:endParaRPr lang="en-US" sz="1400" dirty="0">
              <a:solidFill>
                <a:schemeClr val="accent2"/>
              </a:solidFill>
            </a:endParaRPr>
          </a:p>
          <a:p>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August 15, 2024 – </a:t>
            </a:r>
            <a:r>
              <a:rPr lang="en-US" sz="1400" dirty="0">
                <a:solidFill>
                  <a:schemeClr val="accent2"/>
                </a:solidFill>
                <a:hlinkClick r:id="rId4"/>
              </a:rPr>
              <a:t>OWG (Proposed)</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August 21, 2024 – </a:t>
            </a:r>
            <a:r>
              <a:rPr lang="en-US" sz="1400" dirty="0">
                <a:solidFill>
                  <a:schemeClr val="accent2"/>
                </a:solidFill>
                <a:hlinkClick r:id="rId5"/>
              </a:rPr>
              <a:t>PDCWG (Proposed)</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August 30, 2024 – </a:t>
            </a:r>
            <a:r>
              <a:rPr lang="en-US" sz="1400" dirty="0">
                <a:solidFill>
                  <a:schemeClr val="accent2"/>
                </a:solidFill>
                <a:hlinkClick r:id="rId6"/>
              </a:rPr>
              <a:t>WMWG (Proposed)</a:t>
            </a:r>
            <a:endParaRPr lang="en-US" sz="1400" dirty="0">
              <a:solidFill>
                <a:schemeClr val="accent2"/>
              </a:solidFill>
            </a:endParaRPr>
          </a:p>
          <a:p>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September 09, 2024 – </a:t>
            </a:r>
            <a:r>
              <a:rPr lang="en-US" sz="1400" dirty="0">
                <a:solidFill>
                  <a:schemeClr val="accent2"/>
                </a:solidFill>
                <a:hlinkClick r:id="rId7"/>
              </a:rPr>
              <a:t>ROS</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September 11, 2024 – </a:t>
            </a:r>
            <a:r>
              <a:rPr lang="en-US" sz="1400" dirty="0">
                <a:solidFill>
                  <a:schemeClr val="accent2"/>
                </a:solidFill>
                <a:hlinkClick r:id="rId8"/>
              </a:rPr>
              <a:t>WMS</a:t>
            </a:r>
            <a:endParaRPr lang="en-US" sz="1400" dirty="0">
              <a:solidFill>
                <a:schemeClr val="accent2"/>
              </a:solidFill>
            </a:endParaRPr>
          </a:p>
          <a:p>
            <a:r>
              <a:rPr lang="en-US" sz="1400" dirty="0">
                <a:solidFill>
                  <a:schemeClr val="accent2"/>
                </a:solidFill>
              </a:rPr>
              <a:t>September 19, 2024 – TAC</a:t>
            </a:r>
          </a:p>
          <a:p>
            <a:endParaRPr lang="en-US" sz="1400" dirty="0">
              <a:solidFill>
                <a:schemeClr val="accent2"/>
              </a:solidFill>
            </a:endParaRPr>
          </a:p>
          <a:p>
            <a:r>
              <a:rPr lang="en-US" sz="1400" dirty="0">
                <a:solidFill>
                  <a:schemeClr val="accent2"/>
                </a:solidFill>
              </a:rPr>
              <a:t>October 10, 2024 – </a:t>
            </a:r>
            <a:r>
              <a:rPr lang="en-US" sz="1400" dirty="0" err="1">
                <a:solidFill>
                  <a:schemeClr val="accent2"/>
                </a:solidFill>
              </a:rPr>
              <a:t>BoD</a:t>
            </a:r>
            <a:endParaRPr lang="en-US" sz="1400" dirty="0">
              <a:solidFill>
                <a:schemeClr val="accent2"/>
              </a:solidFill>
            </a:endParaRPr>
          </a:p>
          <a:p>
            <a:r>
              <a:rPr lang="en-US" sz="1400" dirty="0">
                <a:solidFill>
                  <a:schemeClr val="accent2"/>
                </a:solidFill>
              </a:rPr>
              <a:t>Nov or Dec 2024 – PUC</a:t>
            </a:r>
          </a:p>
        </p:txBody>
      </p:sp>
      <p:sp>
        <p:nvSpPr>
          <p:cNvPr id="9" name="TextBox 8">
            <a:extLst>
              <a:ext uri="{FF2B5EF4-FFF2-40B4-BE49-F238E27FC236}">
                <a16:creationId xmlns:a16="http://schemas.microsoft.com/office/drawing/2014/main" id="{35AA93DE-41A6-3C7C-C4A9-8D761318ACBA}"/>
              </a:ext>
            </a:extLst>
          </p:cNvPr>
          <p:cNvSpPr txBox="1"/>
          <p:nvPr/>
        </p:nvSpPr>
        <p:spPr>
          <a:xfrm>
            <a:off x="2144804" y="6427032"/>
            <a:ext cx="6287019" cy="430887"/>
          </a:xfrm>
          <a:prstGeom prst="rect">
            <a:avLst/>
          </a:prstGeom>
          <a:noFill/>
        </p:spPr>
        <p:txBody>
          <a:bodyPr wrap="square" rtlCol="0">
            <a:spAutoFit/>
          </a:bodyPr>
          <a:lstStyle/>
          <a:p>
            <a:r>
              <a:rPr lang="en-US" sz="1050" i="1" dirty="0">
                <a:solidFill>
                  <a:schemeClr val="tx2"/>
                </a:solidFill>
              </a:rPr>
              <a:t>*Note that, while the quantities of each AS are set based on an analysis of certain risks, these are not necessarily the only reasons why each AS is needed.</a:t>
            </a:r>
            <a:endParaRPr lang="en-US" sz="1050" dirty="0">
              <a:solidFill>
                <a:schemeClr val="tx2"/>
              </a:solidFill>
            </a:endParaRPr>
          </a:p>
        </p:txBody>
      </p:sp>
    </p:spTree>
    <p:extLst>
      <p:ext uri="{BB962C8B-B14F-4D97-AF65-F5344CB8AC3E}">
        <p14:creationId xmlns:p14="http://schemas.microsoft.com/office/powerpoint/2010/main" val="481658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dirty="0"/>
              <a:t>Regulation Service</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Content Placeholder 13">
            <a:extLst>
              <a:ext uri="{FF2B5EF4-FFF2-40B4-BE49-F238E27FC236}">
                <a16:creationId xmlns:a16="http://schemas.microsoft.com/office/drawing/2014/main" id="{36D79944-F818-5A91-81A0-9A3A7EE73B74}"/>
              </a:ext>
            </a:extLst>
          </p:cNvPr>
          <p:cNvSpPr txBox="1">
            <a:spLocks/>
          </p:cNvSpPr>
          <p:nvPr/>
        </p:nvSpPr>
        <p:spPr>
          <a:xfrm>
            <a:off x="316230" y="4387917"/>
            <a:ext cx="8587740" cy="180831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lvl="2" indent="0">
              <a:buNone/>
            </a:pPr>
            <a:r>
              <a:rPr lang="en-US" sz="1400" dirty="0"/>
              <a:t>Preliminary assessments of January through July data show, </a:t>
            </a:r>
          </a:p>
          <a:p>
            <a:pPr marL="342900" lvl="1"/>
            <a:r>
              <a:rPr lang="en-US" sz="1400" dirty="0"/>
              <a:t>Regulation Up: A 34 MW (~8.3%) increase in average hourly requirement vs. 2024.</a:t>
            </a:r>
          </a:p>
          <a:p>
            <a:pPr marL="642937" lvl="2"/>
            <a:r>
              <a:rPr lang="en-US" sz="1200" dirty="0"/>
              <a:t>Average hourly requirement would have been 77 MW (~18.9%) higher vs. 2024  if 2024 methodology was retained.</a:t>
            </a:r>
          </a:p>
          <a:p>
            <a:pPr marL="342900" lvl="1"/>
            <a:r>
              <a:rPr lang="en-US" sz="1400" dirty="0"/>
              <a:t>Regulation Down: A 23 MW (~5.9%) increase in average hourly requirement vs. 2024.</a:t>
            </a:r>
          </a:p>
          <a:p>
            <a:pPr marL="642937" lvl="2"/>
            <a:r>
              <a:rPr lang="en-US" sz="1200" dirty="0"/>
              <a:t>Average hourly requirement would have been 68 MW (~17.5%) higher vs. 2024 if 2024 methodology was retained.</a:t>
            </a:r>
          </a:p>
        </p:txBody>
      </p:sp>
      <p:grpSp>
        <p:nvGrpSpPr>
          <p:cNvPr id="16" name="Group 15">
            <a:extLst>
              <a:ext uri="{FF2B5EF4-FFF2-40B4-BE49-F238E27FC236}">
                <a16:creationId xmlns:a16="http://schemas.microsoft.com/office/drawing/2014/main" id="{68677B7E-E1ED-9280-F91A-566C097C6903}"/>
              </a:ext>
            </a:extLst>
          </p:cNvPr>
          <p:cNvGrpSpPr/>
          <p:nvPr/>
        </p:nvGrpSpPr>
        <p:grpSpPr>
          <a:xfrm>
            <a:off x="3635027" y="701902"/>
            <a:ext cx="5458968" cy="3639312"/>
            <a:chOff x="3685032" y="562604"/>
            <a:chExt cx="5458968" cy="3639312"/>
          </a:xfrm>
        </p:grpSpPr>
        <p:pic>
          <p:nvPicPr>
            <p:cNvPr id="10" name="Picture 9" descr="Chart, bar chart&#10;&#10;Description automatically generated">
              <a:extLst>
                <a:ext uri="{FF2B5EF4-FFF2-40B4-BE49-F238E27FC236}">
                  <a16:creationId xmlns:a16="http://schemas.microsoft.com/office/drawing/2014/main" id="{BCFF44A8-A4EC-DA70-DF86-3CCEF387B526}"/>
                </a:ext>
              </a:extLst>
            </p:cNvPr>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3685032" y="2382260"/>
              <a:ext cx="5458968" cy="1819656"/>
            </a:xfrm>
            <a:prstGeom prst="rect">
              <a:avLst/>
            </a:prstGeom>
          </p:spPr>
        </p:pic>
        <p:pic>
          <p:nvPicPr>
            <p:cNvPr id="11" name="Picture 10" descr="Chart, bar chart&#10;&#10;Description automatically generated">
              <a:extLst>
                <a:ext uri="{FF2B5EF4-FFF2-40B4-BE49-F238E27FC236}">
                  <a16:creationId xmlns:a16="http://schemas.microsoft.com/office/drawing/2014/main" id="{DC5E08D3-BF64-99DD-7A60-63F65E8E1CB3}"/>
                </a:ext>
              </a:extLst>
            </p:cNvPr>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3699770" y="562604"/>
              <a:ext cx="5444230" cy="1819656"/>
            </a:xfrm>
            <a:prstGeom prst="rect">
              <a:avLst/>
            </a:prstGeom>
          </p:spPr>
        </p:pic>
        <p:sp>
          <p:nvSpPr>
            <p:cNvPr id="12" name="TextBox 11">
              <a:extLst>
                <a:ext uri="{FF2B5EF4-FFF2-40B4-BE49-F238E27FC236}">
                  <a16:creationId xmlns:a16="http://schemas.microsoft.com/office/drawing/2014/main" id="{64FEF82D-4804-165F-EBA7-1EF8476FCD2E}"/>
                </a:ext>
              </a:extLst>
            </p:cNvPr>
            <p:cNvSpPr txBox="1"/>
            <p:nvPr/>
          </p:nvSpPr>
          <p:spPr>
            <a:xfrm>
              <a:off x="4188343" y="689316"/>
              <a:ext cx="2510112" cy="830997"/>
            </a:xfrm>
            <a:prstGeom prst="rect">
              <a:avLst/>
            </a:prstGeom>
            <a:solidFill>
              <a:schemeClr val="accent3">
                <a:lumMod val="20000"/>
                <a:lumOff val="80000"/>
                <a:alpha val="10000"/>
              </a:schemeClr>
            </a:solidFill>
          </p:spPr>
          <p:txBody>
            <a:bodyPr wrap="square" rtlCol="0">
              <a:spAutoFit/>
            </a:bodyPr>
            <a:lstStyle/>
            <a:p>
              <a:r>
                <a:rPr lang="en-US" sz="800" b="1" dirty="0">
                  <a:solidFill>
                    <a:schemeClr val="accent1"/>
                  </a:solidFill>
                </a:rPr>
                <a:t>2025 with Current Methodology: </a:t>
              </a:r>
            </a:p>
            <a:p>
              <a:r>
                <a:rPr lang="en-US" sz="800" dirty="0">
                  <a:solidFill>
                    <a:schemeClr val="accent6"/>
                  </a:solidFill>
                </a:rPr>
                <a:t>On avg. </a:t>
              </a:r>
              <a:r>
                <a:rPr lang="en-US" sz="800" dirty="0">
                  <a:solidFill>
                    <a:schemeClr val="accent4"/>
                  </a:solidFill>
                </a:rPr>
                <a:t>77 MW</a:t>
              </a:r>
              <a:r>
                <a:rPr lang="en-US" sz="800" dirty="0">
                  <a:solidFill>
                    <a:schemeClr val="accent6"/>
                  </a:solidFill>
                </a:rPr>
                <a:t> (</a:t>
              </a:r>
              <a:r>
                <a:rPr lang="en-US" sz="800" dirty="0">
                  <a:solidFill>
                    <a:schemeClr val="accent4"/>
                  </a:solidFill>
                </a:rPr>
                <a:t>~18.9%</a:t>
              </a:r>
              <a:r>
                <a:rPr lang="en-US" sz="800" dirty="0">
                  <a:solidFill>
                    <a:schemeClr val="accent6"/>
                  </a:solidFill>
                </a:rPr>
                <a:t>) increase from prev. year</a:t>
              </a:r>
            </a:p>
            <a:p>
              <a:r>
                <a:rPr lang="en-US" sz="800" dirty="0">
                  <a:solidFill>
                    <a:schemeClr val="accent6"/>
                  </a:solidFill>
                </a:rPr>
                <a:t>Largest change is in </a:t>
              </a:r>
              <a:r>
                <a:rPr lang="en-US" sz="800" dirty="0">
                  <a:solidFill>
                    <a:schemeClr val="accent4"/>
                  </a:solidFill>
                </a:rPr>
                <a:t>July</a:t>
              </a:r>
              <a:r>
                <a:rPr lang="en-US" sz="800" dirty="0">
                  <a:solidFill>
                    <a:schemeClr val="accent6"/>
                  </a:solidFill>
                </a:rPr>
                <a:t> (</a:t>
              </a:r>
              <a:r>
                <a:rPr lang="en-US" sz="800" dirty="0">
                  <a:solidFill>
                    <a:schemeClr val="accent4"/>
                  </a:solidFill>
                </a:rPr>
                <a:t>96 MW </a:t>
              </a:r>
              <a:r>
                <a:rPr lang="en-US" sz="800" dirty="0">
                  <a:solidFill>
                    <a:schemeClr val="accent6"/>
                  </a:solidFill>
                </a:rPr>
                <a:t>increase).</a:t>
              </a:r>
            </a:p>
            <a:p>
              <a:r>
                <a:rPr lang="en-US" sz="800" b="1" dirty="0">
                  <a:solidFill>
                    <a:schemeClr val="accent1"/>
                  </a:solidFill>
                </a:rPr>
                <a:t>2025 with Proposed Methodology: </a:t>
              </a:r>
              <a:endParaRPr lang="en-US" sz="800" dirty="0">
                <a:solidFill>
                  <a:schemeClr val="accent6"/>
                </a:solidFill>
              </a:endParaRPr>
            </a:p>
            <a:p>
              <a:r>
                <a:rPr lang="en-US" sz="800" dirty="0">
                  <a:solidFill>
                    <a:schemeClr val="accent6"/>
                  </a:solidFill>
                </a:rPr>
                <a:t>On avg. </a:t>
              </a:r>
              <a:r>
                <a:rPr lang="en-US" sz="800" dirty="0">
                  <a:solidFill>
                    <a:schemeClr val="accent4"/>
                  </a:solidFill>
                </a:rPr>
                <a:t>34 MW</a:t>
              </a:r>
              <a:r>
                <a:rPr lang="en-US" sz="800" dirty="0">
                  <a:solidFill>
                    <a:schemeClr val="accent6"/>
                  </a:solidFill>
                </a:rPr>
                <a:t> (</a:t>
              </a:r>
              <a:r>
                <a:rPr lang="en-US" sz="800" dirty="0">
                  <a:solidFill>
                    <a:schemeClr val="accent4"/>
                  </a:solidFill>
                </a:rPr>
                <a:t>~8.3%</a:t>
              </a:r>
              <a:r>
                <a:rPr lang="en-US" sz="800" dirty="0">
                  <a:solidFill>
                    <a:schemeClr val="accent6"/>
                  </a:solidFill>
                </a:rPr>
                <a:t>) increase from prev. year</a:t>
              </a:r>
            </a:p>
            <a:p>
              <a:r>
                <a:rPr lang="en-US" sz="800" dirty="0">
                  <a:solidFill>
                    <a:schemeClr val="accent6"/>
                  </a:solidFill>
                </a:rPr>
                <a:t>Largest change is in </a:t>
              </a:r>
              <a:r>
                <a:rPr lang="en-US" sz="800" dirty="0">
                  <a:solidFill>
                    <a:schemeClr val="accent4"/>
                  </a:solidFill>
                </a:rPr>
                <a:t>January</a:t>
              </a:r>
              <a:r>
                <a:rPr lang="en-US" sz="800" dirty="0">
                  <a:solidFill>
                    <a:schemeClr val="accent6"/>
                  </a:solidFill>
                </a:rPr>
                <a:t> (</a:t>
              </a:r>
              <a:r>
                <a:rPr lang="en-US" sz="800" dirty="0">
                  <a:solidFill>
                    <a:schemeClr val="accent4"/>
                  </a:solidFill>
                </a:rPr>
                <a:t>76 MW </a:t>
              </a:r>
              <a:r>
                <a:rPr lang="en-US" sz="800" dirty="0">
                  <a:solidFill>
                    <a:schemeClr val="accent6"/>
                  </a:solidFill>
                </a:rPr>
                <a:t>increase).</a:t>
              </a:r>
            </a:p>
          </p:txBody>
        </p:sp>
        <p:sp>
          <p:nvSpPr>
            <p:cNvPr id="13" name="TextBox 12">
              <a:extLst>
                <a:ext uri="{FF2B5EF4-FFF2-40B4-BE49-F238E27FC236}">
                  <a16:creationId xmlns:a16="http://schemas.microsoft.com/office/drawing/2014/main" id="{9C557735-2865-11D3-B29C-18B2E5D2BF72}"/>
                </a:ext>
              </a:extLst>
            </p:cNvPr>
            <p:cNvSpPr txBox="1"/>
            <p:nvPr/>
          </p:nvSpPr>
          <p:spPr>
            <a:xfrm>
              <a:off x="4214849" y="2490693"/>
              <a:ext cx="2560152" cy="830997"/>
            </a:xfrm>
            <a:prstGeom prst="rect">
              <a:avLst/>
            </a:prstGeom>
            <a:solidFill>
              <a:schemeClr val="accent3">
                <a:lumMod val="20000"/>
                <a:lumOff val="80000"/>
                <a:alpha val="10000"/>
              </a:schemeClr>
            </a:solidFill>
          </p:spPr>
          <p:txBody>
            <a:bodyPr wrap="square" rtlCol="0">
              <a:spAutoFit/>
            </a:bodyPr>
            <a:lstStyle/>
            <a:p>
              <a:r>
                <a:rPr lang="en-US" sz="800" b="1" dirty="0">
                  <a:solidFill>
                    <a:schemeClr val="accent1"/>
                  </a:solidFill>
                </a:rPr>
                <a:t>2025 with Current Methodology: </a:t>
              </a:r>
            </a:p>
            <a:p>
              <a:r>
                <a:rPr lang="en-US" sz="800" dirty="0">
                  <a:solidFill>
                    <a:schemeClr val="accent6"/>
                  </a:solidFill>
                </a:rPr>
                <a:t>On avg. </a:t>
              </a:r>
              <a:r>
                <a:rPr lang="en-US" sz="800" dirty="0">
                  <a:solidFill>
                    <a:schemeClr val="accent4"/>
                  </a:solidFill>
                </a:rPr>
                <a:t>68 MW</a:t>
              </a:r>
              <a:r>
                <a:rPr lang="en-US" sz="800" dirty="0">
                  <a:solidFill>
                    <a:schemeClr val="accent6"/>
                  </a:solidFill>
                </a:rPr>
                <a:t> (</a:t>
              </a:r>
              <a:r>
                <a:rPr lang="en-US" sz="800" dirty="0">
                  <a:solidFill>
                    <a:schemeClr val="accent4"/>
                  </a:solidFill>
                </a:rPr>
                <a:t>~17.5%</a:t>
              </a:r>
              <a:r>
                <a:rPr lang="en-US" sz="800" dirty="0">
                  <a:solidFill>
                    <a:schemeClr val="accent6"/>
                  </a:solidFill>
                </a:rPr>
                <a:t>) increase from prev. year</a:t>
              </a:r>
            </a:p>
            <a:p>
              <a:r>
                <a:rPr lang="en-US" sz="800" dirty="0">
                  <a:solidFill>
                    <a:schemeClr val="accent6"/>
                  </a:solidFill>
                </a:rPr>
                <a:t>Largest change is in </a:t>
              </a:r>
              <a:r>
                <a:rPr lang="en-US" sz="800" dirty="0">
                  <a:solidFill>
                    <a:schemeClr val="accent4"/>
                  </a:solidFill>
                </a:rPr>
                <a:t>January</a:t>
              </a:r>
              <a:r>
                <a:rPr lang="en-US" sz="800" dirty="0">
                  <a:solidFill>
                    <a:schemeClr val="accent6"/>
                  </a:solidFill>
                </a:rPr>
                <a:t> (</a:t>
              </a:r>
              <a:r>
                <a:rPr lang="en-US" sz="800" dirty="0">
                  <a:solidFill>
                    <a:schemeClr val="accent4"/>
                  </a:solidFill>
                </a:rPr>
                <a:t>83 MW </a:t>
              </a:r>
              <a:r>
                <a:rPr lang="en-US" sz="800" dirty="0">
                  <a:solidFill>
                    <a:schemeClr val="accent6"/>
                  </a:solidFill>
                </a:rPr>
                <a:t>increase)</a:t>
              </a:r>
            </a:p>
            <a:p>
              <a:r>
                <a:rPr lang="en-US" sz="800" b="1" dirty="0">
                  <a:solidFill>
                    <a:schemeClr val="accent1"/>
                  </a:solidFill>
                </a:rPr>
                <a:t>2025 with Proposed Methodology: </a:t>
              </a:r>
              <a:endParaRPr lang="en-US" sz="800" dirty="0">
                <a:solidFill>
                  <a:schemeClr val="accent6"/>
                </a:solidFill>
              </a:endParaRPr>
            </a:p>
            <a:p>
              <a:r>
                <a:rPr lang="en-US" sz="800" dirty="0">
                  <a:solidFill>
                    <a:schemeClr val="accent6"/>
                  </a:solidFill>
                </a:rPr>
                <a:t>On avg. </a:t>
              </a:r>
              <a:r>
                <a:rPr lang="en-US" sz="800" dirty="0">
                  <a:solidFill>
                    <a:schemeClr val="accent4"/>
                  </a:solidFill>
                </a:rPr>
                <a:t>23 MW</a:t>
              </a:r>
              <a:r>
                <a:rPr lang="en-US" sz="800" dirty="0">
                  <a:solidFill>
                    <a:schemeClr val="accent6"/>
                  </a:solidFill>
                </a:rPr>
                <a:t> (</a:t>
              </a:r>
              <a:r>
                <a:rPr lang="en-US" sz="800" dirty="0">
                  <a:solidFill>
                    <a:schemeClr val="accent4"/>
                  </a:solidFill>
                </a:rPr>
                <a:t>~5.9%</a:t>
              </a:r>
              <a:r>
                <a:rPr lang="en-US" sz="800" dirty="0">
                  <a:solidFill>
                    <a:schemeClr val="accent6"/>
                  </a:solidFill>
                </a:rPr>
                <a:t>) increase from prev. year</a:t>
              </a:r>
            </a:p>
            <a:p>
              <a:r>
                <a:rPr lang="en-US" sz="800" dirty="0">
                  <a:solidFill>
                    <a:schemeClr val="accent6"/>
                  </a:solidFill>
                </a:rPr>
                <a:t>Largest change is in </a:t>
              </a:r>
              <a:r>
                <a:rPr lang="en-US" sz="800" dirty="0">
                  <a:solidFill>
                    <a:schemeClr val="accent4"/>
                  </a:solidFill>
                </a:rPr>
                <a:t>July</a:t>
              </a:r>
              <a:r>
                <a:rPr lang="en-US" sz="800" dirty="0">
                  <a:solidFill>
                    <a:schemeClr val="accent6"/>
                  </a:solidFill>
                </a:rPr>
                <a:t> (</a:t>
              </a:r>
              <a:r>
                <a:rPr lang="en-US" sz="800" dirty="0">
                  <a:solidFill>
                    <a:schemeClr val="accent4"/>
                  </a:solidFill>
                </a:rPr>
                <a:t>40 MW </a:t>
              </a:r>
              <a:r>
                <a:rPr lang="en-US" sz="800" dirty="0">
                  <a:solidFill>
                    <a:schemeClr val="accent6"/>
                  </a:solidFill>
                </a:rPr>
                <a:t>increase)</a:t>
              </a:r>
            </a:p>
          </p:txBody>
        </p:sp>
      </p:grpSp>
      <p:sp>
        <p:nvSpPr>
          <p:cNvPr id="7" name="Content Placeholder 6">
            <a:extLst>
              <a:ext uri="{FF2B5EF4-FFF2-40B4-BE49-F238E27FC236}">
                <a16:creationId xmlns:a16="http://schemas.microsoft.com/office/drawing/2014/main" id="{BC39729F-FDEE-6CCC-6A80-89D50D394498}"/>
              </a:ext>
            </a:extLst>
          </p:cNvPr>
          <p:cNvSpPr>
            <a:spLocks noGrp="1"/>
          </p:cNvSpPr>
          <p:nvPr>
            <p:ph idx="1"/>
          </p:nvPr>
        </p:nvSpPr>
        <p:spPr>
          <a:xfrm>
            <a:off x="304800" y="855406"/>
            <a:ext cx="3520251" cy="5064627"/>
          </a:xfrm>
        </p:spPr>
        <p:txBody>
          <a:bodyPr/>
          <a:lstStyle/>
          <a:p>
            <a:pPr marL="0" indent="0">
              <a:buNone/>
              <a:tabLst>
                <a:tab pos="173038" algn="l"/>
              </a:tabLst>
            </a:pPr>
            <a:r>
              <a:rPr kumimoji="0" lang="en-US" sz="1400" b="1" i="0" u="none" strike="noStrike" kern="1200" cap="small" spc="0" normalizeH="0" noProof="0" dirty="0">
                <a:ln>
                  <a:noFill/>
                </a:ln>
                <a:solidFill>
                  <a:schemeClr val="accent1"/>
                </a:solidFill>
                <a:effectLst/>
                <a:uLnTx/>
                <a:uFillTx/>
                <a:latin typeface="+mn-lt"/>
                <a:ea typeface="+mn-ea"/>
                <a:cs typeface="+mn-cs"/>
              </a:rPr>
              <a:t>What is it? </a:t>
            </a:r>
            <a:r>
              <a:rPr lang="en-US" sz="1400" dirty="0"/>
              <a:t>Capacity that is deployed every 4 seconds to balance supply and demand and maintain frequency close to 60Hz between 5-minute SCED execution.</a:t>
            </a:r>
          </a:p>
          <a:p>
            <a:pPr marL="0" indent="0">
              <a:buNone/>
            </a:pPr>
            <a:endParaRPr lang="en-US" sz="400" b="1" dirty="0">
              <a:solidFill>
                <a:schemeClr val="accent1"/>
              </a:solidFill>
            </a:endParaRPr>
          </a:p>
          <a:p>
            <a:pPr marL="0" indent="0">
              <a:buNone/>
            </a:pPr>
            <a:r>
              <a:rPr lang="en-US" sz="1400" b="1" cap="small" dirty="0">
                <a:solidFill>
                  <a:schemeClr val="accent1"/>
                </a:solidFill>
              </a:rPr>
              <a:t>Methodology Change: </a:t>
            </a:r>
            <a:r>
              <a:rPr lang="en-US" sz="1400" dirty="0">
                <a:solidFill>
                  <a:schemeClr val="tx2"/>
                </a:solidFill>
              </a:rPr>
              <a:t>Compute Regulation Service quantities using the historic error in forecasted net load used in SCED. </a:t>
            </a:r>
          </a:p>
          <a:p>
            <a:pPr marL="0" indent="0">
              <a:buNone/>
            </a:pPr>
            <a:endParaRPr lang="en-US" sz="400" b="1" dirty="0">
              <a:solidFill>
                <a:schemeClr val="accent1"/>
              </a:solidFill>
            </a:endParaRPr>
          </a:p>
          <a:p>
            <a:pPr marL="0" lvl="2" indent="0">
              <a:buNone/>
            </a:pPr>
            <a:r>
              <a:rPr lang="en-US" sz="1400" b="1" cap="small" dirty="0">
                <a:solidFill>
                  <a:schemeClr val="accent1"/>
                </a:solidFill>
              </a:rPr>
              <a:t>Why? </a:t>
            </a:r>
            <a:r>
              <a:rPr lang="en-US" sz="1400" dirty="0"/>
              <a:t>Now that intra hour solar and wind forecasts are being used by SCED, Regulation deployments are used in response to errors in SCED’s net load forecast. The proposed change aligns Regulation quantity determination with issue that drives its use in Real Time.</a:t>
            </a:r>
          </a:p>
          <a:p>
            <a:endParaRPr lang="en-US" dirty="0"/>
          </a:p>
        </p:txBody>
      </p:sp>
      <p:sp>
        <p:nvSpPr>
          <p:cNvPr id="17" name="TextBox 16">
            <a:extLst>
              <a:ext uri="{FF2B5EF4-FFF2-40B4-BE49-F238E27FC236}">
                <a16:creationId xmlns:a16="http://schemas.microsoft.com/office/drawing/2014/main" id="{B2F7FBF2-7647-2824-4EC3-B5379AB3C819}"/>
              </a:ext>
            </a:extLst>
          </p:cNvPr>
          <p:cNvSpPr txBox="1"/>
          <p:nvPr/>
        </p:nvSpPr>
        <p:spPr>
          <a:xfrm>
            <a:off x="2064925" y="5727605"/>
            <a:ext cx="6601983" cy="738664"/>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sz="1400" b="1" dirty="0">
                <a:solidFill>
                  <a:prstClr val="black"/>
                </a:solidFill>
                <a:latin typeface="Arial" panose="020B0604020202020204"/>
              </a:rPr>
              <a:t>Key Takeaway:</a:t>
            </a:r>
            <a:r>
              <a:rPr lang="en-US" sz="1400" dirty="0">
                <a:solidFill>
                  <a:prstClr val="black"/>
                </a:solidFill>
                <a:latin typeface="Arial" panose="020B0604020202020204"/>
              </a:rPr>
              <a:t> </a:t>
            </a:r>
            <a:r>
              <a:rPr lang="en-US" sz="1400" dirty="0">
                <a:latin typeface="Arial" panose="020B0604020202020204"/>
              </a:rPr>
              <a:t>Regulation Service quantities are increasing in 2025 vs. 2024 due to increasing intra hour net load forecast errors but would have been higher without the change in methodology. </a:t>
            </a:r>
            <a:endParaRPr lang="en-US" sz="1400" dirty="0">
              <a:solidFill>
                <a:prstClr val="black"/>
              </a:solidFill>
              <a:latin typeface="Arial" panose="020B0604020202020204"/>
            </a:endParaRPr>
          </a:p>
        </p:txBody>
      </p:sp>
    </p:spTree>
    <p:extLst>
      <p:ext uri="{BB962C8B-B14F-4D97-AF65-F5344CB8AC3E}">
        <p14:creationId xmlns:p14="http://schemas.microsoft.com/office/powerpoint/2010/main" val="1042500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C4519-9F09-B8FA-2A39-660A6FFD8F35}"/>
              </a:ext>
            </a:extLst>
          </p:cNvPr>
          <p:cNvSpPr>
            <a:spLocks noGrp="1"/>
          </p:cNvSpPr>
          <p:nvPr>
            <p:ph type="title"/>
          </p:nvPr>
        </p:nvSpPr>
        <p:spPr/>
        <p:txBody>
          <a:bodyPr/>
          <a:lstStyle/>
          <a:p>
            <a:r>
              <a:rPr lang="en-US" dirty="0"/>
              <a:t>Responsive Reserve Service</a:t>
            </a:r>
          </a:p>
        </p:txBody>
      </p:sp>
      <p:sp>
        <p:nvSpPr>
          <p:cNvPr id="3" name="Content Placeholder 2">
            <a:extLst>
              <a:ext uri="{FF2B5EF4-FFF2-40B4-BE49-F238E27FC236}">
                <a16:creationId xmlns:a16="http://schemas.microsoft.com/office/drawing/2014/main" id="{E6C09BF5-5553-42A8-FB02-63E68D9085BC}"/>
              </a:ext>
            </a:extLst>
          </p:cNvPr>
          <p:cNvSpPr>
            <a:spLocks noGrp="1"/>
          </p:cNvSpPr>
          <p:nvPr>
            <p:ph idx="1"/>
          </p:nvPr>
        </p:nvSpPr>
        <p:spPr>
          <a:xfrm>
            <a:off x="304800" y="855406"/>
            <a:ext cx="4120129" cy="5064627"/>
          </a:xfrm>
        </p:spPr>
        <p:txBody>
          <a:bodyPr/>
          <a:lstStyle/>
          <a:p>
            <a:pPr marL="0" indent="0" algn="just">
              <a:buNone/>
              <a:tabLst>
                <a:tab pos="173038" algn="l"/>
              </a:tabLst>
            </a:pPr>
            <a:r>
              <a:rPr kumimoji="0" lang="en-US" sz="1400" b="1" i="0" u="none" strike="noStrike" kern="1200" cap="small" spc="0" normalizeH="0" noProof="0" dirty="0">
                <a:ln>
                  <a:noFill/>
                </a:ln>
                <a:solidFill>
                  <a:schemeClr val="accent1"/>
                </a:solidFill>
                <a:effectLst/>
                <a:uLnTx/>
                <a:uFillTx/>
                <a:latin typeface="+mn-lt"/>
                <a:ea typeface="+mn-ea"/>
                <a:cs typeface="+mn-cs"/>
              </a:rPr>
              <a:t>What is it? </a:t>
            </a:r>
            <a:r>
              <a:rPr lang="en-US" sz="1400" dirty="0">
                <a:solidFill>
                  <a:schemeClr val="tx2"/>
                </a:solidFill>
              </a:rPr>
              <a:t>Capacity that is procured to respond to low frequency events typically triggered by generating unit trips.</a:t>
            </a:r>
          </a:p>
          <a:p>
            <a:pPr marL="0" indent="0" algn="just">
              <a:buNone/>
            </a:pPr>
            <a:endParaRPr lang="en-US" sz="400" b="1" dirty="0">
              <a:solidFill>
                <a:schemeClr val="accent1"/>
              </a:solidFill>
            </a:endParaRPr>
          </a:p>
          <a:p>
            <a:pPr marL="0" indent="0" algn="just">
              <a:buNone/>
            </a:pPr>
            <a:r>
              <a:rPr lang="en-US" sz="1400" b="1" cap="small" dirty="0">
                <a:solidFill>
                  <a:schemeClr val="accent1"/>
                </a:solidFill>
              </a:rPr>
              <a:t>Methodology Summary: </a:t>
            </a:r>
            <a:r>
              <a:rPr lang="en-US" sz="1400" dirty="0"/>
              <a:t>RRS quantities are computed using historical inertia data and studies that determine the capacity needed following a large unit trip to arrest frequency such that the criteria established by NERC’s BAL-003-2 standard is not violated.</a:t>
            </a:r>
          </a:p>
          <a:p>
            <a:pPr marL="0" indent="0" algn="just">
              <a:buNone/>
            </a:pPr>
            <a:endParaRPr lang="en-US" sz="400" b="1" dirty="0">
              <a:solidFill>
                <a:schemeClr val="accent1"/>
              </a:solidFill>
            </a:endParaRPr>
          </a:p>
          <a:p>
            <a:pPr marL="0" indent="0" algn="just">
              <a:buNone/>
            </a:pPr>
            <a:r>
              <a:rPr lang="en-US" sz="1400" b="1" cap="small" dirty="0">
                <a:solidFill>
                  <a:schemeClr val="accent1"/>
                </a:solidFill>
              </a:rPr>
              <a:t>Methodology Change: </a:t>
            </a:r>
            <a:r>
              <a:rPr lang="en-US" sz="1400" dirty="0"/>
              <a:t>No major change in Responsive Reserve Service. Minimum RRS-PFR limit will change to 1,365 MW. </a:t>
            </a:r>
          </a:p>
          <a:p>
            <a:pPr marL="0" indent="0">
              <a:buNone/>
            </a:pPr>
            <a:endParaRPr lang="en-US" dirty="0"/>
          </a:p>
        </p:txBody>
      </p:sp>
      <p:sp>
        <p:nvSpPr>
          <p:cNvPr id="4" name="Slide Number Placeholder 3">
            <a:extLst>
              <a:ext uri="{FF2B5EF4-FFF2-40B4-BE49-F238E27FC236}">
                <a16:creationId xmlns:a16="http://schemas.microsoft.com/office/drawing/2014/main" id="{87EB303D-5DB7-62B1-3D4D-523783606D16}"/>
              </a:ext>
            </a:extLst>
          </p:cNvPr>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Picture 4" descr="Chart, bar chart&#10;&#10;Description automatically generated">
            <a:extLst>
              <a:ext uri="{FF2B5EF4-FFF2-40B4-BE49-F238E27FC236}">
                <a16:creationId xmlns:a16="http://schemas.microsoft.com/office/drawing/2014/main" id="{3B5B4E4C-00A1-CCED-1C06-6EDD6720E6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4929" y="1283830"/>
            <a:ext cx="4571999" cy="2286000"/>
          </a:xfrm>
          <a:prstGeom prst="rect">
            <a:avLst/>
          </a:prstGeom>
        </p:spPr>
      </p:pic>
      <p:sp>
        <p:nvSpPr>
          <p:cNvPr id="6" name="TextBox 5">
            <a:extLst>
              <a:ext uri="{FF2B5EF4-FFF2-40B4-BE49-F238E27FC236}">
                <a16:creationId xmlns:a16="http://schemas.microsoft.com/office/drawing/2014/main" id="{309A0A59-0314-0688-8E48-82CA33647131}"/>
              </a:ext>
            </a:extLst>
          </p:cNvPr>
          <p:cNvSpPr txBox="1"/>
          <p:nvPr/>
        </p:nvSpPr>
        <p:spPr>
          <a:xfrm>
            <a:off x="4719147" y="843097"/>
            <a:ext cx="3500621" cy="461665"/>
          </a:xfrm>
          <a:prstGeom prst="rect">
            <a:avLst/>
          </a:prstGeom>
          <a:noFill/>
        </p:spPr>
        <p:txBody>
          <a:bodyPr wrap="square" rtlCol="0">
            <a:spAutoFit/>
          </a:bodyPr>
          <a:lstStyle/>
          <a:p>
            <a:r>
              <a:rPr lang="en-US" sz="800" b="1" dirty="0">
                <a:solidFill>
                  <a:schemeClr val="accent1"/>
                </a:solidFill>
              </a:rPr>
              <a:t>2025 with Proposed Methodology:</a:t>
            </a:r>
          </a:p>
          <a:p>
            <a:r>
              <a:rPr lang="en-US" sz="800" dirty="0">
                <a:solidFill>
                  <a:schemeClr val="accent6"/>
                </a:solidFill>
              </a:rPr>
              <a:t>On avg. </a:t>
            </a:r>
            <a:r>
              <a:rPr lang="en-US" sz="800" dirty="0">
                <a:solidFill>
                  <a:schemeClr val="accent4"/>
                </a:solidFill>
              </a:rPr>
              <a:t>9 MW (~0.3%)</a:t>
            </a:r>
            <a:r>
              <a:rPr lang="en-US" sz="800" dirty="0">
                <a:solidFill>
                  <a:schemeClr val="accent6"/>
                </a:solidFill>
              </a:rPr>
              <a:t> increase from prev. year</a:t>
            </a:r>
          </a:p>
          <a:p>
            <a:r>
              <a:rPr lang="en-US" sz="800" dirty="0">
                <a:solidFill>
                  <a:schemeClr val="accent6"/>
                </a:solidFill>
              </a:rPr>
              <a:t>Largest change is in </a:t>
            </a:r>
            <a:r>
              <a:rPr lang="en-US" sz="800" dirty="0">
                <a:solidFill>
                  <a:schemeClr val="accent4"/>
                </a:solidFill>
              </a:rPr>
              <a:t>February</a:t>
            </a:r>
            <a:r>
              <a:rPr lang="en-US" sz="800" dirty="0">
                <a:solidFill>
                  <a:schemeClr val="accent6"/>
                </a:solidFill>
              </a:rPr>
              <a:t> (</a:t>
            </a:r>
            <a:r>
              <a:rPr lang="en-US" sz="800" dirty="0">
                <a:solidFill>
                  <a:schemeClr val="accent4"/>
                </a:solidFill>
              </a:rPr>
              <a:t>122 MW </a:t>
            </a:r>
            <a:r>
              <a:rPr lang="en-US" sz="800" dirty="0">
                <a:solidFill>
                  <a:schemeClr val="accent6"/>
                </a:solidFill>
              </a:rPr>
              <a:t>increase).</a:t>
            </a:r>
          </a:p>
        </p:txBody>
      </p:sp>
      <p:sp>
        <p:nvSpPr>
          <p:cNvPr id="7" name="TextBox 6">
            <a:extLst>
              <a:ext uri="{FF2B5EF4-FFF2-40B4-BE49-F238E27FC236}">
                <a16:creationId xmlns:a16="http://schemas.microsoft.com/office/drawing/2014/main" id="{27AF1D26-0B64-BE97-4166-0FE44AD67BF7}"/>
              </a:ext>
            </a:extLst>
          </p:cNvPr>
          <p:cNvSpPr txBox="1"/>
          <p:nvPr/>
        </p:nvSpPr>
        <p:spPr>
          <a:xfrm>
            <a:off x="324622" y="5724096"/>
            <a:ext cx="8608875" cy="523220"/>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sz="1400" b="1" dirty="0">
                <a:solidFill>
                  <a:prstClr val="black"/>
                </a:solidFill>
                <a:latin typeface="Arial" panose="020B0604020202020204"/>
              </a:rPr>
              <a:t>Key Takeaway:</a:t>
            </a:r>
            <a:r>
              <a:rPr lang="en-US" sz="1400" dirty="0">
                <a:solidFill>
                  <a:prstClr val="black"/>
                </a:solidFill>
                <a:latin typeface="Arial" panose="020B0604020202020204"/>
              </a:rPr>
              <a:t> </a:t>
            </a:r>
            <a:r>
              <a:rPr lang="en-US" sz="1400" dirty="0">
                <a:latin typeface="Arial" panose="020B0604020202020204"/>
              </a:rPr>
              <a:t>The RRS methodology changes in 2025 are limited to routine changes that are made to align with NERC obligations. Total RRS requirements in 2025 are similar to 2024.</a:t>
            </a:r>
            <a:endParaRPr lang="en-US" sz="1400" dirty="0">
              <a:solidFill>
                <a:prstClr val="black"/>
              </a:solidFill>
              <a:latin typeface="Arial" panose="020B0604020202020204"/>
            </a:endParaRPr>
          </a:p>
        </p:txBody>
      </p:sp>
      <p:sp>
        <p:nvSpPr>
          <p:cNvPr id="8" name="Content Placeholder 13">
            <a:extLst>
              <a:ext uri="{FF2B5EF4-FFF2-40B4-BE49-F238E27FC236}">
                <a16:creationId xmlns:a16="http://schemas.microsoft.com/office/drawing/2014/main" id="{6245BD80-5881-A1BC-66B7-DDFD27B37373}"/>
              </a:ext>
            </a:extLst>
          </p:cNvPr>
          <p:cNvSpPr txBox="1">
            <a:spLocks/>
          </p:cNvSpPr>
          <p:nvPr/>
        </p:nvSpPr>
        <p:spPr>
          <a:xfrm>
            <a:off x="324622" y="3701563"/>
            <a:ext cx="8587740" cy="2479430"/>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just">
              <a:buNone/>
            </a:pPr>
            <a:r>
              <a:rPr lang="en-US" sz="1400" b="1" cap="small" dirty="0">
                <a:solidFill>
                  <a:schemeClr val="accent1"/>
                </a:solidFill>
              </a:rPr>
              <a:t>Why? </a:t>
            </a:r>
            <a:r>
              <a:rPr lang="en-US" sz="1400" dirty="0">
                <a:solidFill>
                  <a:schemeClr val="tx2"/>
                </a:solidFill>
              </a:rPr>
              <a:t>The minimum RRS-PFR limit change aligns this with NERC’s most recent Interconnection Frequency Response Obligation (IFRO) assignment for ERCOT.</a:t>
            </a:r>
          </a:p>
          <a:p>
            <a:pPr marL="0" indent="0" algn="just">
              <a:buNone/>
            </a:pPr>
            <a:endParaRPr lang="en-US" sz="400" dirty="0">
              <a:solidFill>
                <a:schemeClr val="tx2"/>
              </a:solidFill>
            </a:endParaRPr>
          </a:p>
          <a:p>
            <a:pPr marL="0" indent="0" algn="just">
              <a:buNone/>
            </a:pPr>
            <a:r>
              <a:rPr lang="en-US" sz="1400" dirty="0">
                <a:solidFill>
                  <a:schemeClr val="tx2"/>
                </a:solidFill>
              </a:rPr>
              <a:t>Preliminary assessments of January through July data show, </a:t>
            </a:r>
            <a:r>
              <a:rPr lang="en-US" sz="1400" dirty="0"/>
              <a:t>a 9 MW (~0.3%) increase in average hourly requirement vs. 2024. </a:t>
            </a:r>
            <a:endParaRPr lang="en-US" sz="1400" dirty="0">
              <a:solidFill>
                <a:schemeClr val="tx2"/>
              </a:solidFill>
            </a:endParaRPr>
          </a:p>
        </p:txBody>
      </p:sp>
    </p:spTree>
    <p:extLst>
      <p:ext uri="{BB962C8B-B14F-4D97-AF65-F5344CB8AC3E}">
        <p14:creationId xmlns:p14="http://schemas.microsoft.com/office/powerpoint/2010/main" val="3477915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C84F5-5DFC-7FFC-A158-B98B7E31C3AB}"/>
              </a:ext>
            </a:extLst>
          </p:cNvPr>
          <p:cNvSpPr>
            <a:spLocks noGrp="1"/>
          </p:cNvSpPr>
          <p:nvPr>
            <p:ph type="title"/>
          </p:nvPr>
        </p:nvSpPr>
        <p:spPr/>
        <p:txBody>
          <a:bodyPr/>
          <a:lstStyle/>
          <a:p>
            <a:r>
              <a:rPr lang="en-US" sz="2800" dirty="0"/>
              <a:t>ERCOT Contingency Reserve Service (ECRS)</a:t>
            </a:r>
          </a:p>
        </p:txBody>
      </p:sp>
      <p:sp>
        <p:nvSpPr>
          <p:cNvPr id="3" name="Content Placeholder 2">
            <a:extLst>
              <a:ext uri="{FF2B5EF4-FFF2-40B4-BE49-F238E27FC236}">
                <a16:creationId xmlns:a16="http://schemas.microsoft.com/office/drawing/2014/main" id="{A1330775-DB53-9797-6944-EE2B906C1E52}"/>
              </a:ext>
            </a:extLst>
          </p:cNvPr>
          <p:cNvSpPr>
            <a:spLocks noGrp="1"/>
          </p:cNvSpPr>
          <p:nvPr>
            <p:ph idx="1"/>
          </p:nvPr>
        </p:nvSpPr>
        <p:spPr>
          <a:xfrm>
            <a:off x="304800" y="855406"/>
            <a:ext cx="3278009" cy="5064627"/>
          </a:xfrm>
        </p:spPr>
        <p:txBody>
          <a:bodyPr/>
          <a:lstStyle/>
          <a:p>
            <a:pPr marL="0" indent="0">
              <a:buNone/>
            </a:pPr>
            <a:r>
              <a:rPr kumimoji="0" lang="en-US" sz="1400" b="1" i="0" u="none" strike="noStrike" kern="1200" cap="small" spc="0" normalizeH="0" noProof="0" dirty="0">
                <a:ln>
                  <a:noFill/>
                </a:ln>
                <a:solidFill>
                  <a:schemeClr val="accent1"/>
                </a:solidFill>
                <a:effectLst/>
                <a:uLnTx/>
                <a:uFillTx/>
                <a:latin typeface="+mn-lt"/>
                <a:ea typeface="+mn-ea"/>
                <a:cs typeface="+mn-cs"/>
              </a:rPr>
              <a:t>What is it? </a:t>
            </a:r>
            <a:r>
              <a:rPr lang="en-US" sz="1400" dirty="0">
                <a:solidFill>
                  <a:schemeClr val="tx2"/>
                </a:solidFill>
              </a:rPr>
              <a:t>Capacity that can respond in 10 minutes to recover frequency, cover forecast errors or ramps and replace deployed reserves.</a:t>
            </a:r>
          </a:p>
          <a:p>
            <a:pPr marL="0" indent="0">
              <a:buNone/>
            </a:pPr>
            <a:endParaRPr lang="en-US" sz="400" dirty="0">
              <a:solidFill>
                <a:schemeClr val="tx2"/>
              </a:solidFill>
            </a:endParaRPr>
          </a:p>
          <a:p>
            <a:pPr marL="0" indent="0">
              <a:buNone/>
            </a:pPr>
            <a:r>
              <a:rPr lang="en-US" sz="1400" b="1" cap="small" dirty="0">
                <a:solidFill>
                  <a:schemeClr val="accent1"/>
                </a:solidFill>
              </a:rPr>
              <a:t>Methodology Change: </a:t>
            </a:r>
            <a:r>
              <a:rPr lang="en-US" sz="1400" dirty="0"/>
              <a:t>(1) Remove the adjustment for risk coverage during sunset hours to be at least 90</a:t>
            </a:r>
            <a:r>
              <a:rPr lang="en-US" sz="1400" baseline="30000" dirty="0"/>
              <a:t>th</a:t>
            </a:r>
            <a:r>
              <a:rPr lang="en-US" sz="1400" dirty="0"/>
              <a:t>  percentile, (2) Adjust the frequency recovery portion such that it covers 70% of historic net load and inertia conditions and (3) compute the </a:t>
            </a:r>
          </a:p>
        </p:txBody>
      </p:sp>
      <p:sp>
        <p:nvSpPr>
          <p:cNvPr id="4" name="Slide Number Placeholder 3">
            <a:extLst>
              <a:ext uri="{FF2B5EF4-FFF2-40B4-BE49-F238E27FC236}">
                <a16:creationId xmlns:a16="http://schemas.microsoft.com/office/drawing/2014/main" id="{01FB50B2-BE04-A4BC-DA33-596F62C9B639}"/>
              </a:ext>
            </a:extLst>
          </p:cNvPr>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A58BC861-DA59-8DE1-CF95-F3E53BD6038D}"/>
              </a:ext>
            </a:extLst>
          </p:cNvPr>
          <p:cNvPicPr>
            <a:picLocks noChangeAspect="1"/>
          </p:cNvPicPr>
          <p:nvPr/>
        </p:nvPicPr>
        <p:blipFill>
          <a:blip r:embed="rId2"/>
          <a:stretch>
            <a:fillRect/>
          </a:stretch>
        </p:blipFill>
        <p:spPr>
          <a:xfrm>
            <a:off x="3562987" y="1217466"/>
            <a:ext cx="5256391" cy="2286000"/>
          </a:xfrm>
          <a:prstGeom prst="rect">
            <a:avLst/>
          </a:prstGeom>
        </p:spPr>
      </p:pic>
      <p:sp>
        <p:nvSpPr>
          <p:cNvPr id="6" name="TextBox 5">
            <a:extLst>
              <a:ext uri="{FF2B5EF4-FFF2-40B4-BE49-F238E27FC236}">
                <a16:creationId xmlns:a16="http://schemas.microsoft.com/office/drawing/2014/main" id="{94695212-6522-1F9D-AE1A-5CB30352C042}"/>
              </a:ext>
            </a:extLst>
          </p:cNvPr>
          <p:cNvSpPr txBox="1"/>
          <p:nvPr/>
        </p:nvSpPr>
        <p:spPr>
          <a:xfrm>
            <a:off x="3557133" y="762000"/>
            <a:ext cx="5593080" cy="923330"/>
          </a:xfrm>
          <a:prstGeom prst="rect">
            <a:avLst/>
          </a:prstGeom>
          <a:noFill/>
        </p:spPr>
        <p:txBody>
          <a:bodyPr wrap="square" numCol="2" rtlCol="0">
            <a:spAutoFit/>
          </a:bodyPr>
          <a:lstStyle/>
          <a:p>
            <a:pPr algn="just">
              <a:tabLst>
                <a:tab pos="1889125" algn="l"/>
              </a:tabLst>
            </a:pPr>
            <a:r>
              <a:rPr lang="en-US" sz="900" b="1" dirty="0">
                <a:solidFill>
                  <a:schemeClr val="accent1"/>
                </a:solidFill>
              </a:rPr>
              <a:t>2025 with Current Methodology: </a:t>
            </a:r>
          </a:p>
          <a:p>
            <a:pPr algn="just"/>
            <a:r>
              <a:rPr lang="en-US" sz="900" dirty="0">
                <a:solidFill>
                  <a:schemeClr val="accent6"/>
                </a:solidFill>
              </a:rPr>
              <a:t>On avg. </a:t>
            </a:r>
            <a:r>
              <a:rPr lang="en-US" sz="900" dirty="0">
                <a:solidFill>
                  <a:schemeClr val="accent4"/>
                </a:solidFill>
              </a:rPr>
              <a:t>246 MW</a:t>
            </a:r>
            <a:r>
              <a:rPr lang="en-US" sz="900" dirty="0">
                <a:solidFill>
                  <a:schemeClr val="accent6"/>
                </a:solidFill>
              </a:rPr>
              <a:t> (</a:t>
            </a:r>
            <a:r>
              <a:rPr lang="en-US" sz="900" dirty="0">
                <a:solidFill>
                  <a:schemeClr val="accent4"/>
                </a:solidFill>
              </a:rPr>
              <a:t>~14.0%</a:t>
            </a:r>
            <a:r>
              <a:rPr lang="en-US" sz="900" dirty="0">
                <a:solidFill>
                  <a:schemeClr val="accent6"/>
                </a:solidFill>
              </a:rPr>
              <a:t>) increase from prev. year</a:t>
            </a:r>
          </a:p>
          <a:p>
            <a:pPr algn="just"/>
            <a:r>
              <a:rPr lang="en-US" sz="900" dirty="0">
                <a:solidFill>
                  <a:schemeClr val="accent6"/>
                </a:solidFill>
              </a:rPr>
              <a:t>Largest change is in </a:t>
            </a:r>
            <a:r>
              <a:rPr lang="en-US" sz="900" dirty="0">
                <a:solidFill>
                  <a:schemeClr val="accent4"/>
                </a:solidFill>
              </a:rPr>
              <a:t>July</a:t>
            </a:r>
            <a:r>
              <a:rPr lang="en-US" sz="900" dirty="0">
                <a:solidFill>
                  <a:schemeClr val="accent6"/>
                </a:solidFill>
              </a:rPr>
              <a:t> (</a:t>
            </a:r>
            <a:r>
              <a:rPr lang="en-US" sz="900" dirty="0">
                <a:solidFill>
                  <a:schemeClr val="accent4"/>
                </a:solidFill>
              </a:rPr>
              <a:t>369 MW </a:t>
            </a:r>
            <a:r>
              <a:rPr lang="en-US" sz="900" dirty="0">
                <a:solidFill>
                  <a:schemeClr val="accent6"/>
                </a:solidFill>
              </a:rPr>
              <a:t>increase).</a:t>
            </a:r>
          </a:p>
          <a:p>
            <a:pPr algn="just"/>
            <a:endParaRPr lang="en-US" sz="900" b="1" dirty="0">
              <a:solidFill>
                <a:schemeClr val="accent1"/>
              </a:solidFill>
            </a:endParaRPr>
          </a:p>
          <a:p>
            <a:pPr algn="just"/>
            <a:endParaRPr lang="en-US" sz="900" b="1" dirty="0">
              <a:solidFill>
                <a:schemeClr val="accent1"/>
              </a:solidFill>
            </a:endParaRPr>
          </a:p>
          <a:p>
            <a:pPr algn="just"/>
            <a:endParaRPr lang="en-US" sz="900" b="1" dirty="0">
              <a:solidFill>
                <a:schemeClr val="accent1"/>
              </a:solidFill>
            </a:endParaRPr>
          </a:p>
          <a:p>
            <a:pPr algn="just"/>
            <a:r>
              <a:rPr lang="en-US" sz="900" b="1" dirty="0">
                <a:solidFill>
                  <a:schemeClr val="accent1"/>
                </a:solidFill>
              </a:rPr>
              <a:t>2025 with Proposed Methodology: </a:t>
            </a:r>
            <a:endParaRPr lang="en-US" sz="900" dirty="0">
              <a:solidFill>
                <a:schemeClr val="accent6"/>
              </a:solidFill>
            </a:endParaRPr>
          </a:p>
          <a:p>
            <a:pPr algn="just"/>
            <a:r>
              <a:rPr lang="en-US" sz="900" dirty="0">
                <a:solidFill>
                  <a:schemeClr val="accent6"/>
                </a:solidFill>
              </a:rPr>
              <a:t>On avg. </a:t>
            </a:r>
            <a:r>
              <a:rPr lang="en-US" sz="900" dirty="0">
                <a:solidFill>
                  <a:schemeClr val="accent4"/>
                </a:solidFill>
              </a:rPr>
              <a:t>271 MW</a:t>
            </a:r>
            <a:r>
              <a:rPr lang="en-US" sz="900" dirty="0">
                <a:solidFill>
                  <a:schemeClr val="accent6"/>
                </a:solidFill>
              </a:rPr>
              <a:t> (</a:t>
            </a:r>
            <a:r>
              <a:rPr lang="en-US" sz="900" dirty="0">
                <a:solidFill>
                  <a:schemeClr val="accent4"/>
                </a:solidFill>
              </a:rPr>
              <a:t>~15.4%</a:t>
            </a:r>
            <a:r>
              <a:rPr lang="en-US" sz="900" dirty="0">
                <a:solidFill>
                  <a:schemeClr val="accent6"/>
                </a:solidFill>
              </a:rPr>
              <a:t>) decrease from prev. year</a:t>
            </a:r>
          </a:p>
          <a:p>
            <a:pPr algn="just"/>
            <a:r>
              <a:rPr lang="en-US" sz="900" dirty="0">
                <a:solidFill>
                  <a:schemeClr val="accent6"/>
                </a:solidFill>
              </a:rPr>
              <a:t>Largest change is in </a:t>
            </a:r>
            <a:r>
              <a:rPr lang="en-US" sz="900" dirty="0">
                <a:solidFill>
                  <a:schemeClr val="accent4"/>
                </a:solidFill>
              </a:rPr>
              <a:t>June</a:t>
            </a:r>
            <a:r>
              <a:rPr lang="en-US" sz="900" dirty="0">
                <a:solidFill>
                  <a:schemeClr val="accent6"/>
                </a:solidFill>
              </a:rPr>
              <a:t> (</a:t>
            </a:r>
            <a:r>
              <a:rPr lang="en-US" sz="900" dirty="0">
                <a:solidFill>
                  <a:schemeClr val="accent4"/>
                </a:solidFill>
              </a:rPr>
              <a:t>428 MW </a:t>
            </a:r>
            <a:r>
              <a:rPr lang="en-US" sz="900" dirty="0">
                <a:solidFill>
                  <a:schemeClr val="accent6"/>
                </a:solidFill>
              </a:rPr>
              <a:t>decrease).</a:t>
            </a:r>
          </a:p>
        </p:txBody>
      </p:sp>
      <p:sp>
        <p:nvSpPr>
          <p:cNvPr id="7" name="Content Placeholder 13">
            <a:extLst>
              <a:ext uri="{FF2B5EF4-FFF2-40B4-BE49-F238E27FC236}">
                <a16:creationId xmlns:a16="http://schemas.microsoft.com/office/drawing/2014/main" id="{19E1AF11-DC57-6B96-CEDF-374380D62E3A}"/>
              </a:ext>
            </a:extLst>
          </p:cNvPr>
          <p:cNvSpPr txBox="1">
            <a:spLocks/>
          </p:cNvSpPr>
          <p:nvPr/>
        </p:nvSpPr>
        <p:spPr>
          <a:xfrm>
            <a:off x="324622" y="3369969"/>
            <a:ext cx="8587740" cy="2811024"/>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just">
              <a:buNone/>
            </a:pPr>
            <a:r>
              <a:rPr lang="en-US" sz="1400" dirty="0"/>
              <a:t>minimum ECRS requirements as the larger of the capacity needed to recover frequency and capacity needed to support net load forecast.</a:t>
            </a:r>
          </a:p>
          <a:p>
            <a:pPr marL="0" indent="0" algn="just">
              <a:buNone/>
            </a:pPr>
            <a:endParaRPr lang="en-US" sz="400" b="1" cap="small" dirty="0">
              <a:solidFill>
                <a:schemeClr val="accent1"/>
              </a:solidFill>
            </a:endParaRPr>
          </a:p>
          <a:p>
            <a:pPr marL="0" indent="0" algn="just">
              <a:buNone/>
            </a:pPr>
            <a:r>
              <a:rPr lang="en-US" sz="1400" b="1" cap="small" dirty="0">
                <a:solidFill>
                  <a:schemeClr val="accent1"/>
                </a:solidFill>
              </a:rPr>
              <a:t>Why? </a:t>
            </a:r>
            <a:r>
              <a:rPr lang="en-US" sz="1400" dirty="0">
                <a:solidFill>
                  <a:schemeClr val="tx2"/>
                </a:solidFill>
              </a:rPr>
              <a:t>Since implementation, there have been very few situations where ERCOT has seen the need to release ECRS both for net load </a:t>
            </a:r>
            <a:r>
              <a:rPr lang="en-US" sz="1400" dirty="0"/>
              <a:t>forecast issues </a:t>
            </a:r>
            <a:r>
              <a:rPr lang="en-US" sz="1400" dirty="0">
                <a:solidFill>
                  <a:schemeClr val="tx2"/>
                </a:solidFill>
              </a:rPr>
              <a:t>and frequency recovery needs. The proposed approach, will result in setting ECRS quantities based on needs of the dominant operational risk in every hour. </a:t>
            </a:r>
            <a:endParaRPr lang="en-US" sz="400" dirty="0">
              <a:solidFill>
                <a:schemeClr val="tx2"/>
              </a:solidFill>
            </a:endParaRPr>
          </a:p>
          <a:p>
            <a:pPr marL="0" indent="0" algn="just">
              <a:buNone/>
            </a:pPr>
            <a:endParaRPr lang="en-US" sz="400" dirty="0"/>
          </a:p>
          <a:p>
            <a:pPr marL="0" indent="0" algn="just">
              <a:buNone/>
            </a:pPr>
            <a:r>
              <a:rPr lang="en-US" sz="1400" dirty="0">
                <a:solidFill>
                  <a:schemeClr val="tx2"/>
                </a:solidFill>
              </a:rPr>
              <a:t>Preliminary assessments of January through July data show, a 271 MW (~15.4%) </a:t>
            </a:r>
            <a:r>
              <a:rPr lang="en-US" sz="1400" dirty="0"/>
              <a:t>de</a:t>
            </a:r>
            <a:r>
              <a:rPr lang="en-US" sz="1400" dirty="0">
                <a:solidFill>
                  <a:schemeClr val="tx2"/>
                </a:solidFill>
              </a:rPr>
              <a:t>crease in average hourly requirement vs. 2024. Average hourly requirement would have been 246 MW (~14.0%) higher vs. 2024 if 2024 methodology was retained.</a:t>
            </a:r>
          </a:p>
          <a:p>
            <a:pPr marL="0" indent="0" algn="just">
              <a:buNone/>
            </a:pPr>
            <a:endParaRPr lang="en-US" sz="1400" dirty="0">
              <a:solidFill>
                <a:schemeClr val="tx2"/>
              </a:solidFill>
            </a:endParaRPr>
          </a:p>
        </p:txBody>
      </p:sp>
      <p:sp>
        <p:nvSpPr>
          <p:cNvPr id="8" name="TextBox 7">
            <a:extLst>
              <a:ext uri="{FF2B5EF4-FFF2-40B4-BE49-F238E27FC236}">
                <a16:creationId xmlns:a16="http://schemas.microsoft.com/office/drawing/2014/main" id="{3C4628A3-27CD-E78C-C69A-DF599F17F17E}"/>
              </a:ext>
            </a:extLst>
          </p:cNvPr>
          <p:cNvSpPr txBox="1"/>
          <p:nvPr/>
        </p:nvSpPr>
        <p:spPr>
          <a:xfrm>
            <a:off x="400822" y="5492567"/>
            <a:ext cx="8438378" cy="738664"/>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sz="1400" b="1" dirty="0">
                <a:solidFill>
                  <a:prstClr val="black"/>
                </a:solidFill>
                <a:latin typeface="Arial" panose="020B0604020202020204"/>
              </a:rPr>
              <a:t>Key Takeaway:</a:t>
            </a:r>
            <a:r>
              <a:rPr lang="en-US" sz="1400" dirty="0">
                <a:solidFill>
                  <a:prstClr val="black"/>
                </a:solidFill>
                <a:latin typeface="Arial" panose="020B0604020202020204"/>
              </a:rPr>
              <a:t> </a:t>
            </a:r>
            <a:r>
              <a:rPr lang="en-US" sz="1400" dirty="0">
                <a:latin typeface="Arial" panose="020B0604020202020204"/>
              </a:rPr>
              <a:t>ECRS quantities are notably decreasing in 2025 vs. 2024 due to proposed changes in methodology that include accounting for the low likelihood of both of the primary risks ECRS addresses occurring simultaneously. </a:t>
            </a:r>
            <a:endParaRPr lang="en-US" sz="1400" dirty="0">
              <a:solidFill>
                <a:prstClr val="black"/>
              </a:solidFill>
              <a:latin typeface="Arial" panose="020B0604020202020204"/>
            </a:endParaRPr>
          </a:p>
        </p:txBody>
      </p:sp>
    </p:spTree>
    <p:extLst>
      <p:ext uri="{BB962C8B-B14F-4D97-AF65-F5344CB8AC3E}">
        <p14:creationId xmlns:p14="http://schemas.microsoft.com/office/powerpoint/2010/main" val="2278073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4DFF3-EF14-4921-CB41-BF8E9366C415}"/>
              </a:ext>
            </a:extLst>
          </p:cNvPr>
          <p:cNvSpPr>
            <a:spLocks noGrp="1"/>
          </p:cNvSpPr>
          <p:nvPr>
            <p:ph type="title"/>
          </p:nvPr>
        </p:nvSpPr>
        <p:spPr/>
        <p:txBody>
          <a:bodyPr/>
          <a:lstStyle/>
          <a:p>
            <a:r>
              <a:rPr lang="en-US" dirty="0"/>
              <a:t>Non-Spinning Reserve Service (Non-Spin)</a:t>
            </a:r>
          </a:p>
        </p:txBody>
      </p:sp>
      <p:sp>
        <p:nvSpPr>
          <p:cNvPr id="3" name="Content Placeholder 2">
            <a:extLst>
              <a:ext uri="{FF2B5EF4-FFF2-40B4-BE49-F238E27FC236}">
                <a16:creationId xmlns:a16="http://schemas.microsoft.com/office/drawing/2014/main" id="{5F2C72AF-F9A1-47EA-EB5A-69A652B958F7}"/>
              </a:ext>
            </a:extLst>
          </p:cNvPr>
          <p:cNvSpPr>
            <a:spLocks noGrp="1"/>
          </p:cNvSpPr>
          <p:nvPr>
            <p:ph idx="1"/>
          </p:nvPr>
        </p:nvSpPr>
        <p:spPr>
          <a:xfrm>
            <a:off x="304799" y="855406"/>
            <a:ext cx="3444853" cy="5064627"/>
          </a:xfrm>
        </p:spPr>
        <p:txBody>
          <a:bodyPr/>
          <a:lstStyle/>
          <a:p>
            <a:pPr marL="0" indent="0">
              <a:buNone/>
            </a:pPr>
            <a:r>
              <a:rPr kumimoji="0" lang="en-US" sz="1400" b="1" i="0" u="none" strike="noStrike" kern="1200" cap="small" spc="0" normalizeH="0" noProof="0" dirty="0">
                <a:ln>
                  <a:noFill/>
                </a:ln>
                <a:solidFill>
                  <a:schemeClr val="accent1"/>
                </a:solidFill>
                <a:effectLst/>
                <a:uLnTx/>
                <a:uFillTx/>
                <a:latin typeface="+mn-lt"/>
                <a:ea typeface="+mn-ea"/>
                <a:cs typeface="+mn-cs"/>
              </a:rPr>
              <a:t>What is it?</a:t>
            </a:r>
            <a:r>
              <a:rPr kumimoji="0" lang="en-US" sz="1400" b="1" i="0" u="none" strike="noStrike" kern="1200" cap="none" spc="0" normalizeH="0" baseline="0" noProof="0" dirty="0">
                <a:ln>
                  <a:noFill/>
                </a:ln>
                <a:solidFill>
                  <a:schemeClr val="accent1"/>
                </a:solidFill>
                <a:effectLst/>
                <a:uLnTx/>
                <a:uFillTx/>
                <a:latin typeface="+mn-lt"/>
                <a:ea typeface="+mn-ea"/>
                <a:cs typeface="+mn-cs"/>
              </a:rPr>
              <a:t> </a:t>
            </a:r>
            <a:r>
              <a:rPr kumimoji="0" lang="en-US" sz="1400" b="0" i="0" u="none" strike="noStrike" kern="1200" cap="none" spc="0" normalizeH="0" baseline="0" noProof="0" dirty="0">
                <a:ln>
                  <a:noFill/>
                </a:ln>
                <a:solidFill>
                  <a:schemeClr val="tx2"/>
                </a:solidFill>
                <a:effectLst/>
                <a:uLnTx/>
                <a:uFillTx/>
                <a:latin typeface="+mn-lt"/>
                <a:ea typeface="+mn-ea"/>
                <a:cs typeface="+mn-cs"/>
              </a:rPr>
              <a:t>Capacity that can be started in 30 minutes to cover forecast errors, ramps or forced outages and replace deployed reserves until additional resources can be committed</a:t>
            </a:r>
            <a:r>
              <a:rPr lang="en-US" sz="1400" dirty="0">
                <a:solidFill>
                  <a:schemeClr val="tx2"/>
                </a:solidFill>
              </a:rPr>
              <a:t>.</a:t>
            </a:r>
          </a:p>
          <a:p>
            <a:pPr marL="0" indent="0">
              <a:buNone/>
            </a:pPr>
            <a:endParaRPr lang="en-US" sz="400" dirty="0"/>
          </a:p>
          <a:p>
            <a:pPr marL="0" indent="0">
              <a:buNone/>
            </a:pPr>
            <a:r>
              <a:rPr lang="en-US" sz="1400" b="1" cap="small" dirty="0">
                <a:solidFill>
                  <a:schemeClr val="accent1"/>
                </a:solidFill>
              </a:rPr>
              <a:t>Methodology Summary: </a:t>
            </a:r>
            <a:r>
              <a:rPr lang="en-US" sz="1400" dirty="0">
                <a:solidFill>
                  <a:schemeClr val="tx2"/>
                </a:solidFill>
              </a:rPr>
              <a:t>Non-Spin quantities are computed as the capacity needed to support under-forecast errors in forecasting load and renewable generation and forced thermal resource outages.</a:t>
            </a:r>
          </a:p>
          <a:p>
            <a:pPr marL="0" indent="0">
              <a:buNone/>
            </a:pPr>
            <a:endParaRPr lang="en-US" sz="400" dirty="0">
              <a:solidFill>
                <a:schemeClr val="tx2"/>
              </a:solidFill>
            </a:endParaRPr>
          </a:p>
          <a:p>
            <a:pPr marL="0" indent="0">
              <a:buNone/>
            </a:pPr>
            <a:r>
              <a:rPr lang="en-US" sz="1400" b="1" cap="small" dirty="0">
                <a:solidFill>
                  <a:schemeClr val="accent1"/>
                </a:solidFill>
              </a:rPr>
              <a:t>Methodology Change? </a:t>
            </a:r>
            <a:r>
              <a:rPr lang="en-US" sz="1400" dirty="0"/>
              <a:t>One change in</a:t>
            </a:r>
            <a:endParaRPr lang="en-US" sz="1400" dirty="0">
              <a:solidFill>
                <a:schemeClr val="tx2"/>
              </a:solidFill>
            </a:endParaRPr>
          </a:p>
          <a:p>
            <a:pPr marL="0" indent="0">
              <a:buNone/>
            </a:pPr>
            <a:endParaRPr lang="en-US" sz="400" b="1" dirty="0"/>
          </a:p>
          <a:p>
            <a:pPr marL="0" indent="0">
              <a:buNone/>
            </a:pPr>
            <a:endParaRPr lang="en-US" dirty="0"/>
          </a:p>
        </p:txBody>
      </p:sp>
      <p:sp>
        <p:nvSpPr>
          <p:cNvPr id="4" name="Slide Number Placeholder 3">
            <a:extLst>
              <a:ext uri="{FF2B5EF4-FFF2-40B4-BE49-F238E27FC236}">
                <a16:creationId xmlns:a16="http://schemas.microsoft.com/office/drawing/2014/main" id="{AEFD456E-D0A6-E27C-C172-DDF186901068}"/>
              </a:ext>
            </a:extLst>
          </p:cNvPr>
          <p:cNvSpPr>
            <a:spLocks noGrp="1"/>
          </p:cNvSpPr>
          <p:nvPr>
            <p:ph type="sldNum" sz="quarter" idx="4"/>
          </p:nvPr>
        </p:nvSpPr>
        <p:spPr/>
        <p:txBody>
          <a:bodyPr/>
          <a:lstStyle/>
          <a:p>
            <a:fld id="{1D93BD3E-1E9A-4970-A6F7-E7AC52762E0C}" type="slidenum">
              <a:rPr lang="en-US" smtClean="0"/>
              <a:pPr/>
              <a:t>7</a:t>
            </a:fld>
            <a:endParaRPr lang="en-US" dirty="0"/>
          </a:p>
        </p:txBody>
      </p:sp>
      <p:pic>
        <p:nvPicPr>
          <p:cNvPr id="5" name="Picture 4" descr="Chart, bar chart&#10;&#10;Description automatically generated">
            <a:extLst>
              <a:ext uri="{FF2B5EF4-FFF2-40B4-BE49-F238E27FC236}">
                <a16:creationId xmlns:a16="http://schemas.microsoft.com/office/drawing/2014/main" id="{8A3D8E06-594C-1605-4789-7DFE9BF42B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4453" y="1257678"/>
            <a:ext cx="4784747" cy="2392374"/>
          </a:xfrm>
          <a:prstGeom prst="rect">
            <a:avLst/>
          </a:prstGeom>
        </p:spPr>
      </p:pic>
      <p:sp>
        <p:nvSpPr>
          <p:cNvPr id="8" name="Content Placeholder 13">
            <a:extLst>
              <a:ext uri="{FF2B5EF4-FFF2-40B4-BE49-F238E27FC236}">
                <a16:creationId xmlns:a16="http://schemas.microsoft.com/office/drawing/2014/main" id="{060FA9AA-4442-36E2-872A-344D2F194311}"/>
              </a:ext>
            </a:extLst>
          </p:cNvPr>
          <p:cNvSpPr txBox="1">
            <a:spLocks/>
          </p:cNvSpPr>
          <p:nvPr/>
        </p:nvSpPr>
        <p:spPr>
          <a:xfrm>
            <a:off x="324622" y="3650053"/>
            <a:ext cx="8587740" cy="2530940"/>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just">
              <a:buNone/>
            </a:pPr>
            <a:r>
              <a:rPr lang="en-US" sz="1400" dirty="0"/>
              <a:t>methodology to compute HE23 to HE06 Non-Spin quantities using 4 hour ahead net load forecast error.</a:t>
            </a:r>
          </a:p>
          <a:p>
            <a:pPr marL="0" indent="0" algn="just">
              <a:buNone/>
            </a:pPr>
            <a:endParaRPr lang="en-US" sz="400" dirty="0"/>
          </a:p>
          <a:p>
            <a:pPr marL="0" indent="0" algn="just">
              <a:buNone/>
            </a:pPr>
            <a:r>
              <a:rPr lang="en-US" sz="1400" b="1" cap="small" dirty="0">
                <a:solidFill>
                  <a:schemeClr val="accent1"/>
                </a:solidFill>
              </a:rPr>
              <a:t>Why? </a:t>
            </a:r>
            <a:r>
              <a:rPr lang="en-US" sz="1400" dirty="0">
                <a:solidFill>
                  <a:schemeClr val="tx2"/>
                </a:solidFill>
              </a:rPr>
              <a:t>Analysis of 3.5 years of both offline capacity and committed capacity margin between 10pm and 6am have shown sufficient capacity is typically available (or can be brought online in less than 4 hours) to help address sustained net load forecast issues that may occur during these hours.</a:t>
            </a:r>
            <a:endParaRPr lang="en-US" sz="400" dirty="0">
              <a:solidFill>
                <a:schemeClr val="tx2"/>
              </a:solidFill>
            </a:endParaRPr>
          </a:p>
          <a:p>
            <a:pPr marL="0" indent="0" algn="just">
              <a:buNone/>
            </a:pPr>
            <a:endParaRPr lang="en-US" sz="400" dirty="0"/>
          </a:p>
          <a:p>
            <a:pPr marL="0" indent="0" algn="just">
              <a:buNone/>
            </a:pPr>
            <a:r>
              <a:rPr lang="en-US" sz="1400" dirty="0">
                <a:solidFill>
                  <a:schemeClr val="tx2"/>
                </a:solidFill>
              </a:rPr>
              <a:t>Preliminary assessments of January through July data show, a 158 MW (~5.5%) increase in average hourly requirement vs. 2024. Average hourly requirement would have been 246 MW (~8.5%) higher </a:t>
            </a:r>
            <a:r>
              <a:rPr lang="en-US" sz="1400" dirty="0"/>
              <a:t> vs. 2024 </a:t>
            </a:r>
            <a:r>
              <a:rPr lang="en-US" sz="1400" dirty="0">
                <a:solidFill>
                  <a:schemeClr val="tx2"/>
                </a:solidFill>
              </a:rPr>
              <a:t> if 2024 methodology was retained.</a:t>
            </a:r>
          </a:p>
        </p:txBody>
      </p:sp>
      <p:sp>
        <p:nvSpPr>
          <p:cNvPr id="9" name="TextBox 8">
            <a:extLst>
              <a:ext uri="{FF2B5EF4-FFF2-40B4-BE49-F238E27FC236}">
                <a16:creationId xmlns:a16="http://schemas.microsoft.com/office/drawing/2014/main" id="{20B01195-47A3-F8B7-4D94-215A79DFDD3F}"/>
              </a:ext>
            </a:extLst>
          </p:cNvPr>
          <p:cNvSpPr txBox="1"/>
          <p:nvPr/>
        </p:nvSpPr>
        <p:spPr>
          <a:xfrm>
            <a:off x="381000" y="5598935"/>
            <a:ext cx="8551184" cy="523220"/>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sz="1400" b="1" dirty="0">
                <a:solidFill>
                  <a:prstClr val="black"/>
                </a:solidFill>
                <a:latin typeface="Arial" panose="020B0604020202020204"/>
              </a:rPr>
              <a:t>Key Takeaway:</a:t>
            </a:r>
            <a:r>
              <a:rPr lang="en-US" sz="1400" dirty="0">
                <a:solidFill>
                  <a:prstClr val="black"/>
                </a:solidFill>
                <a:latin typeface="Arial" panose="020B0604020202020204"/>
              </a:rPr>
              <a:t> </a:t>
            </a:r>
            <a:r>
              <a:rPr lang="en-US" sz="1400" dirty="0">
                <a:latin typeface="Arial" panose="020B0604020202020204"/>
              </a:rPr>
              <a:t>Non-Spin quantities are increasing in 2025 vs. 2024 due to increasing hourly net load forecast errors but would have been higher without proposed changes in methodology. </a:t>
            </a:r>
            <a:endParaRPr lang="en-US" sz="1400" dirty="0">
              <a:solidFill>
                <a:prstClr val="black"/>
              </a:solidFill>
              <a:latin typeface="Arial" panose="020B0604020202020204"/>
            </a:endParaRPr>
          </a:p>
        </p:txBody>
      </p:sp>
      <p:sp>
        <p:nvSpPr>
          <p:cNvPr id="10" name="TextBox 9">
            <a:extLst>
              <a:ext uri="{FF2B5EF4-FFF2-40B4-BE49-F238E27FC236}">
                <a16:creationId xmlns:a16="http://schemas.microsoft.com/office/drawing/2014/main" id="{E960A6FA-2907-F17E-7696-FA4DD8A4B654}"/>
              </a:ext>
            </a:extLst>
          </p:cNvPr>
          <p:cNvSpPr txBox="1"/>
          <p:nvPr/>
        </p:nvSpPr>
        <p:spPr>
          <a:xfrm>
            <a:off x="3550920" y="796013"/>
            <a:ext cx="5593080" cy="923330"/>
          </a:xfrm>
          <a:prstGeom prst="rect">
            <a:avLst/>
          </a:prstGeom>
          <a:noFill/>
        </p:spPr>
        <p:txBody>
          <a:bodyPr wrap="square" numCol="2" rtlCol="0">
            <a:spAutoFit/>
          </a:bodyPr>
          <a:lstStyle/>
          <a:p>
            <a:pPr algn="just">
              <a:tabLst>
                <a:tab pos="1889125" algn="l"/>
              </a:tabLst>
            </a:pPr>
            <a:r>
              <a:rPr lang="en-US" sz="900" b="1" dirty="0">
                <a:solidFill>
                  <a:schemeClr val="accent1"/>
                </a:solidFill>
              </a:rPr>
              <a:t>2025 with Current Methodology: </a:t>
            </a:r>
          </a:p>
          <a:p>
            <a:pPr algn="just"/>
            <a:r>
              <a:rPr lang="en-US" sz="900" dirty="0">
                <a:solidFill>
                  <a:schemeClr val="accent6"/>
                </a:solidFill>
              </a:rPr>
              <a:t>On avg. </a:t>
            </a:r>
            <a:r>
              <a:rPr lang="en-US" sz="900" dirty="0">
                <a:solidFill>
                  <a:schemeClr val="accent4"/>
                </a:solidFill>
              </a:rPr>
              <a:t>246 MW</a:t>
            </a:r>
            <a:r>
              <a:rPr lang="en-US" sz="900" dirty="0">
                <a:solidFill>
                  <a:schemeClr val="accent6"/>
                </a:solidFill>
              </a:rPr>
              <a:t> (</a:t>
            </a:r>
            <a:r>
              <a:rPr lang="en-US" sz="900" dirty="0">
                <a:solidFill>
                  <a:schemeClr val="accent4"/>
                </a:solidFill>
              </a:rPr>
              <a:t>~8.5%</a:t>
            </a:r>
            <a:r>
              <a:rPr lang="en-US" sz="900" dirty="0">
                <a:solidFill>
                  <a:schemeClr val="accent6"/>
                </a:solidFill>
              </a:rPr>
              <a:t>) increase from prev. year</a:t>
            </a:r>
          </a:p>
          <a:p>
            <a:pPr algn="just"/>
            <a:r>
              <a:rPr lang="en-US" sz="900" dirty="0">
                <a:solidFill>
                  <a:schemeClr val="accent6"/>
                </a:solidFill>
              </a:rPr>
              <a:t>Largest change is in </a:t>
            </a:r>
            <a:r>
              <a:rPr lang="en-US" sz="900" dirty="0">
                <a:solidFill>
                  <a:schemeClr val="accent4"/>
                </a:solidFill>
              </a:rPr>
              <a:t>January</a:t>
            </a:r>
            <a:r>
              <a:rPr lang="en-US" sz="900" dirty="0">
                <a:solidFill>
                  <a:schemeClr val="accent6"/>
                </a:solidFill>
              </a:rPr>
              <a:t> (</a:t>
            </a:r>
            <a:r>
              <a:rPr lang="en-US" sz="900" dirty="0">
                <a:solidFill>
                  <a:schemeClr val="accent4"/>
                </a:solidFill>
              </a:rPr>
              <a:t>388 MW </a:t>
            </a:r>
            <a:r>
              <a:rPr lang="en-US" sz="900" dirty="0">
                <a:solidFill>
                  <a:schemeClr val="accent6"/>
                </a:solidFill>
              </a:rPr>
              <a:t>increase).</a:t>
            </a:r>
          </a:p>
          <a:p>
            <a:pPr algn="just"/>
            <a:endParaRPr lang="en-US" sz="900" b="1" dirty="0">
              <a:solidFill>
                <a:schemeClr val="accent1"/>
              </a:solidFill>
            </a:endParaRPr>
          </a:p>
          <a:p>
            <a:pPr algn="just"/>
            <a:endParaRPr lang="en-US" sz="900" b="1" dirty="0">
              <a:solidFill>
                <a:schemeClr val="accent1"/>
              </a:solidFill>
            </a:endParaRPr>
          </a:p>
          <a:p>
            <a:pPr algn="just"/>
            <a:endParaRPr lang="en-US" sz="900" b="1" dirty="0">
              <a:solidFill>
                <a:schemeClr val="accent1"/>
              </a:solidFill>
            </a:endParaRPr>
          </a:p>
          <a:p>
            <a:pPr algn="just"/>
            <a:r>
              <a:rPr lang="en-US" sz="900" b="1" dirty="0">
                <a:solidFill>
                  <a:schemeClr val="accent1"/>
                </a:solidFill>
              </a:rPr>
              <a:t>2025 with Proposed Methodology: </a:t>
            </a:r>
            <a:endParaRPr lang="en-US" sz="900" dirty="0">
              <a:solidFill>
                <a:schemeClr val="accent6"/>
              </a:solidFill>
            </a:endParaRPr>
          </a:p>
          <a:p>
            <a:pPr algn="just"/>
            <a:r>
              <a:rPr lang="en-US" sz="900" dirty="0">
                <a:solidFill>
                  <a:schemeClr val="accent6"/>
                </a:solidFill>
              </a:rPr>
              <a:t>On avg. </a:t>
            </a:r>
            <a:r>
              <a:rPr lang="en-US" sz="900" dirty="0">
                <a:solidFill>
                  <a:schemeClr val="accent4"/>
                </a:solidFill>
              </a:rPr>
              <a:t>158 MW</a:t>
            </a:r>
            <a:r>
              <a:rPr lang="en-US" sz="900" dirty="0">
                <a:solidFill>
                  <a:schemeClr val="accent6"/>
                </a:solidFill>
              </a:rPr>
              <a:t> (</a:t>
            </a:r>
            <a:r>
              <a:rPr lang="en-US" sz="900" dirty="0">
                <a:solidFill>
                  <a:schemeClr val="accent4"/>
                </a:solidFill>
              </a:rPr>
              <a:t>~5.5%</a:t>
            </a:r>
            <a:r>
              <a:rPr lang="en-US" sz="900" dirty="0">
                <a:solidFill>
                  <a:schemeClr val="accent6"/>
                </a:solidFill>
              </a:rPr>
              <a:t>) increase from prev. year</a:t>
            </a:r>
          </a:p>
          <a:p>
            <a:pPr algn="just"/>
            <a:r>
              <a:rPr lang="en-US" sz="900" dirty="0">
                <a:solidFill>
                  <a:schemeClr val="accent6"/>
                </a:solidFill>
              </a:rPr>
              <a:t>Largest change is in </a:t>
            </a:r>
            <a:r>
              <a:rPr lang="en-US" sz="900" dirty="0">
                <a:solidFill>
                  <a:schemeClr val="accent4"/>
                </a:solidFill>
              </a:rPr>
              <a:t>March</a:t>
            </a:r>
            <a:r>
              <a:rPr lang="en-US" sz="900" dirty="0">
                <a:solidFill>
                  <a:schemeClr val="accent6"/>
                </a:solidFill>
              </a:rPr>
              <a:t> (</a:t>
            </a:r>
            <a:r>
              <a:rPr lang="en-US" sz="900" dirty="0">
                <a:solidFill>
                  <a:schemeClr val="accent4"/>
                </a:solidFill>
              </a:rPr>
              <a:t>296</a:t>
            </a:r>
            <a:r>
              <a:rPr lang="en-US" sz="900" b="1" dirty="0">
                <a:solidFill>
                  <a:schemeClr val="accent4"/>
                </a:solidFill>
              </a:rPr>
              <a:t> </a:t>
            </a:r>
            <a:r>
              <a:rPr lang="en-US" sz="900" dirty="0">
                <a:solidFill>
                  <a:schemeClr val="accent4"/>
                </a:solidFill>
              </a:rPr>
              <a:t>MW</a:t>
            </a:r>
            <a:r>
              <a:rPr lang="en-US" sz="900" b="1" dirty="0">
                <a:solidFill>
                  <a:schemeClr val="accent6"/>
                </a:solidFill>
              </a:rPr>
              <a:t> </a:t>
            </a:r>
            <a:r>
              <a:rPr lang="en-US" sz="900" dirty="0">
                <a:solidFill>
                  <a:schemeClr val="accent6"/>
                </a:solidFill>
              </a:rPr>
              <a:t>increase).</a:t>
            </a:r>
          </a:p>
        </p:txBody>
      </p:sp>
    </p:spTree>
    <p:extLst>
      <p:ext uri="{BB962C8B-B14F-4D97-AF65-F5344CB8AC3E}">
        <p14:creationId xmlns:p14="http://schemas.microsoft.com/office/powerpoint/2010/main" val="3199005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Straight Connector 61">
            <a:extLst>
              <a:ext uri="{FF2B5EF4-FFF2-40B4-BE49-F238E27FC236}">
                <a16:creationId xmlns:a16="http://schemas.microsoft.com/office/drawing/2014/main" id="{F281D8E5-092A-8CF0-FCEA-5B862E2F2EEA}"/>
              </a:ext>
            </a:extLst>
          </p:cNvPr>
          <p:cNvCxnSpPr>
            <a:cxnSpLocks/>
          </p:cNvCxnSpPr>
          <p:nvPr/>
        </p:nvCxnSpPr>
        <p:spPr>
          <a:xfrm>
            <a:off x="1675736" y="1589562"/>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03C6E9B-90F2-BDC5-1645-14EB1C6BB58E}"/>
              </a:ext>
            </a:extLst>
          </p:cNvPr>
          <p:cNvCxnSpPr>
            <a:cxnSpLocks/>
          </p:cNvCxnSpPr>
          <p:nvPr/>
        </p:nvCxnSpPr>
        <p:spPr>
          <a:xfrm>
            <a:off x="2172392" y="1576663"/>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2847BC1-5373-ADD7-7588-A81A71177A7D}"/>
              </a:ext>
            </a:extLst>
          </p:cNvPr>
          <p:cNvCxnSpPr>
            <a:cxnSpLocks/>
          </p:cNvCxnSpPr>
          <p:nvPr/>
        </p:nvCxnSpPr>
        <p:spPr>
          <a:xfrm>
            <a:off x="7498934" y="1507552"/>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577515D-BEB2-8AC7-13EE-301674F9367C}"/>
              </a:ext>
            </a:extLst>
          </p:cNvPr>
          <p:cNvCxnSpPr>
            <a:cxnSpLocks/>
          </p:cNvCxnSpPr>
          <p:nvPr/>
        </p:nvCxnSpPr>
        <p:spPr>
          <a:xfrm>
            <a:off x="8006934" y="1507552"/>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B74735E-720F-6EC5-C186-94EB0A08528E}"/>
              </a:ext>
            </a:extLst>
          </p:cNvPr>
          <p:cNvCxnSpPr>
            <a:cxnSpLocks/>
          </p:cNvCxnSpPr>
          <p:nvPr/>
        </p:nvCxnSpPr>
        <p:spPr>
          <a:xfrm>
            <a:off x="8503590" y="1494653"/>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6CE05AD-C7C8-4CEF-AF09-2381FAE5EAA0}"/>
              </a:ext>
            </a:extLst>
          </p:cNvPr>
          <p:cNvCxnSpPr>
            <a:cxnSpLocks/>
          </p:cNvCxnSpPr>
          <p:nvPr/>
        </p:nvCxnSpPr>
        <p:spPr>
          <a:xfrm>
            <a:off x="3241894" y="1589562"/>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B489362-701A-D80A-7B42-A81F50755D94}"/>
              </a:ext>
            </a:extLst>
          </p:cNvPr>
          <p:cNvCxnSpPr>
            <a:cxnSpLocks/>
          </p:cNvCxnSpPr>
          <p:nvPr/>
        </p:nvCxnSpPr>
        <p:spPr>
          <a:xfrm>
            <a:off x="3749894" y="1589562"/>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3E4526C-C2FF-97F0-CC5C-1B62004E1306}"/>
              </a:ext>
            </a:extLst>
          </p:cNvPr>
          <p:cNvCxnSpPr>
            <a:cxnSpLocks/>
          </p:cNvCxnSpPr>
          <p:nvPr/>
        </p:nvCxnSpPr>
        <p:spPr>
          <a:xfrm>
            <a:off x="4246550" y="1576663"/>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DE4E48C-3695-1CAC-5614-D5089E4A9FA1}"/>
              </a:ext>
            </a:extLst>
          </p:cNvPr>
          <p:cNvCxnSpPr>
            <a:cxnSpLocks/>
          </p:cNvCxnSpPr>
          <p:nvPr/>
        </p:nvCxnSpPr>
        <p:spPr>
          <a:xfrm>
            <a:off x="5314534" y="1520451"/>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F9AC9BD-3394-7577-0DE4-575E01A9B543}"/>
              </a:ext>
            </a:extLst>
          </p:cNvPr>
          <p:cNvCxnSpPr>
            <a:cxnSpLocks/>
          </p:cNvCxnSpPr>
          <p:nvPr/>
        </p:nvCxnSpPr>
        <p:spPr>
          <a:xfrm>
            <a:off x="5822534" y="1520451"/>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465E4D6-DBA3-9B62-5DFE-29C39288DBFD}"/>
              </a:ext>
            </a:extLst>
          </p:cNvPr>
          <p:cNvCxnSpPr>
            <a:cxnSpLocks/>
          </p:cNvCxnSpPr>
          <p:nvPr/>
        </p:nvCxnSpPr>
        <p:spPr>
          <a:xfrm>
            <a:off x="6319190" y="1507552"/>
            <a:ext cx="0" cy="389457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01BA35D1-FFB3-6E98-1EEA-46FB226103C6}"/>
              </a:ext>
            </a:extLst>
          </p:cNvPr>
          <p:cNvSpPr/>
          <p:nvPr/>
        </p:nvSpPr>
        <p:spPr>
          <a:xfrm>
            <a:off x="362549" y="4376047"/>
            <a:ext cx="8714379" cy="904794"/>
          </a:xfrm>
          <a:prstGeom prst="rect">
            <a:avLst/>
          </a:prstGeom>
          <a:solidFill>
            <a:srgbClr val="E6EB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Rectangle 41">
            <a:extLst>
              <a:ext uri="{FF2B5EF4-FFF2-40B4-BE49-F238E27FC236}">
                <a16:creationId xmlns:a16="http://schemas.microsoft.com/office/drawing/2014/main" id="{0F16613A-C100-9B0F-6DA2-220D5B899009}"/>
              </a:ext>
            </a:extLst>
          </p:cNvPr>
          <p:cNvSpPr/>
          <p:nvPr/>
        </p:nvSpPr>
        <p:spPr>
          <a:xfrm>
            <a:off x="352794" y="3025546"/>
            <a:ext cx="8724136" cy="562553"/>
          </a:xfrm>
          <a:prstGeom prst="rect">
            <a:avLst/>
          </a:prstGeom>
          <a:solidFill>
            <a:srgbClr val="E6EB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extBox 36">
            <a:extLst>
              <a:ext uri="{FF2B5EF4-FFF2-40B4-BE49-F238E27FC236}">
                <a16:creationId xmlns:a16="http://schemas.microsoft.com/office/drawing/2014/main" id="{2A547B09-9996-DC6B-04E9-CE8477DC411A}"/>
              </a:ext>
            </a:extLst>
          </p:cNvPr>
          <p:cNvSpPr txBox="1"/>
          <p:nvPr/>
        </p:nvSpPr>
        <p:spPr>
          <a:xfrm>
            <a:off x="17080" y="3042131"/>
            <a:ext cx="1395157" cy="562793"/>
          </a:xfrm>
          <a:prstGeom prst="rect">
            <a:avLst/>
          </a:prstGeom>
          <a:solidFill>
            <a:srgbClr val="587593"/>
          </a:solidFill>
        </p:spPr>
        <p:txBody>
          <a:bodyPr wrap="square" rtlCol="0" anchor="ctr" anchorCtr="0">
            <a:noAutofit/>
          </a:bodyPr>
          <a:lstStyle/>
          <a:p>
            <a:r>
              <a:rPr lang="en-US" sz="1300" b="1" cap="small">
                <a:solidFill>
                  <a:schemeClr val="bg2"/>
                </a:solidFill>
              </a:rPr>
              <a:t>Policy </a:t>
            </a:r>
          </a:p>
          <a:p>
            <a:r>
              <a:rPr lang="en-US" sz="1300" b="1" cap="small">
                <a:solidFill>
                  <a:schemeClr val="bg2"/>
                </a:solidFill>
              </a:rPr>
              <a:t>Determination</a:t>
            </a:r>
          </a:p>
        </p:txBody>
      </p:sp>
      <p:sp>
        <p:nvSpPr>
          <p:cNvPr id="17" name="Rectangle 16">
            <a:extLst>
              <a:ext uri="{FF2B5EF4-FFF2-40B4-BE49-F238E27FC236}">
                <a16:creationId xmlns:a16="http://schemas.microsoft.com/office/drawing/2014/main" id="{1AE89B03-F879-3EBC-E56E-00AAE3BEC9D0}"/>
              </a:ext>
            </a:extLst>
          </p:cNvPr>
          <p:cNvSpPr/>
          <p:nvPr/>
        </p:nvSpPr>
        <p:spPr>
          <a:xfrm>
            <a:off x="352792" y="1665318"/>
            <a:ext cx="8724136" cy="562553"/>
          </a:xfrm>
          <a:prstGeom prst="rect">
            <a:avLst/>
          </a:prstGeom>
          <a:solidFill>
            <a:srgbClr val="E6EB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C3D13F3F-4FCB-23A5-CB9E-51418F45AD83}"/>
              </a:ext>
            </a:extLst>
          </p:cNvPr>
          <p:cNvSpPr txBox="1"/>
          <p:nvPr/>
        </p:nvSpPr>
        <p:spPr>
          <a:xfrm>
            <a:off x="17082" y="1688038"/>
            <a:ext cx="1373156" cy="562556"/>
          </a:xfrm>
          <a:prstGeom prst="rect">
            <a:avLst/>
          </a:prstGeom>
          <a:solidFill>
            <a:srgbClr val="587593"/>
          </a:solidFill>
        </p:spPr>
        <p:txBody>
          <a:bodyPr wrap="square" rtlCol="0" anchor="ctr" anchorCtr="0">
            <a:noAutofit/>
          </a:bodyPr>
          <a:lstStyle/>
          <a:p>
            <a:r>
              <a:rPr lang="en-US" sz="1300" b="1" cap="small">
                <a:solidFill>
                  <a:schemeClr val="bg2"/>
                </a:solidFill>
              </a:rPr>
              <a:t>Market</a:t>
            </a:r>
          </a:p>
        </p:txBody>
      </p:sp>
      <p:sp>
        <p:nvSpPr>
          <p:cNvPr id="34" name="TextBox 33">
            <a:extLst>
              <a:ext uri="{FF2B5EF4-FFF2-40B4-BE49-F238E27FC236}">
                <a16:creationId xmlns:a16="http://schemas.microsoft.com/office/drawing/2014/main" id="{6C25B855-7610-3B74-342D-C396D9B432D9}"/>
              </a:ext>
            </a:extLst>
          </p:cNvPr>
          <p:cNvSpPr txBox="1"/>
          <p:nvPr/>
        </p:nvSpPr>
        <p:spPr>
          <a:xfrm>
            <a:off x="19275" y="2259514"/>
            <a:ext cx="1373156" cy="775428"/>
          </a:xfrm>
          <a:prstGeom prst="rect">
            <a:avLst/>
          </a:prstGeom>
          <a:solidFill>
            <a:schemeClr val="accent1"/>
          </a:solidFill>
        </p:spPr>
        <p:txBody>
          <a:bodyPr wrap="square" rtlCol="0" anchor="ctr" anchorCtr="0">
            <a:noAutofit/>
          </a:bodyPr>
          <a:lstStyle/>
          <a:p>
            <a:r>
              <a:rPr lang="en-US" sz="1300" b="1" cap="small">
                <a:solidFill>
                  <a:schemeClr val="bg2"/>
                </a:solidFill>
              </a:rPr>
              <a:t>Tool/ Methodology  Development</a:t>
            </a:r>
          </a:p>
        </p:txBody>
      </p:sp>
      <p:sp>
        <p:nvSpPr>
          <p:cNvPr id="6" name="TextBox 5">
            <a:extLst>
              <a:ext uri="{FF2B5EF4-FFF2-40B4-BE49-F238E27FC236}">
                <a16:creationId xmlns:a16="http://schemas.microsoft.com/office/drawing/2014/main" id="{EEFC8D1F-D387-272D-249E-9A15D0362E08}"/>
              </a:ext>
            </a:extLst>
          </p:cNvPr>
          <p:cNvSpPr txBox="1"/>
          <p:nvPr/>
        </p:nvSpPr>
        <p:spPr>
          <a:xfrm>
            <a:off x="2368519" y="5473738"/>
            <a:ext cx="582211" cy="307777"/>
          </a:xfrm>
          <a:prstGeom prst="rect">
            <a:avLst/>
          </a:prstGeom>
          <a:solidFill>
            <a:schemeClr val="accent1">
              <a:lumMod val="20000"/>
              <a:lumOff val="80000"/>
            </a:schemeClr>
          </a:solidFill>
        </p:spPr>
        <p:txBody>
          <a:bodyPr wrap="none" rtlCol="0">
            <a:spAutoFit/>
          </a:bodyPr>
          <a:lstStyle/>
          <a:p>
            <a:r>
              <a:rPr lang="en-US" sz="1400" b="1" dirty="0"/>
              <a:t>2025</a:t>
            </a:r>
          </a:p>
        </p:txBody>
      </p:sp>
      <p:sp>
        <p:nvSpPr>
          <p:cNvPr id="7" name="TextBox 6">
            <a:extLst>
              <a:ext uri="{FF2B5EF4-FFF2-40B4-BE49-F238E27FC236}">
                <a16:creationId xmlns:a16="http://schemas.microsoft.com/office/drawing/2014/main" id="{2B8238DF-A13D-4452-74C2-B5D7ED0B6130}"/>
              </a:ext>
            </a:extLst>
          </p:cNvPr>
          <p:cNvSpPr txBox="1"/>
          <p:nvPr/>
        </p:nvSpPr>
        <p:spPr>
          <a:xfrm>
            <a:off x="4534948" y="5453375"/>
            <a:ext cx="582211" cy="307777"/>
          </a:xfrm>
          <a:prstGeom prst="rect">
            <a:avLst/>
          </a:prstGeom>
          <a:solidFill>
            <a:schemeClr val="accent1">
              <a:lumMod val="20000"/>
              <a:lumOff val="80000"/>
            </a:schemeClr>
          </a:solidFill>
        </p:spPr>
        <p:txBody>
          <a:bodyPr wrap="none" rtlCol="0">
            <a:spAutoFit/>
          </a:bodyPr>
          <a:lstStyle/>
          <a:p>
            <a:r>
              <a:rPr lang="en-US" sz="1400" b="1"/>
              <a:t>2026</a:t>
            </a:r>
          </a:p>
        </p:txBody>
      </p:sp>
      <p:sp>
        <p:nvSpPr>
          <p:cNvPr id="8" name="TextBox 7">
            <a:extLst>
              <a:ext uri="{FF2B5EF4-FFF2-40B4-BE49-F238E27FC236}">
                <a16:creationId xmlns:a16="http://schemas.microsoft.com/office/drawing/2014/main" id="{27C3A002-21A1-F54D-4E17-B68BC39D2D51}"/>
              </a:ext>
            </a:extLst>
          </p:cNvPr>
          <p:cNvSpPr txBox="1"/>
          <p:nvPr/>
        </p:nvSpPr>
        <p:spPr>
          <a:xfrm>
            <a:off x="6650080" y="5466491"/>
            <a:ext cx="582211" cy="307777"/>
          </a:xfrm>
          <a:prstGeom prst="rect">
            <a:avLst/>
          </a:prstGeom>
          <a:solidFill>
            <a:schemeClr val="accent1">
              <a:lumMod val="20000"/>
              <a:lumOff val="80000"/>
            </a:schemeClr>
          </a:solidFill>
        </p:spPr>
        <p:txBody>
          <a:bodyPr wrap="none" rtlCol="0">
            <a:spAutoFit/>
          </a:bodyPr>
          <a:lstStyle/>
          <a:p>
            <a:r>
              <a:rPr lang="en-US" sz="1400" b="1"/>
              <a:t>2027</a:t>
            </a:r>
          </a:p>
        </p:txBody>
      </p:sp>
      <p:sp>
        <p:nvSpPr>
          <p:cNvPr id="9" name="Rectangle 8">
            <a:extLst>
              <a:ext uri="{FF2B5EF4-FFF2-40B4-BE49-F238E27FC236}">
                <a16:creationId xmlns:a16="http://schemas.microsoft.com/office/drawing/2014/main" id="{80D9AAFD-9070-C8BC-D2AD-3BB43F5561B1}"/>
              </a:ext>
            </a:extLst>
          </p:cNvPr>
          <p:cNvSpPr/>
          <p:nvPr/>
        </p:nvSpPr>
        <p:spPr>
          <a:xfrm>
            <a:off x="2660707" y="4470795"/>
            <a:ext cx="2134437" cy="301752"/>
          </a:xfrm>
          <a:prstGeom prst="rect">
            <a:avLst/>
          </a:prstGeom>
          <a:ln w="12700" cap="rnd">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Statistical Annual AS          </a:t>
            </a:r>
          </a:p>
        </p:txBody>
      </p:sp>
      <p:sp>
        <p:nvSpPr>
          <p:cNvPr id="10" name="Rectangle 9">
            <a:extLst>
              <a:ext uri="{FF2B5EF4-FFF2-40B4-BE49-F238E27FC236}">
                <a16:creationId xmlns:a16="http://schemas.microsoft.com/office/drawing/2014/main" id="{75E1E2A4-540B-26D2-9148-4D8277F7A657}"/>
              </a:ext>
            </a:extLst>
          </p:cNvPr>
          <p:cNvSpPr/>
          <p:nvPr/>
        </p:nvSpPr>
        <p:spPr>
          <a:xfrm>
            <a:off x="4826340" y="4470795"/>
            <a:ext cx="2114846" cy="301752"/>
          </a:xfrm>
          <a:prstGeom prst="rect">
            <a:avLst/>
          </a:prstGeom>
          <a:ln w="12700" cap="rnd">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Full Statistical Annual AS</a:t>
            </a:r>
          </a:p>
        </p:txBody>
      </p:sp>
      <p:sp>
        <p:nvSpPr>
          <p:cNvPr id="11" name="Rectangle 10">
            <a:extLst>
              <a:ext uri="{FF2B5EF4-FFF2-40B4-BE49-F238E27FC236}">
                <a16:creationId xmlns:a16="http://schemas.microsoft.com/office/drawing/2014/main" id="{79EE2BC3-8D33-5169-BEFE-38358C2362CB}"/>
              </a:ext>
            </a:extLst>
          </p:cNvPr>
          <p:cNvSpPr/>
          <p:nvPr/>
        </p:nvSpPr>
        <p:spPr>
          <a:xfrm>
            <a:off x="6963859" y="4470957"/>
            <a:ext cx="2113074" cy="301752"/>
          </a:xfrm>
          <a:prstGeom prst="rect">
            <a:avLst/>
          </a:prstGeom>
          <a:ln w="12700" cap="rnd">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Updated Full Statistical Annual AS</a:t>
            </a:r>
          </a:p>
        </p:txBody>
      </p:sp>
      <p:sp>
        <p:nvSpPr>
          <p:cNvPr id="12" name="Rectangle 11">
            <a:extLst>
              <a:ext uri="{FF2B5EF4-FFF2-40B4-BE49-F238E27FC236}">
                <a16:creationId xmlns:a16="http://schemas.microsoft.com/office/drawing/2014/main" id="{A4B7BDCD-A669-6296-8F0E-513AB9A9C2E2}"/>
              </a:ext>
            </a:extLst>
          </p:cNvPr>
          <p:cNvSpPr/>
          <p:nvPr/>
        </p:nvSpPr>
        <p:spPr>
          <a:xfrm>
            <a:off x="6963859" y="4781517"/>
            <a:ext cx="2113074" cy="301752"/>
          </a:xfrm>
          <a:prstGeom prst="rect">
            <a:avLst/>
          </a:prstGeom>
          <a:solidFill>
            <a:schemeClr val="accent1"/>
          </a:solidFill>
          <a:ln w="12700" cap="rnd">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“Closer to Op Day” AS Adjustment</a:t>
            </a:r>
          </a:p>
        </p:txBody>
      </p:sp>
      <p:cxnSp>
        <p:nvCxnSpPr>
          <p:cNvPr id="27" name="Straight Connector 26">
            <a:extLst>
              <a:ext uri="{FF2B5EF4-FFF2-40B4-BE49-F238E27FC236}">
                <a16:creationId xmlns:a16="http://schemas.microsoft.com/office/drawing/2014/main" id="{9D5C2B65-6167-527A-5C31-DD80CCD0B599}"/>
              </a:ext>
            </a:extLst>
          </p:cNvPr>
          <p:cNvCxnSpPr>
            <a:cxnSpLocks/>
          </p:cNvCxnSpPr>
          <p:nvPr/>
        </p:nvCxnSpPr>
        <p:spPr>
          <a:xfrm>
            <a:off x="361569" y="5266495"/>
            <a:ext cx="8782431" cy="0"/>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218AFFB-765F-D122-5888-46A830937F31}"/>
              </a:ext>
            </a:extLst>
          </p:cNvPr>
          <p:cNvCxnSpPr>
            <a:cxnSpLocks/>
          </p:cNvCxnSpPr>
          <p:nvPr/>
        </p:nvCxnSpPr>
        <p:spPr>
          <a:xfrm>
            <a:off x="0" y="4380253"/>
            <a:ext cx="9076928" cy="0"/>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42C471D-1270-1190-47E0-DE293F472307}"/>
              </a:ext>
            </a:extLst>
          </p:cNvPr>
          <p:cNvCxnSpPr>
            <a:cxnSpLocks/>
          </p:cNvCxnSpPr>
          <p:nvPr/>
        </p:nvCxnSpPr>
        <p:spPr>
          <a:xfrm>
            <a:off x="17080" y="2237483"/>
            <a:ext cx="9126920" cy="0"/>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F9D8F39F-96A1-9F71-872B-B8C0B53A3EDE}"/>
              </a:ext>
            </a:extLst>
          </p:cNvPr>
          <p:cNvCxnSpPr>
            <a:cxnSpLocks/>
          </p:cNvCxnSpPr>
          <p:nvPr/>
        </p:nvCxnSpPr>
        <p:spPr>
          <a:xfrm>
            <a:off x="2652094" y="1520452"/>
            <a:ext cx="0" cy="388626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696092CE-1C6A-0A37-EB02-93760605F5CA}"/>
              </a:ext>
            </a:extLst>
          </p:cNvPr>
          <p:cNvSpPr txBox="1"/>
          <p:nvPr/>
        </p:nvSpPr>
        <p:spPr>
          <a:xfrm>
            <a:off x="19195" y="4396419"/>
            <a:ext cx="1371039" cy="869346"/>
          </a:xfrm>
          <a:prstGeom prst="rect">
            <a:avLst/>
          </a:prstGeom>
          <a:solidFill>
            <a:srgbClr val="587593"/>
          </a:solidFill>
        </p:spPr>
        <p:txBody>
          <a:bodyPr wrap="square" rtlCol="0" anchor="ctr" anchorCtr="0">
            <a:noAutofit/>
          </a:bodyPr>
          <a:lstStyle/>
          <a:p>
            <a:r>
              <a:rPr lang="en-US" sz="1300" b="1" cap="small">
                <a:solidFill>
                  <a:schemeClr val="bg1"/>
                </a:solidFill>
              </a:rPr>
              <a:t>Quantification Approach Used </a:t>
            </a:r>
          </a:p>
          <a:p>
            <a:r>
              <a:rPr lang="en-US" sz="1300" b="1" cap="small">
                <a:solidFill>
                  <a:schemeClr val="bg1"/>
                </a:solidFill>
              </a:rPr>
              <a:t>for Year</a:t>
            </a:r>
          </a:p>
        </p:txBody>
      </p:sp>
      <p:sp>
        <p:nvSpPr>
          <p:cNvPr id="36" name="TextBox 35">
            <a:extLst>
              <a:ext uri="{FF2B5EF4-FFF2-40B4-BE49-F238E27FC236}">
                <a16:creationId xmlns:a16="http://schemas.microsoft.com/office/drawing/2014/main" id="{CBBA4808-0FAB-9BDA-765A-248CAD674357}"/>
              </a:ext>
            </a:extLst>
          </p:cNvPr>
          <p:cNvSpPr txBox="1"/>
          <p:nvPr/>
        </p:nvSpPr>
        <p:spPr>
          <a:xfrm>
            <a:off x="18060" y="3601090"/>
            <a:ext cx="1372175" cy="774954"/>
          </a:xfrm>
          <a:prstGeom prst="rect">
            <a:avLst/>
          </a:prstGeom>
          <a:solidFill>
            <a:schemeClr val="accent1"/>
          </a:solidFill>
        </p:spPr>
        <p:txBody>
          <a:bodyPr wrap="square" rtlCol="0" anchor="ctr" anchorCtr="0">
            <a:noAutofit/>
          </a:bodyPr>
          <a:lstStyle/>
          <a:p>
            <a:r>
              <a:rPr lang="en-US" sz="1300" b="1" cap="small">
                <a:solidFill>
                  <a:schemeClr val="bg2"/>
                </a:solidFill>
              </a:rPr>
              <a:t>AS Methodology </a:t>
            </a:r>
          </a:p>
          <a:p>
            <a:r>
              <a:rPr lang="en-US" sz="1300" b="1" cap="small">
                <a:solidFill>
                  <a:schemeClr val="bg2"/>
                </a:solidFill>
              </a:rPr>
              <a:t>Approval</a:t>
            </a:r>
          </a:p>
        </p:txBody>
      </p:sp>
      <p:cxnSp>
        <p:nvCxnSpPr>
          <p:cNvPr id="29" name="Straight Connector 28">
            <a:extLst>
              <a:ext uri="{FF2B5EF4-FFF2-40B4-BE49-F238E27FC236}">
                <a16:creationId xmlns:a16="http://schemas.microsoft.com/office/drawing/2014/main" id="{92AA1909-9E60-38C0-EF50-B3AAF8E07861}"/>
              </a:ext>
            </a:extLst>
          </p:cNvPr>
          <p:cNvCxnSpPr>
            <a:cxnSpLocks/>
          </p:cNvCxnSpPr>
          <p:nvPr/>
        </p:nvCxnSpPr>
        <p:spPr>
          <a:xfrm>
            <a:off x="0" y="3588098"/>
            <a:ext cx="9076928" cy="0"/>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8A15141-35B4-E848-0EDE-828AC7C6387B}"/>
              </a:ext>
            </a:extLst>
          </p:cNvPr>
          <p:cNvCxnSpPr>
            <a:cxnSpLocks/>
          </p:cNvCxnSpPr>
          <p:nvPr/>
        </p:nvCxnSpPr>
        <p:spPr>
          <a:xfrm>
            <a:off x="6952522" y="1520451"/>
            <a:ext cx="0" cy="3887691"/>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8181B81-9BA0-1F96-AB69-665087E446D1}"/>
              </a:ext>
            </a:extLst>
          </p:cNvPr>
          <p:cNvCxnSpPr>
            <a:cxnSpLocks/>
          </p:cNvCxnSpPr>
          <p:nvPr/>
        </p:nvCxnSpPr>
        <p:spPr>
          <a:xfrm>
            <a:off x="1412237" y="1674928"/>
            <a:ext cx="0" cy="3584258"/>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D2A9B062-EF65-2486-8BA5-7CDD1C0EE42F}"/>
              </a:ext>
            </a:extLst>
          </p:cNvPr>
          <p:cNvCxnSpPr>
            <a:cxnSpLocks/>
          </p:cNvCxnSpPr>
          <p:nvPr/>
        </p:nvCxnSpPr>
        <p:spPr>
          <a:xfrm>
            <a:off x="4806534" y="1507552"/>
            <a:ext cx="0" cy="3894574"/>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0FA0DF9-376E-A1B7-0341-D925C9827668}"/>
              </a:ext>
            </a:extLst>
          </p:cNvPr>
          <p:cNvCxnSpPr>
            <a:cxnSpLocks/>
          </p:cNvCxnSpPr>
          <p:nvPr/>
        </p:nvCxnSpPr>
        <p:spPr>
          <a:xfrm>
            <a:off x="17080" y="3021828"/>
            <a:ext cx="9059848" cy="0"/>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Arrow: Chevron 42">
            <a:extLst>
              <a:ext uri="{FF2B5EF4-FFF2-40B4-BE49-F238E27FC236}">
                <a16:creationId xmlns:a16="http://schemas.microsoft.com/office/drawing/2014/main" id="{68B58752-73D5-A714-4EB7-3CF5E746CFD5}"/>
              </a:ext>
            </a:extLst>
          </p:cNvPr>
          <p:cNvSpPr/>
          <p:nvPr/>
        </p:nvSpPr>
        <p:spPr>
          <a:xfrm>
            <a:off x="1412241" y="1758356"/>
            <a:ext cx="3102576" cy="294030"/>
          </a:xfrm>
          <a:prstGeom prst="chevron">
            <a:avLst>
              <a:gd name="adj" fmla="val 0"/>
            </a:avLst>
          </a:prstGeom>
          <a:solidFill>
            <a:srgbClr val="587593"/>
          </a:solidFill>
          <a:ln w="12700" cap="rnd">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Current Market</a:t>
            </a:r>
          </a:p>
        </p:txBody>
      </p:sp>
      <p:sp>
        <p:nvSpPr>
          <p:cNvPr id="44" name="Arrow: Chevron 43">
            <a:extLst>
              <a:ext uri="{FF2B5EF4-FFF2-40B4-BE49-F238E27FC236}">
                <a16:creationId xmlns:a16="http://schemas.microsoft.com/office/drawing/2014/main" id="{854063B9-C767-1DB0-5776-1FACBDB22AB5}"/>
              </a:ext>
            </a:extLst>
          </p:cNvPr>
          <p:cNvSpPr/>
          <p:nvPr/>
        </p:nvSpPr>
        <p:spPr>
          <a:xfrm>
            <a:off x="4520920" y="1760675"/>
            <a:ext cx="844669" cy="296234"/>
          </a:xfrm>
          <a:prstGeom prst="chevron">
            <a:avLst>
              <a:gd name="adj" fmla="val 0"/>
            </a:avLst>
          </a:prstGeom>
          <a:pattFill prst="pct75">
            <a:fgClr>
              <a:srgbClr val="587593"/>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a:solidFill>
                  <a:schemeClr val="bg2"/>
                </a:solidFill>
              </a:rPr>
              <a:t>?</a:t>
            </a:r>
          </a:p>
        </p:txBody>
      </p:sp>
      <p:sp>
        <p:nvSpPr>
          <p:cNvPr id="45" name="Arrow: Chevron 44">
            <a:extLst>
              <a:ext uri="{FF2B5EF4-FFF2-40B4-BE49-F238E27FC236}">
                <a16:creationId xmlns:a16="http://schemas.microsoft.com/office/drawing/2014/main" id="{BBA93960-753C-8528-4691-E11B8425FD1B}"/>
              </a:ext>
            </a:extLst>
          </p:cNvPr>
          <p:cNvSpPr/>
          <p:nvPr/>
        </p:nvSpPr>
        <p:spPr>
          <a:xfrm>
            <a:off x="5375018" y="1762030"/>
            <a:ext cx="3701912" cy="296234"/>
          </a:xfrm>
          <a:prstGeom prst="chevron">
            <a:avLst>
              <a:gd name="adj" fmla="val 0"/>
            </a:avLst>
          </a:prstGeom>
          <a:solidFill>
            <a:srgbClr val="587593"/>
          </a:solidFill>
          <a:ln w="12700" cap="rnd">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cap="all"/>
              <a:t>RTC+B</a:t>
            </a:r>
          </a:p>
        </p:txBody>
      </p:sp>
      <p:sp>
        <p:nvSpPr>
          <p:cNvPr id="47" name="Arrow: Chevron 46">
            <a:extLst>
              <a:ext uri="{FF2B5EF4-FFF2-40B4-BE49-F238E27FC236}">
                <a16:creationId xmlns:a16="http://schemas.microsoft.com/office/drawing/2014/main" id="{5C5C969E-E914-C74C-51E3-5FFAF18B6362}"/>
              </a:ext>
            </a:extLst>
          </p:cNvPr>
          <p:cNvSpPr/>
          <p:nvPr/>
        </p:nvSpPr>
        <p:spPr>
          <a:xfrm>
            <a:off x="2177555" y="2238789"/>
            <a:ext cx="2112940" cy="381254"/>
          </a:xfrm>
          <a:prstGeom prst="chevron">
            <a:avLst>
              <a:gd name="adj" fmla="val 0"/>
            </a:avLst>
          </a:prstGeom>
          <a:solidFill>
            <a:schemeClr val="accent1"/>
          </a:solidFill>
          <a:ln w="12700" cap="rnd">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“Annual” Full Statistical Analysis Tool Dev</a:t>
            </a:r>
          </a:p>
        </p:txBody>
      </p:sp>
      <p:sp>
        <p:nvSpPr>
          <p:cNvPr id="48" name="Arrow: Chevron 47">
            <a:extLst>
              <a:ext uri="{FF2B5EF4-FFF2-40B4-BE49-F238E27FC236}">
                <a16:creationId xmlns:a16="http://schemas.microsoft.com/office/drawing/2014/main" id="{DFFDB3CC-9458-19F3-1584-892184F3D26A}"/>
              </a:ext>
            </a:extLst>
          </p:cNvPr>
          <p:cNvSpPr/>
          <p:nvPr/>
        </p:nvSpPr>
        <p:spPr>
          <a:xfrm>
            <a:off x="3761231" y="2632404"/>
            <a:ext cx="2557959" cy="384048"/>
          </a:xfrm>
          <a:prstGeom prst="chevron">
            <a:avLst>
              <a:gd name="adj" fmla="val 0"/>
            </a:avLst>
          </a:prstGeom>
          <a:solidFill>
            <a:schemeClr val="accent1"/>
          </a:solidFill>
          <a:ln w="12700" cap="rnd">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“Closer to Op Day” Dynamic AS Quantity Determination Tool Dev</a:t>
            </a:r>
          </a:p>
        </p:txBody>
      </p:sp>
      <p:sp>
        <p:nvSpPr>
          <p:cNvPr id="49" name="Arrow: Chevron 48">
            <a:extLst>
              <a:ext uri="{FF2B5EF4-FFF2-40B4-BE49-F238E27FC236}">
                <a16:creationId xmlns:a16="http://schemas.microsoft.com/office/drawing/2014/main" id="{07479BEC-CEBC-55CE-7220-AA9B8D395CE8}"/>
              </a:ext>
            </a:extLst>
          </p:cNvPr>
          <p:cNvSpPr/>
          <p:nvPr/>
        </p:nvSpPr>
        <p:spPr>
          <a:xfrm>
            <a:off x="2652856" y="3058788"/>
            <a:ext cx="1593606" cy="502026"/>
          </a:xfrm>
          <a:prstGeom prst="chevron">
            <a:avLst>
              <a:gd name="adj" fmla="val 0"/>
            </a:avLst>
          </a:prstGeom>
          <a:solidFill>
            <a:srgbClr val="587593"/>
          </a:solidFill>
          <a:ln w="12700" cap="rnd">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Policy/Criteria Development</a:t>
            </a:r>
          </a:p>
          <a:p>
            <a:pPr algn="ctr"/>
            <a:r>
              <a:rPr lang="en-US" sz="1100" dirty="0"/>
              <a:t> for “Annual”</a:t>
            </a:r>
          </a:p>
        </p:txBody>
      </p:sp>
      <p:sp>
        <p:nvSpPr>
          <p:cNvPr id="50" name="Arrow: Chevron 49">
            <a:extLst>
              <a:ext uri="{FF2B5EF4-FFF2-40B4-BE49-F238E27FC236}">
                <a16:creationId xmlns:a16="http://schemas.microsoft.com/office/drawing/2014/main" id="{32CBD8FD-6CB7-233D-41BB-EC1209686E3A}"/>
              </a:ext>
            </a:extLst>
          </p:cNvPr>
          <p:cNvSpPr/>
          <p:nvPr/>
        </p:nvSpPr>
        <p:spPr>
          <a:xfrm>
            <a:off x="4465068" y="3066446"/>
            <a:ext cx="1848454" cy="475887"/>
          </a:xfrm>
          <a:prstGeom prst="chevron">
            <a:avLst>
              <a:gd name="adj" fmla="val 0"/>
            </a:avLst>
          </a:prstGeom>
          <a:solidFill>
            <a:srgbClr val="587593"/>
          </a:solidFill>
          <a:ln w="12700" cap="rnd">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Policy/Criteria </a:t>
            </a:r>
          </a:p>
          <a:p>
            <a:pPr algn="ctr"/>
            <a:r>
              <a:rPr lang="en-US" sz="1100" dirty="0"/>
              <a:t>Development </a:t>
            </a:r>
          </a:p>
          <a:p>
            <a:pPr algn="ctr"/>
            <a:r>
              <a:rPr lang="en-US" sz="1100" dirty="0"/>
              <a:t>for “Closer to Op Day”</a:t>
            </a:r>
          </a:p>
        </p:txBody>
      </p:sp>
      <p:sp>
        <p:nvSpPr>
          <p:cNvPr id="58" name="Diamond 57">
            <a:extLst>
              <a:ext uri="{FF2B5EF4-FFF2-40B4-BE49-F238E27FC236}">
                <a16:creationId xmlns:a16="http://schemas.microsoft.com/office/drawing/2014/main" id="{B40D63A6-1066-81D6-E8E9-66AE1FD52627}"/>
              </a:ext>
            </a:extLst>
          </p:cNvPr>
          <p:cNvSpPr/>
          <p:nvPr/>
        </p:nvSpPr>
        <p:spPr>
          <a:xfrm>
            <a:off x="6355414" y="3643895"/>
            <a:ext cx="660645" cy="544910"/>
          </a:xfrm>
          <a:prstGeom prst="diamond">
            <a:avLst/>
          </a:prstGeom>
          <a:solidFill>
            <a:schemeClr val="accent3"/>
          </a:solidFill>
          <a:ln>
            <a:noFill/>
          </a:ln>
        </p:spPr>
        <p:style>
          <a:lnRef idx="2">
            <a:schemeClr val="accent3">
              <a:shade val="15000"/>
            </a:schemeClr>
          </a:lnRef>
          <a:fillRef idx="1">
            <a:schemeClr val="accent3"/>
          </a:fillRef>
          <a:effectRef idx="0">
            <a:schemeClr val="accent3"/>
          </a:effectRef>
          <a:fontRef idx="minor">
            <a:schemeClr val="lt1"/>
          </a:fontRef>
        </p:style>
        <p:txBody>
          <a:bodyPr wrap="none" lIns="0" tIns="0" rIns="0" bIns="0" rtlCol="0" anchor="ctr"/>
          <a:lstStyle/>
          <a:p>
            <a:pPr algn="ctr"/>
            <a:r>
              <a:rPr lang="en-US" sz="900" b="1">
                <a:solidFill>
                  <a:schemeClr val="bg1"/>
                </a:solidFill>
              </a:rPr>
              <a:t>Approval</a:t>
            </a:r>
          </a:p>
        </p:txBody>
      </p:sp>
      <p:sp>
        <p:nvSpPr>
          <p:cNvPr id="60" name="Title 59">
            <a:extLst>
              <a:ext uri="{FF2B5EF4-FFF2-40B4-BE49-F238E27FC236}">
                <a16:creationId xmlns:a16="http://schemas.microsoft.com/office/drawing/2014/main" id="{F6AE8A76-3D05-7A6B-BF4F-0AD3D7F9EEFE}"/>
              </a:ext>
            </a:extLst>
          </p:cNvPr>
          <p:cNvSpPr>
            <a:spLocks noGrp="1"/>
          </p:cNvSpPr>
          <p:nvPr>
            <p:ph type="title"/>
          </p:nvPr>
        </p:nvSpPr>
        <p:spPr/>
        <p:txBody>
          <a:bodyPr/>
          <a:lstStyle/>
          <a:p>
            <a:r>
              <a:rPr lang="en-US" sz="2800"/>
              <a:t>AS Methodology Evolution Road Map</a:t>
            </a:r>
          </a:p>
        </p:txBody>
      </p:sp>
      <p:sp>
        <p:nvSpPr>
          <p:cNvPr id="24" name="Diamond 23">
            <a:extLst>
              <a:ext uri="{FF2B5EF4-FFF2-40B4-BE49-F238E27FC236}">
                <a16:creationId xmlns:a16="http://schemas.microsoft.com/office/drawing/2014/main" id="{D07A3837-DD9E-0ED9-710A-3FC047184257}"/>
              </a:ext>
            </a:extLst>
          </p:cNvPr>
          <p:cNvSpPr/>
          <p:nvPr/>
        </p:nvSpPr>
        <p:spPr>
          <a:xfrm>
            <a:off x="4197464" y="3646040"/>
            <a:ext cx="660645" cy="544910"/>
          </a:xfrm>
          <a:prstGeom prst="diamond">
            <a:avLst/>
          </a:prstGeom>
          <a:solidFill>
            <a:schemeClr val="accent3"/>
          </a:solidFill>
          <a:ln>
            <a:noFill/>
          </a:ln>
        </p:spPr>
        <p:style>
          <a:lnRef idx="2">
            <a:schemeClr val="accent3">
              <a:shade val="15000"/>
            </a:schemeClr>
          </a:lnRef>
          <a:fillRef idx="1">
            <a:schemeClr val="accent3"/>
          </a:fillRef>
          <a:effectRef idx="0">
            <a:schemeClr val="accent3"/>
          </a:effectRef>
          <a:fontRef idx="minor">
            <a:schemeClr val="lt1"/>
          </a:fontRef>
        </p:style>
        <p:txBody>
          <a:bodyPr wrap="none" lIns="0" tIns="0" rIns="0" bIns="0" rtlCol="0" anchor="ctr"/>
          <a:lstStyle/>
          <a:p>
            <a:pPr algn="ctr"/>
            <a:r>
              <a:rPr lang="en-US" sz="900" b="1">
                <a:solidFill>
                  <a:schemeClr val="bg1"/>
                </a:solidFill>
              </a:rPr>
              <a:t>Approval</a:t>
            </a:r>
          </a:p>
        </p:txBody>
      </p:sp>
      <p:sp>
        <p:nvSpPr>
          <p:cNvPr id="2" name="Diamond 1">
            <a:extLst>
              <a:ext uri="{FF2B5EF4-FFF2-40B4-BE49-F238E27FC236}">
                <a16:creationId xmlns:a16="http://schemas.microsoft.com/office/drawing/2014/main" id="{AA5D2FE0-EA02-9D37-97AA-C969366A02F5}"/>
              </a:ext>
            </a:extLst>
          </p:cNvPr>
          <p:cNvSpPr/>
          <p:nvPr/>
        </p:nvSpPr>
        <p:spPr>
          <a:xfrm>
            <a:off x="2053489" y="3665092"/>
            <a:ext cx="660645" cy="544910"/>
          </a:xfrm>
          <a:prstGeom prst="diamond">
            <a:avLst/>
          </a:prstGeom>
          <a:solidFill>
            <a:schemeClr val="accent3"/>
          </a:solidFill>
          <a:ln>
            <a:noFill/>
          </a:ln>
        </p:spPr>
        <p:style>
          <a:lnRef idx="2">
            <a:schemeClr val="accent3">
              <a:shade val="15000"/>
            </a:schemeClr>
          </a:lnRef>
          <a:fillRef idx="1">
            <a:schemeClr val="accent3"/>
          </a:fillRef>
          <a:effectRef idx="0">
            <a:schemeClr val="accent3"/>
          </a:effectRef>
          <a:fontRef idx="minor">
            <a:schemeClr val="lt1"/>
          </a:fontRef>
        </p:style>
        <p:txBody>
          <a:bodyPr wrap="none" lIns="0" tIns="0" rIns="0" bIns="0" rtlCol="0" anchor="ctr"/>
          <a:lstStyle/>
          <a:p>
            <a:pPr algn="ctr"/>
            <a:r>
              <a:rPr lang="en-US" sz="900" b="1">
                <a:solidFill>
                  <a:schemeClr val="bg1"/>
                </a:solidFill>
              </a:rPr>
              <a:t>Approval</a:t>
            </a:r>
          </a:p>
        </p:txBody>
      </p:sp>
      <p:sp>
        <p:nvSpPr>
          <p:cNvPr id="19" name="Rectangle 18">
            <a:extLst>
              <a:ext uri="{FF2B5EF4-FFF2-40B4-BE49-F238E27FC236}">
                <a16:creationId xmlns:a16="http://schemas.microsoft.com/office/drawing/2014/main" id="{6990E04A-B799-8326-5872-7E2AB2F97AB6}"/>
              </a:ext>
            </a:extLst>
          </p:cNvPr>
          <p:cNvSpPr/>
          <p:nvPr/>
        </p:nvSpPr>
        <p:spPr>
          <a:xfrm>
            <a:off x="1441639" y="4470795"/>
            <a:ext cx="1188448" cy="301747"/>
          </a:xfrm>
          <a:prstGeom prst="rect">
            <a:avLst/>
          </a:prstGeom>
          <a:ln w="12700" cap="rnd">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t>Statistical Annual AS          </a:t>
            </a:r>
          </a:p>
        </p:txBody>
      </p:sp>
      <p:sp>
        <p:nvSpPr>
          <p:cNvPr id="46" name="TextBox 45">
            <a:extLst>
              <a:ext uri="{FF2B5EF4-FFF2-40B4-BE49-F238E27FC236}">
                <a16:creationId xmlns:a16="http://schemas.microsoft.com/office/drawing/2014/main" id="{1C92091F-69F6-BC19-638C-ADFB1E4C8FED}"/>
              </a:ext>
            </a:extLst>
          </p:cNvPr>
          <p:cNvSpPr txBox="1"/>
          <p:nvPr/>
        </p:nvSpPr>
        <p:spPr>
          <a:xfrm>
            <a:off x="3047790" y="5493422"/>
            <a:ext cx="486030" cy="253916"/>
          </a:xfrm>
          <a:prstGeom prst="rect">
            <a:avLst/>
          </a:prstGeom>
          <a:noFill/>
        </p:spPr>
        <p:txBody>
          <a:bodyPr wrap="square" rtlCol="0">
            <a:spAutoFit/>
          </a:bodyPr>
          <a:lstStyle/>
          <a:p>
            <a:r>
              <a:rPr lang="en-US" sz="1050" b="1"/>
              <a:t>Q2</a:t>
            </a:r>
          </a:p>
        </p:txBody>
      </p:sp>
      <p:sp>
        <p:nvSpPr>
          <p:cNvPr id="52" name="TextBox 51">
            <a:extLst>
              <a:ext uri="{FF2B5EF4-FFF2-40B4-BE49-F238E27FC236}">
                <a16:creationId xmlns:a16="http://schemas.microsoft.com/office/drawing/2014/main" id="{8B439E5D-6CCE-2426-3888-6E316D91ED17}"/>
              </a:ext>
            </a:extLst>
          </p:cNvPr>
          <p:cNvSpPr txBox="1"/>
          <p:nvPr/>
        </p:nvSpPr>
        <p:spPr>
          <a:xfrm>
            <a:off x="3588427" y="5506366"/>
            <a:ext cx="486030" cy="253916"/>
          </a:xfrm>
          <a:prstGeom prst="rect">
            <a:avLst/>
          </a:prstGeom>
          <a:noFill/>
        </p:spPr>
        <p:txBody>
          <a:bodyPr wrap="square" rtlCol="0">
            <a:spAutoFit/>
          </a:bodyPr>
          <a:lstStyle/>
          <a:p>
            <a:r>
              <a:rPr lang="en-US" sz="1050" b="1"/>
              <a:t>Q3</a:t>
            </a:r>
          </a:p>
        </p:txBody>
      </p:sp>
      <p:sp>
        <p:nvSpPr>
          <p:cNvPr id="53" name="TextBox 52">
            <a:extLst>
              <a:ext uri="{FF2B5EF4-FFF2-40B4-BE49-F238E27FC236}">
                <a16:creationId xmlns:a16="http://schemas.microsoft.com/office/drawing/2014/main" id="{0E7ED9F8-CECC-DD8E-0CA3-32793155C19C}"/>
              </a:ext>
            </a:extLst>
          </p:cNvPr>
          <p:cNvSpPr txBox="1"/>
          <p:nvPr/>
        </p:nvSpPr>
        <p:spPr>
          <a:xfrm>
            <a:off x="4052252" y="5523498"/>
            <a:ext cx="486030" cy="253916"/>
          </a:xfrm>
          <a:prstGeom prst="rect">
            <a:avLst/>
          </a:prstGeom>
          <a:noFill/>
        </p:spPr>
        <p:txBody>
          <a:bodyPr wrap="square" rtlCol="0">
            <a:spAutoFit/>
          </a:bodyPr>
          <a:lstStyle/>
          <a:p>
            <a:r>
              <a:rPr lang="en-US" sz="1050" b="1"/>
              <a:t>Q4</a:t>
            </a:r>
          </a:p>
        </p:txBody>
      </p:sp>
      <p:sp>
        <p:nvSpPr>
          <p:cNvPr id="54" name="TextBox 53">
            <a:extLst>
              <a:ext uri="{FF2B5EF4-FFF2-40B4-BE49-F238E27FC236}">
                <a16:creationId xmlns:a16="http://schemas.microsoft.com/office/drawing/2014/main" id="{34060D67-015E-C79B-19EB-3B9F60C64E5C}"/>
              </a:ext>
            </a:extLst>
          </p:cNvPr>
          <p:cNvSpPr txBox="1"/>
          <p:nvPr/>
        </p:nvSpPr>
        <p:spPr>
          <a:xfrm>
            <a:off x="5130811" y="5393495"/>
            <a:ext cx="776193" cy="253916"/>
          </a:xfrm>
          <a:prstGeom prst="rect">
            <a:avLst/>
          </a:prstGeom>
          <a:noFill/>
        </p:spPr>
        <p:txBody>
          <a:bodyPr wrap="square" rtlCol="0">
            <a:spAutoFit/>
          </a:bodyPr>
          <a:lstStyle/>
          <a:p>
            <a:r>
              <a:rPr lang="en-US" sz="1050" b="1"/>
              <a:t>Q2</a:t>
            </a:r>
          </a:p>
        </p:txBody>
      </p:sp>
      <p:sp>
        <p:nvSpPr>
          <p:cNvPr id="55" name="TextBox 54">
            <a:extLst>
              <a:ext uri="{FF2B5EF4-FFF2-40B4-BE49-F238E27FC236}">
                <a16:creationId xmlns:a16="http://schemas.microsoft.com/office/drawing/2014/main" id="{70C5AA76-C98F-4A38-CFFA-951F90A06BC8}"/>
              </a:ext>
            </a:extLst>
          </p:cNvPr>
          <p:cNvSpPr txBox="1"/>
          <p:nvPr/>
        </p:nvSpPr>
        <p:spPr>
          <a:xfrm>
            <a:off x="5671448" y="5406439"/>
            <a:ext cx="776193" cy="253916"/>
          </a:xfrm>
          <a:prstGeom prst="rect">
            <a:avLst/>
          </a:prstGeom>
          <a:noFill/>
        </p:spPr>
        <p:txBody>
          <a:bodyPr wrap="square" rtlCol="0">
            <a:spAutoFit/>
          </a:bodyPr>
          <a:lstStyle/>
          <a:p>
            <a:r>
              <a:rPr lang="en-US" sz="1050" b="1"/>
              <a:t>Q3</a:t>
            </a:r>
          </a:p>
        </p:txBody>
      </p:sp>
      <p:sp>
        <p:nvSpPr>
          <p:cNvPr id="56" name="TextBox 55">
            <a:extLst>
              <a:ext uri="{FF2B5EF4-FFF2-40B4-BE49-F238E27FC236}">
                <a16:creationId xmlns:a16="http://schemas.microsoft.com/office/drawing/2014/main" id="{2773EFB7-9F11-2A5A-B2C2-52C114ACD888}"/>
              </a:ext>
            </a:extLst>
          </p:cNvPr>
          <p:cNvSpPr txBox="1"/>
          <p:nvPr/>
        </p:nvSpPr>
        <p:spPr>
          <a:xfrm>
            <a:off x="6175568" y="5413424"/>
            <a:ext cx="776193" cy="253916"/>
          </a:xfrm>
          <a:prstGeom prst="rect">
            <a:avLst/>
          </a:prstGeom>
          <a:noFill/>
        </p:spPr>
        <p:txBody>
          <a:bodyPr wrap="square" rtlCol="0">
            <a:spAutoFit/>
          </a:bodyPr>
          <a:lstStyle/>
          <a:p>
            <a:r>
              <a:rPr lang="en-US" sz="1050" b="1"/>
              <a:t>Q4</a:t>
            </a:r>
          </a:p>
        </p:txBody>
      </p:sp>
      <p:sp>
        <p:nvSpPr>
          <p:cNvPr id="57" name="TextBox 56">
            <a:extLst>
              <a:ext uri="{FF2B5EF4-FFF2-40B4-BE49-F238E27FC236}">
                <a16:creationId xmlns:a16="http://schemas.microsoft.com/office/drawing/2014/main" id="{95926051-4A67-98AA-4FD9-3A4D246171E8}"/>
              </a:ext>
            </a:extLst>
          </p:cNvPr>
          <p:cNvSpPr txBox="1"/>
          <p:nvPr/>
        </p:nvSpPr>
        <p:spPr>
          <a:xfrm>
            <a:off x="7335190" y="5391864"/>
            <a:ext cx="486030" cy="253916"/>
          </a:xfrm>
          <a:prstGeom prst="rect">
            <a:avLst/>
          </a:prstGeom>
          <a:noFill/>
        </p:spPr>
        <p:txBody>
          <a:bodyPr wrap="square" rtlCol="0">
            <a:spAutoFit/>
          </a:bodyPr>
          <a:lstStyle/>
          <a:p>
            <a:r>
              <a:rPr lang="en-US" sz="1050" b="1"/>
              <a:t>Q2</a:t>
            </a:r>
          </a:p>
        </p:txBody>
      </p:sp>
      <p:sp>
        <p:nvSpPr>
          <p:cNvPr id="59" name="TextBox 58">
            <a:extLst>
              <a:ext uri="{FF2B5EF4-FFF2-40B4-BE49-F238E27FC236}">
                <a16:creationId xmlns:a16="http://schemas.microsoft.com/office/drawing/2014/main" id="{8B3C12C9-8D75-B94A-8217-C4E2508928AB}"/>
              </a:ext>
            </a:extLst>
          </p:cNvPr>
          <p:cNvSpPr txBox="1"/>
          <p:nvPr/>
        </p:nvSpPr>
        <p:spPr>
          <a:xfrm>
            <a:off x="7875827" y="5404808"/>
            <a:ext cx="486030" cy="253916"/>
          </a:xfrm>
          <a:prstGeom prst="rect">
            <a:avLst/>
          </a:prstGeom>
          <a:noFill/>
        </p:spPr>
        <p:txBody>
          <a:bodyPr wrap="square" rtlCol="0">
            <a:spAutoFit/>
          </a:bodyPr>
          <a:lstStyle/>
          <a:p>
            <a:r>
              <a:rPr lang="en-US" sz="1050" b="1"/>
              <a:t>Q3</a:t>
            </a:r>
          </a:p>
        </p:txBody>
      </p:sp>
      <p:sp>
        <p:nvSpPr>
          <p:cNvPr id="61" name="TextBox 60">
            <a:extLst>
              <a:ext uri="{FF2B5EF4-FFF2-40B4-BE49-F238E27FC236}">
                <a16:creationId xmlns:a16="http://schemas.microsoft.com/office/drawing/2014/main" id="{714C554B-B716-C2FE-EA27-1CC2EFB27CC0}"/>
              </a:ext>
            </a:extLst>
          </p:cNvPr>
          <p:cNvSpPr txBox="1"/>
          <p:nvPr/>
        </p:nvSpPr>
        <p:spPr>
          <a:xfrm>
            <a:off x="8375028" y="5400525"/>
            <a:ext cx="486030" cy="253916"/>
          </a:xfrm>
          <a:prstGeom prst="rect">
            <a:avLst/>
          </a:prstGeom>
          <a:noFill/>
        </p:spPr>
        <p:txBody>
          <a:bodyPr wrap="square" rtlCol="0">
            <a:spAutoFit/>
          </a:bodyPr>
          <a:lstStyle/>
          <a:p>
            <a:r>
              <a:rPr lang="en-US" sz="1050" b="1"/>
              <a:t>Q4</a:t>
            </a:r>
          </a:p>
        </p:txBody>
      </p:sp>
      <p:sp>
        <p:nvSpPr>
          <p:cNvPr id="64" name="TextBox 63">
            <a:extLst>
              <a:ext uri="{FF2B5EF4-FFF2-40B4-BE49-F238E27FC236}">
                <a16:creationId xmlns:a16="http://schemas.microsoft.com/office/drawing/2014/main" id="{52394BBD-C6A3-4728-A74C-9F702D35A3C3}"/>
              </a:ext>
            </a:extLst>
          </p:cNvPr>
          <p:cNvSpPr txBox="1"/>
          <p:nvPr/>
        </p:nvSpPr>
        <p:spPr>
          <a:xfrm>
            <a:off x="1514269" y="5506366"/>
            <a:ext cx="486030" cy="253916"/>
          </a:xfrm>
          <a:prstGeom prst="rect">
            <a:avLst/>
          </a:prstGeom>
          <a:noFill/>
        </p:spPr>
        <p:txBody>
          <a:bodyPr wrap="square" rtlCol="0">
            <a:spAutoFit/>
          </a:bodyPr>
          <a:lstStyle/>
          <a:p>
            <a:r>
              <a:rPr lang="en-US" sz="1050" b="1"/>
              <a:t>Q3</a:t>
            </a:r>
          </a:p>
        </p:txBody>
      </p:sp>
      <p:sp>
        <p:nvSpPr>
          <p:cNvPr id="65" name="TextBox 64">
            <a:extLst>
              <a:ext uri="{FF2B5EF4-FFF2-40B4-BE49-F238E27FC236}">
                <a16:creationId xmlns:a16="http://schemas.microsoft.com/office/drawing/2014/main" id="{4749609B-43BB-44C8-1665-5FEBB84A0CA1}"/>
              </a:ext>
            </a:extLst>
          </p:cNvPr>
          <p:cNvSpPr txBox="1"/>
          <p:nvPr/>
        </p:nvSpPr>
        <p:spPr>
          <a:xfrm>
            <a:off x="2037714" y="5506366"/>
            <a:ext cx="486030" cy="253916"/>
          </a:xfrm>
          <a:prstGeom prst="rect">
            <a:avLst/>
          </a:prstGeom>
          <a:noFill/>
        </p:spPr>
        <p:txBody>
          <a:bodyPr wrap="square" rtlCol="0">
            <a:spAutoFit/>
          </a:bodyPr>
          <a:lstStyle/>
          <a:p>
            <a:r>
              <a:rPr lang="en-US" sz="1050" b="1"/>
              <a:t>Q4</a:t>
            </a:r>
          </a:p>
        </p:txBody>
      </p:sp>
      <p:sp>
        <p:nvSpPr>
          <p:cNvPr id="66" name="Star: 5 Points 65">
            <a:extLst>
              <a:ext uri="{FF2B5EF4-FFF2-40B4-BE49-F238E27FC236}">
                <a16:creationId xmlns:a16="http://schemas.microsoft.com/office/drawing/2014/main" id="{6069FE7C-6B37-2238-E3D4-DE7533730DE2}"/>
              </a:ext>
            </a:extLst>
          </p:cNvPr>
          <p:cNvSpPr/>
          <p:nvPr/>
        </p:nvSpPr>
        <p:spPr>
          <a:xfrm>
            <a:off x="1893458" y="5402126"/>
            <a:ext cx="252696" cy="269325"/>
          </a:xfrm>
          <a:prstGeom prst="star5">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Arrow: Chevron 66">
            <a:extLst>
              <a:ext uri="{FF2B5EF4-FFF2-40B4-BE49-F238E27FC236}">
                <a16:creationId xmlns:a16="http://schemas.microsoft.com/office/drawing/2014/main" id="{9AC2121A-2468-DA0C-0CEA-B2E5223C5027}"/>
              </a:ext>
            </a:extLst>
          </p:cNvPr>
          <p:cNvSpPr/>
          <p:nvPr/>
        </p:nvSpPr>
        <p:spPr>
          <a:xfrm>
            <a:off x="1412237" y="2611729"/>
            <a:ext cx="790127" cy="384048"/>
          </a:xfrm>
          <a:prstGeom prst="chevron">
            <a:avLst>
              <a:gd name="adj" fmla="val 0"/>
            </a:avLst>
          </a:prstGeom>
          <a:solidFill>
            <a:schemeClr val="accent2">
              <a:lumMod val="75000"/>
            </a:schemeClr>
          </a:solidFill>
          <a:ln w="12700" cap="rnd">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Current Approach</a:t>
            </a:r>
          </a:p>
        </p:txBody>
      </p:sp>
      <p:sp>
        <p:nvSpPr>
          <p:cNvPr id="68" name="TextBox 67">
            <a:extLst>
              <a:ext uri="{FF2B5EF4-FFF2-40B4-BE49-F238E27FC236}">
                <a16:creationId xmlns:a16="http://schemas.microsoft.com/office/drawing/2014/main" id="{961CBFCE-BBA0-3F8A-7422-2D74CA7132F1}"/>
              </a:ext>
            </a:extLst>
          </p:cNvPr>
          <p:cNvSpPr txBox="1"/>
          <p:nvPr/>
        </p:nvSpPr>
        <p:spPr>
          <a:xfrm>
            <a:off x="1799402" y="5697069"/>
            <a:ext cx="486031" cy="553998"/>
          </a:xfrm>
          <a:prstGeom prst="rect">
            <a:avLst/>
          </a:prstGeom>
          <a:solidFill>
            <a:schemeClr val="accent1">
              <a:lumMod val="60000"/>
              <a:lumOff val="40000"/>
            </a:schemeClr>
          </a:solidFill>
        </p:spPr>
        <p:txBody>
          <a:bodyPr wrap="square" rtlCol="0">
            <a:spAutoFit/>
          </a:bodyPr>
          <a:lstStyle/>
          <a:p>
            <a:pPr algn="ctr"/>
            <a:r>
              <a:rPr lang="en-US" sz="1000" b="1"/>
              <a:t>You </a:t>
            </a:r>
          </a:p>
          <a:p>
            <a:pPr algn="ctr"/>
            <a:r>
              <a:rPr lang="en-US" sz="1000" b="1"/>
              <a:t>are </a:t>
            </a:r>
          </a:p>
          <a:p>
            <a:pPr algn="ctr"/>
            <a:r>
              <a:rPr lang="en-US" sz="1000" b="1"/>
              <a:t>Here</a:t>
            </a:r>
          </a:p>
        </p:txBody>
      </p:sp>
    </p:spTree>
    <p:extLst>
      <p:ext uri="{BB962C8B-B14F-4D97-AF65-F5344CB8AC3E}">
        <p14:creationId xmlns:p14="http://schemas.microsoft.com/office/powerpoint/2010/main" val="2556243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dirty="0"/>
              <a:t>Summary</a:t>
            </a:r>
            <a:endParaRPr lang="en-US"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p:txBody>
          <a:bodyPr/>
          <a:lstStyle/>
          <a:p>
            <a:r>
              <a:rPr lang="en-US" sz="1400" dirty="0"/>
              <a:t>Below is a summary of the proposed changes to the methodology used for computing minimum AS quantities for 2025, </a:t>
            </a:r>
          </a:p>
          <a:p>
            <a:pPr lvl="1"/>
            <a:r>
              <a:rPr lang="en-US" sz="1400" dirty="0"/>
              <a:t>ERCOT is proposing changes in the methodologies used to compute Regulation Service (one change), ERCOT Contingency Reserve Service (three changes) and Non-Spinning Reserve Service (one change) requirements. </a:t>
            </a:r>
          </a:p>
          <a:p>
            <a:pPr lvl="1"/>
            <a:r>
              <a:rPr lang="en-US" sz="1400" dirty="0"/>
              <a:t>ERCOT is not proposing </a:t>
            </a:r>
            <a:r>
              <a:rPr lang="en-US" sz="1400"/>
              <a:t>any major change </a:t>
            </a:r>
            <a:r>
              <a:rPr lang="en-US" sz="1400" dirty="0"/>
              <a:t>in the methodology used to compute Responsive Reserve Service. </a:t>
            </a:r>
          </a:p>
          <a:p>
            <a:pPr marL="0" indent="0">
              <a:buNone/>
            </a:pPr>
            <a:endParaRPr lang="en-US" sz="1400" dirty="0"/>
          </a:p>
          <a:p>
            <a:r>
              <a:rPr lang="en-US" sz="1400" dirty="0"/>
              <a:t>Spreadsheets that contain the preliminary quantities from January to July 2025 and a redline version of the AS Methodology document have been posted on today’s meeting page. </a:t>
            </a:r>
          </a:p>
          <a:p>
            <a:pPr lvl="1"/>
            <a:r>
              <a:rPr lang="en-US" sz="1400" dirty="0"/>
              <a:t>Same proposed methodology will apply to August to December 2025 quantities as well.  The quantities for these months can only be calculated once the corresponding 2024 months are complete.</a:t>
            </a:r>
          </a:p>
          <a:p>
            <a:endParaRPr lang="en-US" sz="1400" dirty="0"/>
          </a:p>
          <a:p>
            <a:r>
              <a:rPr lang="en-US" sz="1400" dirty="0"/>
              <a:t>ERCOT is seeking endorsement on ERCOT’s proposed methodology for computing minimum AS quantities for 2025.</a:t>
            </a:r>
          </a:p>
          <a:p>
            <a:endParaRPr lang="en-US" sz="1400" dirty="0"/>
          </a:p>
          <a:p>
            <a:endParaRPr lang="en-US" sz="1400" i="1" dirty="0"/>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28944456"/>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70998</TotalTime>
  <Words>1691</Words>
  <Application>Microsoft Office PowerPoint</Application>
  <PresentationFormat>On-screen Show (4:3)</PresentationFormat>
  <Paragraphs>198</Paragraphs>
  <Slides>9</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Courier New</vt:lpstr>
      <vt:lpstr>Wingdings</vt:lpstr>
      <vt:lpstr>1_Custom Design</vt:lpstr>
      <vt:lpstr>2_Office Theme</vt:lpstr>
      <vt:lpstr>PowerPoint Presentation</vt:lpstr>
      <vt:lpstr>Ongoing Ancillary Services Initiatives</vt:lpstr>
      <vt:lpstr>Introduction</vt:lpstr>
      <vt:lpstr>Regulation Service</vt:lpstr>
      <vt:lpstr>Responsive Reserve Service</vt:lpstr>
      <vt:lpstr>ERCOT Contingency Reserve Service (ECRS)</vt:lpstr>
      <vt:lpstr>Non-Spinning Reserve Service (Non-Spin)</vt:lpstr>
      <vt:lpstr>AS Methodology Evolution Road Map</vt:lpstr>
      <vt:lpstr>Summary</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 2</cp:lastModifiedBy>
  <cp:revision>782</cp:revision>
  <dcterms:created xsi:type="dcterms:W3CDTF">2019-12-03T17:24:44Z</dcterms:created>
  <dcterms:modified xsi:type="dcterms:W3CDTF">2024-09-17T21:13:33Z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2024-02-29T02:35:17Z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e4608bf7-14db-41d7-8c28-b2d28f12f0aa</vt:lpwstr>
  </property>
  <property fmtid="{D5CDD505-2E9C-101B-9397-08002B2CF9AE}" pid="8" name="MSIP_Label_7084cbda-52b8-46fb-a7b7-cb5bd465ed85_ContentBits">
    <vt:lpwstr>0</vt:lpwstr>
  </property>
</Properties>
</file>