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7"/>
  </p:notesMasterIdLst>
  <p:handoutMasterIdLst>
    <p:handoutMasterId r:id="rId38"/>
  </p:handoutMasterIdLst>
  <p:sldIdLst>
    <p:sldId id="269" r:id="rId6"/>
    <p:sldId id="528" r:id="rId7"/>
    <p:sldId id="536" r:id="rId8"/>
    <p:sldId id="533" r:id="rId9"/>
    <p:sldId id="382" r:id="rId10"/>
    <p:sldId id="535" r:id="rId11"/>
    <p:sldId id="534" r:id="rId12"/>
    <p:sldId id="542" r:id="rId13"/>
    <p:sldId id="529" r:id="rId14"/>
    <p:sldId id="537" r:id="rId15"/>
    <p:sldId id="524" r:id="rId16"/>
    <p:sldId id="561" r:id="rId17"/>
    <p:sldId id="530" r:id="rId18"/>
    <p:sldId id="384" r:id="rId19"/>
    <p:sldId id="531" r:id="rId20"/>
    <p:sldId id="532" r:id="rId21"/>
    <p:sldId id="385" r:id="rId22"/>
    <p:sldId id="526" r:id="rId23"/>
    <p:sldId id="527" r:id="rId24"/>
    <p:sldId id="541" r:id="rId25"/>
    <p:sldId id="381" r:id="rId26"/>
    <p:sldId id="257" r:id="rId27"/>
    <p:sldId id="539" r:id="rId28"/>
    <p:sldId id="540" r:id="rId29"/>
    <p:sldId id="560" r:id="rId30"/>
    <p:sldId id="555" r:id="rId31"/>
    <p:sldId id="558" r:id="rId32"/>
    <p:sldId id="556" r:id="rId33"/>
    <p:sldId id="557" r:id="rId34"/>
    <p:sldId id="562" r:id="rId35"/>
    <p:sldId id="318" r:id="rId36"/>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howGuides="1">
      <p:cViewPr>
        <p:scale>
          <a:sx n="98" d="100"/>
          <a:sy n="98" d="100"/>
        </p:scale>
        <p:origin x="1398" y="79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2638"/>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9/16/2024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9/16/2024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179100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15636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195465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55337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310220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199549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193603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3773077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dirty="0"/>
          </a:p>
        </p:txBody>
      </p:sp>
    </p:spTree>
    <p:extLst>
      <p:ext uri="{BB962C8B-B14F-4D97-AF65-F5344CB8AC3E}">
        <p14:creationId xmlns:p14="http://schemas.microsoft.com/office/powerpoint/2010/main" val="42438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213735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143049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43139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dirty="0"/>
          </a:p>
        </p:txBody>
      </p:sp>
    </p:spTree>
    <p:extLst>
      <p:ext uri="{BB962C8B-B14F-4D97-AF65-F5344CB8AC3E}">
        <p14:creationId xmlns:p14="http://schemas.microsoft.com/office/powerpoint/2010/main" val="115241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dirty="0"/>
          </a:p>
        </p:txBody>
      </p:sp>
    </p:spTree>
    <p:extLst>
      <p:ext uri="{BB962C8B-B14F-4D97-AF65-F5344CB8AC3E}">
        <p14:creationId xmlns:p14="http://schemas.microsoft.com/office/powerpoint/2010/main" val="153979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124938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dirty="0"/>
          </a:p>
        </p:txBody>
      </p:sp>
    </p:spTree>
    <p:extLst>
      <p:ext uri="{BB962C8B-B14F-4D97-AF65-F5344CB8AC3E}">
        <p14:creationId xmlns:p14="http://schemas.microsoft.com/office/powerpoint/2010/main" val="3994694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dirty="0"/>
          </a:p>
        </p:txBody>
      </p:sp>
    </p:spTree>
    <p:extLst>
      <p:ext uri="{BB962C8B-B14F-4D97-AF65-F5344CB8AC3E}">
        <p14:creationId xmlns:p14="http://schemas.microsoft.com/office/powerpoint/2010/main" val="817623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dirty="0"/>
          </a:p>
        </p:txBody>
      </p:sp>
    </p:spTree>
    <p:extLst>
      <p:ext uri="{BB962C8B-B14F-4D97-AF65-F5344CB8AC3E}">
        <p14:creationId xmlns:p14="http://schemas.microsoft.com/office/powerpoint/2010/main" val="3381758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dirty="0"/>
          </a:p>
        </p:txBody>
      </p:sp>
    </p:spTree>
    <p:extLst>
      <p:ext uri="{BB962C8B-B14F-4D97-AF65-F5344CB8AC3E}">
        <p14:creationId xmlns:p14="http://schemas.microsoft.com/office/powerpoint/2010/main" val="3494777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dirty="0"/>
          </a:p>
        </p:txBody>
      </p:sp>
    </p:spTree>
    <p:extLst>
      <p:ext uri="{BB962C8B-B14F-4D97-AF65-F5344CB8AC3E}">
        <p14:creationId xmlns:p14="http://schemas.microsoft.com/office/powerpoint/2010/main" val="2769754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dirty="0"/>
          </a:p>
        </p:txBody>
      </p:sp>
    </p:spTree>
    <p:extLst>
      <p:ext uri="{BB962C8B-B14F-4D97-AF65-F5344CB8AC3E}">
        <p14:creationId xmlns:p14="http://schemas.microsoft.com/office/powerpoint/2010/main" val="268754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200929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137015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51049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26649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41793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327239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118837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rcot.com/services/client_svcs/mktrk_info/index.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2890391"/>
            <a:ext cx="5181600" cy="1446550"/>
          </a:xfrm>
          <a:prstGeom prst="rect">
            <a:avLst/>
          </a:prstGeom>
          <a:noFill/>
        </p:spPr>
        <p:txBody>
          <a:bodyPr wrap="square" rtlCol="0">
            <a:spAutoFit/>
          </a:bodyPr>
          <a:lstStyle/>
          <a:p>
            <a:r>
              <a:rPr lang="en-US" sz="3200" b="1" dirty="0"/>
              <a:t>MarkeTrak Training</a:t>
            </a:r>
          </a:p>
          <a:p>
            <a:r>
              <a:rPr lang="en-US" sz="3200" b="1" dirty="0"/>
              <a:t>SCR 817 Enhancements</a:t>
            </a:r>
          </a:p>
          <a:p>
            <a:r>
              <a:rPr lang="en-US" sz="2400" b="1" dirty="0"/>
              <a:t>November 2024 Implementation</a:t>
            </a:r>
            <a:endParaRPr lang="en-US" sz="2400" dirty="0"/>
          </a:p>
        </p:txBody>
      </p:sp>
    </p:spTree>
    <p:extLst>
      <p:ext uri="{BB962C8B-B14F-4D97-AF65-F5344CB8AC3E}">
        <p14:creationId xmlns:p14="http://schemas.microsoft.com/office/powerpoint/2010/main" val="428829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2 – </a:t>
            </a:r>
            <a:r>
              <a:rPr lang="en-US" sz="1800" dirty="0">
                <a:effectLst/>
                <a:latin typeface="Calibri" panose="020F0502020204030204" pitchFamily="34" charset="0"/>
                <a:ea typeface="Times New Roman" panose="02020603050405020304" pitchFamily="18" charset="0"/>
              </a:rPr>
              <a:t>Develop a unique set of Unexecutable Reasons for Cancel With Approval and Switch Hold Removal subtypes cont.</a:t>
            </a:r>
            <a:br>
              <a:rPr lang="en-US" sz="1800" dirty="0"/>
            </a:b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6" name="Picture 5">
            <a:extLst>
              <a:ext uri="{FF2B5EF4-FFF2-40B4-BE49-F238E27FC236}">
                <a16:creationId xmlns:a16="http://schemas.microsoft.com/office/drawing/2014/main" id="{30AB074C-ECD6-237A-219F-255090318C69}"/>
              </a:ext>
            </a:extLst>
          </p:cNvPr>
          <p:cNvPicPr>
            <a:picLocks noChangeAspect="1"/>
          </p:cNvPicPr>
          <p:nvPr/>
        </p:nvPicPr>
        <p:blipFill rotWithShape="1">
          <a:blip r:embed="rId3"/>
          <a:srcRect t="18276" r="46667" b="45862"/>
          <a:stretch/>
        </p:blipFill>
        <p:spPr>
          <a:xfrm>
            <a:off x="649638" y="3581400"/>
            <a:ext cx="7503762" cy="3048404"/>
          </a:xfrm>
          <a:prstGeom prst="rect">
            <a:avLst/>
          </a:prstGeom>
        </p:spPr>
      </p:pic>
      <p:sp>
        <p:nvSpPr>
          <p:cNvPr id="5" name="TextBox 4">
            <a:extLst>
              <a:ext uri="{FF2B5EF4-FFF2-40B4-BE49-F238E27FC236}">
                <a16:creationId xmlns:a16="http://schemas.microsoft.com/office/drawing/2014/main" id="{52CDD122-61EF-83E2-66DF-6867D816E2EC}"/>
              </a:ext>
            </a:extLst>
          </p:cNvPr>
          <p:cNvSpPr txBox="1"/>
          <p:nvPr/>
        </p:nvSpPr>
        <p:spPr>
          <a:xfrm>
            <a:off x="550190" y="838200"/>
            <a:ext cx="7315200" cy="2800767"/>
          </a:xfrm>
          <a:prstGeom prst="rect">
            <a:avLst/>
          </a:prstGeom>
          <a:noFill/>
        </p:spPr>
        <p:txBody>
          <a:bodyPr wrap="square">
            <a:spAutoFit/>
          </a:bodyPr>
          <a:lstStyle/>
          <a:p>
            <a:r>
              <a:rPr lang="en-US" sz="1400" b="1" dirty="0">
                <a:solidFill>
                  <a:srgbClr val="00ACC8"/>
                </a:solidFill>
                <a:ea typeface="Times New Roman" panose="02020603050405020304" pitchFamily="18" charset="0"/>
                <a:cs typeface="Times New Roman" panose="02020603050405020304" pitchFamily="18" charset="0"/>
              </a:rPr>
              <a:t>Switch Hold Removal</a:t>
            </a:r>
            <a:r>
              <a:rPr lang="en-US" sz="1400" b="1" dirty="0">
                <a:solidFill>
                  <a:srgbClr val="00ACC8"/>
                </a:solidFill>
                <a:effectLst/>
                <a:ea typeface="Times New Roman" panose="02020603050405020304" pitchFamily="18" charset="0"/>
                <a:cs typeface="Times New Roman" panose="02020603050405020304" pitchFamily="18" charset="0"/>
              </a:rPr>
              <a:t>:</a:t>
            </a:r>
            <a:endParaRPr lang="en-US" sz="1400" dirty="0">
              <a:ea typeface="Times New Roman" panose="02020603050405020304" pitchFamily="18" charset="0"/>
              <a:cs typeface="Times New Roman" panose="02020603050405020304" pitchFamily="18" charset="0"/>
            </a:endParaRPr>
          </a:p>
          <a:p>
            <a:pPr marR="0" lvl="1">
              <a:spcBef>
                <a:spcPts val="0"/>
              </a:spcBef>
              <a:spcAft>
                <a:spcPts val="0"/>
              </a:spcAft>
            </a:pPr>
            <a:r>
              <a:rPr lang="en-US" sz="1000" dirty="0">
                <a:effectLst/>
                <a:ea typeface="Times New Roman" panose="02020603050405020304" pitchFamily="18" charset="0"/>
                <a:cs typeface="Calibri" panose="020F0502020204030204" pitchFamily="34" charset="0"/>
              </a:rPr>
              <a:t>Modify the </a:t>
            </a:r>
            <a:r>
              <a:rPr lang="en-US" sz="1000" b="1" dirty="0">
                <a:effectLst/>
                <a:ea typeface="Times New Roman" panose="02020603050405020304" pitchFamily="18" charset="0"/>
                <a:cs typeface="Calibri" panose="020F0502020204030204" pitchFamily="34" charset="0"/>
              </a:rPr>
              <a:t>Unexecutable Reason</a:t>
            </a:r>
            <a:r>
              <a:rPr lang="en-US" sz="1000" dirty="0">
                <a:effectLst/>
                <a:ea typeface="Times New Roman" panose="02020603050405020304" pitchFamily="18" charset="0"/>
                <a:cs typeface="Calibri" panose="020F0502020204030204" pitchFamily="34" charset="0"/>
              </a:rPr>
              <a:t> field for Switch Hold Removal subtype.</a:t>
            </a:r>
          </a:p>
          <a:p>
            <a:pPr marL="685800" lvl="1" indent="-228600">
              <a:buFont typeface="Wingdings" panose="05000000000000000000" pitchFamily="2" charset="2"/>
              <a:buChar char=""/>
            </a:pPr>
            <a:r>
              <a:rPr lang="en-US" sz="1000" dirty="0">
                <a:effectLst/>
                <a:ea typeface="Times New Roman" panose="02020603050405020304" pitchFamily="18" charset="0"/>
                <a:cs typeface="Calibri" panose="020F0502020204030204" pitchFamily="34" charset="0"/>
              </a:rPr>
              <a:t>When </a:t>
            </a:r>
            <a:r>
              <a:rPr lang="en-US" sz="1000" i="1" dirty="0">
                <a:effectLst/>
                <a:ea typeface="Times New Roman" panose="02020603050405020304" pitchFamily="18" charset="0"/>
                <a:cs typeface="Calibri" panose="020F0502020204030204" pitchFamily="34" charset="0"/>
              </a:rPr>
              <a:t>Documentation Invalid/Incomplete </a:t>
            </a:r>
            <a:r>
              <a:rPr lang="en-US" sz="1000" dirty="0">
                <a:effectLst/>
                <a:ea typeface="Times New Roman" panose="02020603050405020304" pitchFamily="18" charset="0"/>
                <a:cs typeface="Calibri" panose="020F0502020204030204" pitchFamily="34" charset="0"/>
              </a:rPr>
              <a:t>is selected from the Unexecutable Reason dropdown field on the Unexecutable transition, a secondary dropdown field ‘</a:t>
            </a:r>
            <a:r>
              <a:rPr lang="en-US" sz="1000" b="1" dirty="0">
                <a:effectLst/>
                <a:ea typeface="Times New Roman" panose="02020603050405020304" pitchFamily="18" charset="0"/>
                <a:cs typeface="Calibri" panose="020F0502020204030204" pitchFamily="34" charset="0"/>
              </a:rPr>
              <a:t>Documentation Invalid Reason</a:t>
            </a:r>
            <a:r>
              <a:rPr lang="en-US" sz="1000" dirty="0">
                <a:effectLst/>
                <a:ea typeface="Times New Roman" panose="02020603050405020304" pitchFamily="18" charset="0"/>
                <a:cs typeface="Calibri" panose="020F0502020204030204" pitchFamily="34" charset="0"/>
              </a:rPr>
              <a:t>’ displays with the following values:</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Incorrect or missing documents	</a:t>
            </a:r>
            <a:r>
              <a:rPr lang="en-US" sz="1000" dirty="0">
                <a:ea typeface="Times New Roman" panose="02020603050405020304" pitchFamily="18" charset="0"/>
                <a:cs typeface="Calibri" panose="020F0502020204030204" pitchFamily="34" charset="0"/>
              </a:rPr>
              <a: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Illegible supporting documents</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Address not listed on documents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Missing phone number on New Occupant Statement</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Signatures missing on the lease agreement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Address on the lease does not match the service address</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The name on the lease does not match New Occupant Statement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ESI ID invalid or not found</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ESI ID not listed on New Occupant Statement	</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New customer is same as current tenant</a:t>
            </a:r>
          </a:p>
          <a:p>
            <a:pPr marL="1143000" lvl="2" indent="-228600">
              <a:buFont typeface="Arial" panose="020B0604020202020204" pitchFamily="34" charset="0"/>
              <a:buChar char="-"/>
            </a:pPr>
            <a:r>
              <a:rPr lang="en-US" sz="1000" dirty="0">
                <a:effectLst/>
                <a:ea typeface="Times New Roman" panose="02020603050405020304" pitchFamily="18" charset="0"/>
                <a:cs typeface="Calibri" panose="020F0502020204030204" pitchFamily="34" charset="0"/>
              </a:rPr>
              <a:t>Other</a:t>
            </a:r>
          </a:p>
          <a:p>
            <a:pPr marL="1600200" lvl="3" indent="-228600">
              <a:buFont typeface="Courier New" panose="02070309020205020404" pitchFamily="49" charset="0"/>
              <a:buChar char="o"/>
            </a:pPr>
            <a:r>
              <a:rPr lang="en-US" sz="1000" dirty="0">
                <a:effectLst/>
                <a:ea typeface="Times New Roman" panose="02020603050405020304" pitchFamily="18" charset="0"/>
                <a:cs typeface="Calibri" panose="020F0502020204030204" pitchFamily="34" charset="0"/>
              </a:rPr>
              <a:t>Comments Required</a:t>
            </a:r>
          </a:p>
        </p:txBody>
      </p:sp>
    </p:spTree>
    <p:extLst>
      <p:ext uri="{BB962C8B-B14F-4D97-AF65-F5344CB8AC3E}">
        <p14:creationId xmlns:p14="http://schemas.microsoft.com/office/powerpoint/2010/main" val="271765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Marketrak SCR 817 Enhancements 3 &amp; 4 – New Date validations on Inadvertent Gain, Inadvertent Loss, and Customer Rescission.</a:t>
            </a:r>
            <a:br>
              <a:rPr lang="en-US" sz="20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5" name="TextBox 4">
            <a:extLst>
              <a:ext uri="{FF2B5EF4-FFF2-40B4-BE49-F238E27FC236}">
                <a16:creationId xmlns:a16="http://schemas.microsoft.com/office/drawing/2014/main" id="{6378783B-6D1F-F0F8-0DC0-493735955E66}"/>
              </a:ext>
            </a:extLst>
          </p:cNvPr>
          <p:cNvSpPr txBox="1"/>
          <p:nvPr/>
        </p:nvSpPr>
        <p:spPr>
          <a:xfrm>
            <a:off x="381000" y="990600"/>
            <a:ext cx="8763000" cy="3046988"/>
          </a:xfrm>
          <a:prstGeom prst="rect">
            <a:avLst/>
          </a:prstGeom>
          <a:noFill/>
        </p:spPr>
        <p:txBody>
          <a:bodyPr wrap="square">
            <a:spAutoFit/>
          </a:bodyPr>
          <a:lstStyle/>
          <a:p>
            <a:endParaRPr lang="en-US" sz="1200" dirty="0"/>
          </a:p>
          <a:p>
            <a:r>
              <a:rPr lang="en-US" sz="1600" b="1" u="sng" dirty="0"/>
              <a:t>Inadvertent Gaining &amp; Inadvertent Losing subtypes:</a:t>
            </a:r>
          </a:p>
          <a:p>
            <a:pPr marL="171450" indent="-171450">
              <a:buFont typeface="Arial" panose="020B0604020202020204" pitchFamily="34" charset="0"/>
              <a:buChar char="•"/>
            </a:pPr>
            <a:r>
              <a:rPr lang="en-US" sz="1600" dirty="0"/>
              <a:t>On the ‘Provide Regaining BGN02’ transition, a check will be performed on the date entered in the required Proposed Regain Date field to validate that the date entered is not greater than 150 days in the past.</a:t>
            </a:r>
            <a:endParaRPr lang="en-US" sz="1600" dirty="0">
              <a:highlight>
                <a:srgbClr val="FFFF00"/>
              </a:highlight>
            </a:endParaRPr>
          </a:p>
          <a:p>
            <a:endParaRPr lang="en-US" sz="1600" dirty="0"/>
          </a:p>
          <a:p>
            <a:pPr marL="171450" indent="-171450">
              <a:buFont typeface="Arial" panose="020B0604020202020204" pitchFamily="34" charset="0"/>
              <a:buChar char="•"/>
            </a:pPr>
            <a:r>
              <a:rPr lang="en-US" sz="1600" dirty="0"/>
              <a:t>Error message to display if validation = True: “</a:t>
            </a:r>
            <a:r>
              <a:rPr lang="en-US" sz="1600" i="1" dirty="0"/>
              <a:t>Regain dates greater than 150 days in the past will be rejected by the TDSP</a:t>
            </a:r>
            <a:r>
              <a:rPr lang="en-US" sz="1600" dirty="0"/>
              <a:t>”.</a:t>
            </a:r>
          </a:p>
          <a:p>
            <a:endParaRPr lang="en-US" sz="1600" dirty="0"/>
          </a:p>
          <a:p>
            <a:pPr marL="171450" indent="-171450">
              <a:buFont typeface="Arial" panose="020B0604020202020204" pitchFamily="34" charset="0"/>
              <a:buChar char="•"/>
            </a:pPr>
            <a:r>
              <a:rPr lang="en-US" sz="1600" dirty="0"/>
              <a:t>User has the ability to change the Proposed Regain Date or select Cancel to exit.</a:t>
            </a:r>
          </a:p>
          <a:p>
            <a:endParaRPr lang="en-US" sz="1200" dirty="0"/>
          </a:p>
          <a:p>
            <a:endParaRPr lang="en-US" sz="1200" dirty="0"/>
          </a:p>
          <a:p>
            <a:endParaRPr lang="en-US" sz="1200" dirty="0"/>
          </a:p>
        </p:txBody>
      </p:sp>
      <p:sp>
        <p:nvSpPr>
          <p:cNvPr id="7" name="TextBox 6">
            <a:extLst>
              <a:ext uri="{FF2B5EF4-FFF2-40B4-BE49-F238E27FC236}">
                <a16:creationId xmlns:a16="http://schemas.microsoft.com/office/drawing/2014/main" id="{10AB54F9-253E-FD10-A576-8F620919F8B2}"/>
              </a:ext>
            </a:extLst>
          </p:cNvPr>
          <p:cNvSpPr txBox="1"/>
          <p:nvPr/>
        </p:nvSpPr>
        <p:spPr>
          <a:xfrm>
            <a:off x="381000" y="3701048"/>
            <a:ext cx="8458200" cy="2554545"/>
          </a:xfrm>
          <a:prstGeom prst="rect">
            <a:avLst/>
          </a:prstGeom>
          <a:noFill/>
        </p:spPr>
        <p:txBody>
          <a:bodyPr wrap="square">
            <a:spAutoFit/>
          </a:bodyPr>
          <a:lstStyle/>
          <a:p>
            <a:r>
              <a:rPr lang="en-US" sz="1600" b="1" u="sng" dirty="0"/>
              <a:t>Customer Rescission:</a:t>
            </a:r>
          </a:p>
          <a:p>
            <a:pPr marL="171450" indent="-171450">
              <a:buFont typeface="Arial" panose="020B0604020202020204" pitchFamily="34" charset="0"/>
              <a:buChar char="•"/>
            </a:pPr>
            <a:r>
              <a:rPr lang="en-US" sz="1600" dirty="0"/>
              <a:t>On the ‘Submit’ transition for Customer Rescission issues, there is currently a validation that occurs to check that the effective date of the originating transaction is less than 25 calendar days in the past.  The validation logic is being revised to 15 calendar days instead of 25.</a:t>
            </a:r>
            <a:endParaRPr lang="en-US" sz="1600" dirty="0">
              <a:highlight>
                <a:srgbClr val="FFFF00"/>
              </a:highlight>
            </a:endParaRP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The current error message for this validation is being updated to display “</a:t>
            </a:r>
            <a:r>
              <a:rPr lang="en-US" sz="1600" i="1" dirty="0"/>
              <a:t>Error:  This issue is unable to proceed because the effective date of the originating transaction at this premise was more than 15 calendar days in the past.  Please enter a different ESIID or consult the Retail Market Guide to determine the proper course of action</a:t>
            </a:r>
            <a:r>
              <a:rPr lang="en-US" sz="1600" dirty="0"/>
              <a:t>.”</a:t>
            </a:r>
          </a:p>
        </p:txBody>
      </p:sp>
    </p:spTree>
    <p:extLst>
      <p:ext uri="{BB962C8B-B14F-4D97-AF65-F5344CB8AC3E}">
        <p14:creationId xmlns:p14="http://schemas.microsoft.com/office/powerpoint/2010/main" val="2671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600" dirty="0"/>
              <a:t>Marketrak SCR 817 Enhancement 5 – Creation of a new Meter Cycle Change Request subtype.</a:t>
            </a:r>
            <a:br>
              <a:rPr lang="en-US" sz="20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7" name="Picture 6">
            <a:extLst>
              <a:ext uri="{FF2B5EF4-FFF2-40B4-BE49-F238E27FC236}">
                <a16:creationId xmlns:a16="http://schemas.microsoft.com/office/drawing/2014/main" id="{61BF81CA-65DA-D70F-B2EF-BD97770A25A3}"/>
              </a:ext>
            </a:extLst>
          </p:cNvPr>
          <p:cNvPicPr>
            <a:picLocks noChangeAspect="1"/>
          </p:cNvPicPr>
          <p:nvPr/>
        </p:nvPicPr>
        <p:blipFill rotWithShape="1">
          <a:blip r:embed="rId3"/>
          <a:srcRect t="10000" b="22413"/>
          <a:stretch/>
        </p:blipFill>
        <p:spPr>
          <a:xfrm>
            <a:off x="381000" y="2590800"/>
            <a:ext cx="8584163" cy="3505200"/>
          </a:xfrm>
          <a:prstGeom prst="rect">
            <a:avLst/>
          </a:prstGeom>
          <a:ln>
            <a:solidFill>
              <a:schemeClr val="tx1"/>
            </a:solidFill>
          </a:ln>
        </p:spPr>
      </p:pic>
      <p:sp>
        <p:nvSpPr>
          <p:cNvPr id="5" name="TextBox 4">
            <a:extLst>
              <a:ext uri="{FF2B5EF4-FFF2-40B4-BE49-F238E27FC236}">
                <a16:creationId xmlns:a16="http://schemas.microsoft.com/office/drawing/2014/main" id="{BBC0E519-C17E-F615-D792-AAE2C663F0D0}"/>
              </a:ext>
            </a:extLst>
          </p:cNvPr>
          <p:cNvSpPr txBox="1"/>
          <p:nvPr/>
        </p:nvSpPr>
        <p:spPr>
          <a:xfrm>
            <a:off x="381000" y="872436"/>
            <a:ext cx="8153400" cy="1384995"/>
          </a:xfrm>
          <a:prstGeom prst="rect">
            <a:avLst/>
          </a:prstGeom>
          <a:noFill/>
        </p:spPr>
        <p:txBody>
          <a:bodyPr wrap="square" rtlCol="0">
            <a:spAutoFit/>
          </a:bodyPr>
          <a:lstStyle/>
          <a:p>
            <a:pPr marR="0" algn="l" rtl="0"/>
            <a:r>
              <a:rPr lang="en-US" sz="1400" b="0" i="0" u="none" strike="noStrike" baseline="0" dirty="0">
                <a:solidFill>
                  <a:srgbClr val="000000"/>
                </a:solidFill>
                <a:latin typeface="Arial" panose="020B0604020202020204" pitchFamily="34" charset="0"/>
              </a:rPr>
              <a:t>The Meter Cycle Change Request subtype was created for CRs</a:t>
            </a:r>
            <a:r>
              <a:rPr lang="en-US" sz="1400" b="0" i="0" u="none" strike="noStrike" dirty="0">
                <a:solidFill>
                  <a:srgbClr val="000000"/>
                </a:solidFill>
                <a:latin typeface="Arial" panose="020B0604020202020204" pitchFamily="34" charset="0"/>
              </a:rPr>
              <a:t> to </a:t>
            </a:r>
            <a:r>
              <a:rPr lang="en-US" sz="1400" b="0" i="0" u="none" strike="noStrike" baseline="0" dirty="0">
                <a:solidFill>
                  <a:srgbClr val="000000"/>
                </a:solidFill>
                <a:latin typeface="Arial" panose="020B0604020202020204" pitchFamily="34" charset="0"/>
              </a:rPr>
              <a:t>request a change to the Meter Read Cycle of an ESIID.  Only one meter cycle change per Rep of Record for the customer is allowed at the discretion of the TDSP per their respective tariffs.  This subtype can only be submitted by the current Rep of Record for the ESIID.  MarkeTrak will validate</a:t>
            </a:r>
            <a:r>
              <a:rPr lang="en-US" sz="1400" b="0" i="0" u="none" strike="noStrike" dirty="0">
                <a:solidFill>
                  <a:srgbClr val="000000"/>
                </a:solidFill>
                <a:latin typeface="Arial" panose="020B0604020202020204" pitchFamily="34" charset="0"/>
              </a:rPr>
              <a:t> that the Submitting MP is the current ROR.  If the Submitting CR is not the current Rep of Record, an error message will display and the issue cannot be submitted.</a:t>
            </a:r>
            <a:endParaRPr lang="en-US" sz="14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43177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600" dirty="0"/>
              <a:t>Marketrak SCR 817 Enhancement 5 – Creation of a new Meter Cycle Change Request subtype cont.</a:t>
            </a:r>
            <a:br>
              <a:rPr lang="en-US" sz="20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TextBox 4">
            <a:extLst>
              <a:ext uri="{FF2B5EF4-FFF2-40B4-BE49-F238E27FC236}">
                <a16:creationId xmlns:a16="http://schemas.microsoft.com/office/drawing/2014/main" id="{BBC0E519-C17E-F615-D792-AAE2C663F0D0}"/>
              </a:ext>
            </a:extLst>
          </p:cNvPr>
          <p:cNvSpPr txBox="1"/>
          <p:nvPr/>
        </p:nvSpPr>
        <p:spPr>
          <a:xfrm>
            <a:off x="381000" y="838200"/>
            <a:ext cx="8153400" cy="3970318"/>
          </a:xfrm>
          <a:prstGeom prst="rect">
            <a:avLst/>
          </a:prstGeom>
          <a:noFill/>
        </p:spPr>
        <p:txBody>
          <a:bodyPr wrap="square" rtlCol="0">
            <a:spAutoFit/>
          </a:bodyPr>
          <a:lstStyle/>
          <a:p>
            <a:pPr marR="0" algn="l" rtl="0"/>
            <a:r>
              <a:rPr lang="en-US" sz="1200" b="0" i="0" u="none" strike="noStrike" baseline="0" dirty="0">
                <a:solidFill>
                  <a:srgbClr val="000000"/>
                </a:solidFill>
                <a:latin typeface="Arial" panose="020B0604020202020204" pitchFamily="34" charset="0"/>
              </a:rPr>
              <a:t>Ther</a:t>
            </a:r>
            <a:r>
              <a:rPr lang="en-US" sz="1200" dirty="0">
                <a:solidFill>
                  <a:srgbClr val="000000"/>
                </a:solidFill>
                <a:latin typeface="Arial" panose="020B0604020202020204" pitchFamily="34" charset="0"/>
              </a:rPr>
              <a:t>e are some transitions unique to the Meter Cycle Change Request subtype:</a:t>
            </a:r>
          </a:p>
          <a:p>
            <a:pPr marR="0" algn="l" rtl="0"/>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r>
              <a:rPr lang="en-US" sz="1200" b="1" u="sng" dirty="0">
                <a:solidFill>
                  <a:srgbClr val="00ACC8"/>
                </a:solidFill>
                <a:latin typeface="Arial" panose="020B0604020202020204" pitchFamily="34" charset="0"/>
              </a:rPr>
              <a:t>Approved</a:t>
            </a:r>
            <a:r>
              <a:rPr lang="en-US" sz="1200" dirty="0">
                <a:solidFill>
                  <a:srgbClr val="000000"/>
                </a:solidFill>
                <a:latin typeface="Arial" panose="020B0604020202020204" pitchFamily="34" charset="0"/>
              </a:rPr>
              <a:t>: The </a:t>
            </a:r>
            <a:r>
              <a:rPr lang="en-US" sz="1200" i="1" dirty="0">
                <a:solidFill>
                  <a:srgbClr val="000000"/>
                </a:solidFill>
                <a:latin typeface="Arial" panose="020B0604020202020204" pitchFamily="34" charset="0"/>
              </a:rPr>
              <a:t>Approved</a:t>
            </a:r>
            <a:r>
              <a:rPr lang="en-US" sz="1200" dirty="0">
                <a:solidFill>
                  <a:srgbClr val="000000"/>
                </a:solidFill>
                <a:latin typeface="Arial" panose="020B0604020202020204" pitchFamily="34" charset="0"/>
              </a:rPr>
              <a:t> transition is available when the issue is In Progress and is used by the TDSP as a clear indicator that the Meter Cycle Change Request was approved.</a:t>
            </a: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marR="0" indent="-285750" algn="l" rtl="0">
              <a:buFont typeface="Arial" panose="020B0604020202020204" pitchFamily="34" charset="0"/>
              <a:buChar char="•"/>
            </a:pPr>
            <a:endParaRPr lang="en-US" sz="1200" dirty="0">
              <a:solidFill>
                <a:srgbClr val="000000"/>
              </a:solidFill>
              <a:latin typeface="Arial" panose="020B0604020202020204" pitchFamily="34" charset="0"/>
            </a:endParaRPr>
          </a:p>
          <a:p>
            <a:pPr marL="285750" marR="0" indent="-285750" algn="l" rtl="0">
              <a:buFont typeface="Arial" panose="020B0604020202020204" pitchFamily="34" charset="0"/>
              <a:buChar char="•"/>
            </a:pPr>
            <a:r>
              <a:rPr lang="en-US" sz="1200" b="1" i="0" u="sng" strike="noStrike" baseline="0" dirty="0">
                <a:solidFill>
                  <a:srgbClr val="00ACC8"/>
                </a:solidFill>
                <a:latin typeface="Arial" panose="020B0604020202020204" pitchFamily="34" charset="0"/>
              </a:rPr>
              <a:t>Unexecutable Reasons</a:t>
            </a:r>
            <a:r>
              <a:rPr lang="en-US" sz="1200" b="0" i="0" u="none" strike="noStrike" baseline="0" dirty="0">
                <a:solidFill>
                  <a:srgbClr val="000000"/>
                </a:solidFill>
                <a:latin typeface="Arial" panose="020B0604020202020204" pitchFamily="34" charset="0"/>
              </a:rPr>
              <a:t>: </a:t>
            </a:r>
            <a:r>
              <a:rPr lang="en-US" sz="1200" dirty="0">
                <a:solidFill>
                  <a:srgbClr val="000000"/>
                </a:solidFill>
                <a:latin typeface="Arial" panose="020B0604020202020204" pitchFamily="34" charset="0"/>
              </a:rPr>
              <a:t>If the issue is transitioned ‘Unexecutable’ the User is required to select one of the following ‘</a:t>
            </a:r>
            <a:r>
              <a:rPr lang="en-US" sz="1200" i="1" dirty="0">
                <a:solidFill>
                  <a:srgbClr val="000000"/>
                </a:solidFill>
                <a:latin typeface="Arial" panose="020B0604020202020204" pitchFamily="34" charset="0"/>
              </a:rPr>
              <a:t>Unexecutable Reasons</a:t>
            </a:r>
            <a:r>
              <a:rPr lang="en-US" sz="1200" dirty="0">
                <a:solidFill>
                  <a:srgbClr val="000000"/>
                </a:solidFill>
                <a:latin typeface="Arial" panose="020B0604020202020204" pitchFamily="34" charset="0"/>
              </a:rPr>
              <a:t>’:</a:t>
            </a:r>
          </a:p>
          <a:p>
            <a:pPr marL="742950" lvl="1"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85F33424-426B-EC23-2532-FA0D9704F39C}"/>
              </a:ext>
            </a:extLst>
          </p:cNvPr>
          <p:cNvPicPr>
            <a:picLocks noChangeAspect="1"/>
          </p:cNvPicPr>
          <p:nvPr/>
        </p:nvPicPr>
        <p:blipFill rotWithShape="1">
          <a:blip r:embed="rId3"/>
          <a:srcRect t="10001" b="44793"/>
          <a:stretch/>
        </p:blipFill>
        <p:spPr>
          <a:xfrm>
            <a:off x="251460" y="1661160"/>
            <a:ext cx="8412480" cy="2297697"/>
          </a:xfrm>
          <a:prstGeom prst="rect">
            <a:avLst/>
          </a:prstGeom>
          <a:ln>
            <a:solidFill>
              <a:schemeClr val="tx1"/>
            </a:solidFill>
          </a:ln>
        </p:spPr>
      </p:pic>
      <p:pic>
        <p:nvPicPr>
          <p:cNvPr id="9" name="Picture 8">
            <a:extLst>
              <a:ext uri="{FF2B5EF4-FFF2-40B4-BE49-F238E27FC236}">
                <a16:creationId xmlns:a16="http://schemas.microsoft.com/office/drawing/2014/main" id="{AAB80E15-C54A-C178-649D-8574B5895F37}"/>
              </a:ext>
            </a:extLst>
          </p:cNvPr>
          <p:cNvPicPr>
            <a:picLocks noChangeAspect="1"/>
          </p:cNvPicPr>
          <p:nvPr/>
        </p:nvPicPr>
        <p:blipFill rotWithShape="1">
          <a:blip r:embed="rId4"/>
          <a:srcRect t="11379" b="58276"/>
          <a:stretch/>
        </p:blipFill>
        <p:spPr>
          <a:xfrm>
            <a:off x="205740" y="4648200"/>
            <a:ext cx="8503920" cy="1559052"/>
          </a:xfrm>
          <a:prstGeom prst="rect">
            <a:avLst/>
          </a:prstGeom>
          <a:ln>
            <a:solidFill>
              <a:schemeClr val="tx1"/>
            </a:solidFill>
          </a:ln>
        </p:spPr>
      </p:pic>
      <p:sp>
        <p:nvSpPr>
          <p:cNvPr id="10" name="TextBox 9">
            <a:extLst>
              <a:ext uri="{FF2B5EF4-FFF2-40B4-BE49-F238E27FC236}">
                <a16:creationId xmlns:a16="http://schemas.microsoft.com/office/drawing/2014/main" id="{FEC2964B-050E-9509-AC3A-46A75234244B}"/>
              </a:ext>
            </a:extLst>
          </p:cNvPr>
          <p:cNvSpPr txBox="1"/>
          <p:nvPr/>
        </p:nvSpPr>
        <p:spPr>
          <a:xfrm>
            <a:off x="4876800" y="5497861"/>
            <a:ext cx="3505200" cy="461665"/>
          </a:xfrm>
          <a:prstGeom prst="rect">
            <a:avLst/>
          </a:prstGeom>
          <a:noFill/>
        </p:spPr>
        <p:txBody>
          <a:bodyPr wrap="square" rtlCol="0">
            <a:spAutoFit/>
          </a:bodyPr>
          <a:lstStyle/>
          <a:p>
            <a:r>
              <a:rPr lang="en-US" sz="1200" dirty="0">
                <a:solidFill>
                  <a:srgbClr val="FF0000"/>
                </a:solidFill>
              </a:rPr>
              <a:t>*Note: The selection of ‘Unable to Accommodate’ requires Comments</a:t>
            </a:r>
          </a:p>
        </p:txBody>
      </p:sp>
    </p:spTree>
    <p:extLst>
      <p:ext uri="{BB962C8B-B14F-4D97-AF65-F5344CB8AC3E}">
        <p14:creationId xmlns:p14="http://schemas.microsoft.com/office/powerpoint/2010/main" val="248128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pPr marR="0" algn="l" rtl="0"/>
            <a:r>
              <a:rPr lang="en-US" sz="2400" dirty="0"/>
              <a:t>Marketrak SCR 817 Enhancement 6 – Creation of a new 867 vs. Sum of LSE – Dispute subtype.</a:t>
            </a:r>
            <a:br>
              <a:rPr lang="en-US" sz="2400" dirty="0"/>
            </a:br>
            <a:br>
              <a:rPr lang="en-US" sz="1200" b="0" i="0" u="none" strike="noStrike" baseline="0" dirty="0">
                <a:solidFill>
                  <a:schemeClr val="tx1"/>
                </a:solidFill>
                <a:latin typeface="Calibri" panose="020F0502020204030204" pitchFamily="34" charset="0"/>
                <a:cs typeface="Calibri" panose="020F0502020204030204" pitchFamily="34" charset="0"/>
              </a:rPr>
            </a:br>
            <a:endParaRPr lang="en-US" sz="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10" name="Picture 9">
            <a:extLst>
              <a:ext uri="{FF2B5EF4-FFF2-40B4-BE49-F238E27FC236}">
                <a16:creationId xmlns:a16="http://schemas.microsoft.com/office/drawing/2014/main" id="{4FA509D9-0BED-0B48-7494-11646F9B7225}"/>
              </a:ext>
            </a:extLst>
          </p:cNvPr>
          <p:cNvPicPr>
            <a:picLocks noChangeAspect="1"/>
          </p:cNvPicPr>
          <p:nvPr/>
        </p:nvPicPr>
        <p:blipFill rotWithShape="1">
          <a:blip r:embed="rId3"/>
          <a:srcRect t="10000" b="30689"/>
          <a:stretch/>
        </p:blipFill>
        <p:spPr>
          <a:xfrm>
            <a:off x="228600" y="3157210"/>
            <a:ext cx="8572500" cy="3071813"/>
          </a:xfrm>
          <a:prstGeom prst="rect">
            <a:avLst/>
          </a:prstGeom>
          <a:ln>
            <a:solidFill>
              <a:schemeClr val="tx1"/>
            </a:solidFill>
          </a:ln>
        </p:spPr>
      </p:pic>
      <p:sp>
        <p:nvSpPr>
          <p:cNvPr id="3" name="TextBox 2">
            <a:extLst>
              <a:ext uri="{FF2B5EF4-FFF2-40B4-BE49-F238E27FC236}">
                <a16:creationId xmlns:a16="http://schemas.microsoft.com/office/drawing/2014/main" id="{7BD93271-CEB5-9E45-0751-7F3B134373BD}"/>
              </a:ext>
            </a:extLst>
          </p:cNvPr>
          <p:cNvSpPr txBox="1"/>
          <p:nvPr/>
        </p:nvSpPr>
        <p:spPr>
          <a:xfrm>
            <a:off x="381000" y="1073745"/>
            <a:ext cx="8435598" cy="2062103"/>
          </a:xfrm>
          <a:prstGeom prst="rect">
            <a:avLst/>
          </a:prstGeom>
          <a:noFill/>
        </p:spPr>
        <p:txBody>
          <a:bodyPr wrap="square" rtlCol="0">
            <a:spAutoFit/>
          </a:bodyPr>
          <a:lstStyle/>
          <a:p>
            <a:r>
              <a:rPr lang="en-US" sz="1600" b="0" i="0" u="none" strike="noStrike" baseline="0" dirty="0">
                <a:solidFill>
                  <a:schemeClr val="tx1"/>
                </a:solidFill>
                <a:cs typeface="Calibri" panose="020F0502020204030204" pitchFamily="34" charset="0"/>
              </a:rPr>
              <a:t>This subtype is used by a CR to dispute a variance between the total usage reported on the 867_03 transaction and the sum of the AMS LSE interval data from the TDSP for the same time period.  It should be noted that the standard accepted variance is within two times the meter multiplier.  </a:t>
            </a:r>
          </a:p>
          <a:p>
            <a:endParaRPr lang="en-US" sz="1600" dirty="0">
              <a:cs typeface="Calibri" panose="020F0502020204030204" pitchFamily="34" charset="0"/>
            </a:endParaRPr>
          </a:p>
          <a:p>
            <a:r>
              <a:rPr lang="en-US" sz="1600" b="0" i="0" u="none" strike="noStrike" baseline="0" dirty="0">
                <a:solidFill>
                  <a:schemeClr val="tx1"/>
                </a:solidFill>
                <a:cs typeface="Calibri" panose="020F0502020204030204" pitchFamily="34" charset="0"/>
              </a:rPr>
              <a:t>This subtype can only be submitted by a CR and should be assigned to the TDSP.  ERCOT system will validate that the Submitting CR is the Rep of Record for the Dispute Start Time and Dispute Stop Time provided on the issue. </a:t>
            </a:r>
            <a:endParaRPr lang="en-US" sz="1600" dirty="0"/>
          </a:p>
        </p:txBody>
      </p:sp>
      <p:grpSp>
        <p:nvGrpSpPr>
          <p:cNvPr id="14" name="Group 13">
            <a:extLst>
              <a:ext uri="{FF2B5EF4-FFF2-40B4-BE49-F238E27FC236}">
                <a16:creationId xmlns:a16="http://schemas.microsoft.com/office/drawing/2014/main" id="{43A0D08C-2425-73A0-1D3B-D658D6772038}"/>
              </a:ext>
            </a:extLst>
          </p:cNvPr>
          <p:cNvGrpSpPr/>
          <p:nvPr/>
        </p:nvGrpSpPr>
        <p:grpSpPr>
          <a:xfrm>
            <a:off x="2590800" y="4815596"/>
            <a:ext cx="2170002" cy="246221"/>
            <a:chOff x="2590800" y="4815596"/>
            <a:chExt cx="2170002" cy="246221"/>
          </a:xfrm>
        </p:grpSpPr>
        <p:sp>
          <p:nvSpPr>
            <p:cNvPr id="5" name="TextBox 4">
              <a:extLst>
                <a:ext uri="{FF2B5EF4-FFF2-40B4-BE49-F238E27FC236}">
                  <a16:creationId xmlns:a16="http://schemas.microsoft.com/office/drawing/2014/main" id="{2961713B-73CC-D021-9B20-C91C853CF007}"/>
                </a:ext>
              </a:extLst>
            </p:cNvPr>
            <p:cNvSpPr txBox="1"/>
            <p:nvPr/>
          </p:nvSpPr>
          <p:spPr>
            <a:xfrm>
              <a:off x="2758331" y="4815596"/>
              <a:ext cx="2002471" cy="246221"/>
            </a:xfrm>
            <a:prstGeom prst="rect">
              <a:avLst/>
            </a:prstGeom>
            <a:noFill/>
          </p:spPr>
          <p:txBody>
            <a:bodyPr wrap="none" rtlCol="0">
              <a:spAutoFit/>
            </a:bodyPr>
            <a:lstStyle/>
            <a:p>
              <a:r>
                <a:rPr lang="en-US" sz="1000" dirty="0"/>
                <a:t>Tran ID of the 867_03 in dispute</a:t>
              </a:r>
            </a:p>
          </p:txBody>
        </p:sp>
        <p:cxnSp>
          <p:nvCxnSpPr>
            <p:cNvPr id="11" name="Straight Arrow Connector 10">
              <a:extLst>
                <a:ext uri="{FF2B5EF4-FFF2-40B4-BE49-F238E27FC236}">
                  <a16:creationId xmlns:a16="http://schemas.microsoft.com/office/drawing/2014/main" id="{9F348F3F-BA90-BAFE-CEE1-CD61FD1E8ED0}"/>
                </a:ext>
              </a:extLst>
            </p:cNvPr>
            <p:cNvCxnSpPr>
              <a:cxnSpLocks/>
            </p:cNvCxnSpPr>
            <p:nvPr/>
          </p:nvCxnSpPr>
          <p:spPr>
            <a:xfrm flipH="1" flipV="1">
              <a:off x="2590800" y="4938706"/>
              <a:ext cx="27432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8928996-56D3-4188-CDE5-6A7928E14232}"/>
              </a:ext>
            </a:extLst>
          </p:cNvPr>
          <p:cNvGrpSpPr/>
          <p:nvPr/>
        </p:nvGrpSpPr>
        <p:grpSpPr>
          <a:xfrm>
            <a:off x="2438400" y="5041383"/>
            <a:ext cx="2350968" cy="246221"/>
            <a:chOff x="2438400" y="5041383"/>
            <a:chExt cx="2350968" cy="246221"/>
          </a:xfrm>
        </p:grpSpPr>
        <p:sp>
          <p:nvSpPr>
            <p:cNvPr id="6" name="TextBox 5">
              <a:extLst>
                <a:ext uri="{FF2B5EF4-FFF2-40B4-BE49-F238E27FC236}">
                  <a16:creationId xmlns:a16="http://schemas.microsoft.com/office/drawing/2014/main" id="{1CF09B46-BD92-5209-B144-DA2A7B013AE6}"/>
                </a:ext>
              </a:extLst>
            </p:cNvPr>
            <p:cNvSpPr txBox="1"/>
            <p:nvPr/>
          </p:nvSpPr>
          <p:spPr>
            <a:xfrm>
              <a:off x="2623390" y="5041383"/>
              <a:ext cx="2165978" cy="246221"/>
            </a:xfrm>
            <a:prstGeom prst="rect">
              <a:avLst/>
            </a:prstGeom>
            <a:noFill/>
          </p:spPr>
          <p:txBody>
            <a:bodyPr wrap="none" rtlCol="0">
              <a:spAutoFit/>
            </a:bodyPr>
            <a:lstStyle/>
            <a:p>
              <a:r>
                <a:rPr lang="en-US" sz="1000" dirty="0"/>
                <a:t>Start Time of the 867_03 in dispute</a:t>
              </a:r>
            </a:p>
          </p:txBody>
        </p:sp>
        <p:cxnSp>
          <p:nvCxnSpPr>
            <p:cNvPr id="12" name="Straight Arrow Connector 11">
              <a:extLst>
                <a:ext uri="{FF2B5EF4-FFF2-40B4-BE49-F238E27FC236}">
                  <a16:creationId xmlns:a16="http://schemas.microsoft.com/office/drawing/2014/main" id="{4F6D74D1-6B0C-2F37-3D05-FC70BE1C0AD1}"/>
                </a:ext>
              </a:extLst>
            </p:cNvPr>
            <p:cNvCxnSpPr>
              <a:cxnSpLocks/>
            </p:cNvCxnSpPr>
            <p:nvPr/>
          </p:nvCxnSpPr>
          <p:spPr>
            <a:xfrm flipH="1" flipV="1">
              <a:off x="2438400" y="5164493"/>
              <a:ext cx="27432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1C1A940-8795-4C27-24CF-CCF474EC2AAE}"/>
              </a:ext>
            </a:extLst>
          </p:cNvPr>
          <p:cNvGrpSpPr/>
          <p:nvPr/>
        </p:nvGrpSpPr>
        <p:grpSpPr>
          <a:xfrm>
            <a:off x="2438400" y="5286211"/>
            <a:ext cx="2346961" cy="246221"/>
            <a:chOff x="2438400" y="5286211"/>
            <a:chExt cx="2346961" cy="246221"/>
          </a:xfrm>
        </p:grpSpPr>
        <p:sp>
          <p:nvSpPr>
            <p:cNvPr id="7" name="TextBox 6">
              <a:extLst>
                <a:ext uri="{FF2B5EF4-FFF2-40B4-BE49-F238E27FC236}">
                  <a16:creationId xmlns:a16="http://schemas.microsoft.com/office/drawing/2014/main" id="{A721B9F2-E3ED-4164-3D1C-6B77FC3A4612}"/>
                </a:ext>
              </a:extLst>
            </p:cNvPr>
            <p:cNvSpPr txBox="1"/>
            <p:nvPr/>
          </p:nvSpPr>
          <p:spPr>
            <a:xfrm>
              <a:off x="2627398" y="5286211"/>
              <a:ext cx="2157963" cy="246221"/>
            </a:xfrm>
            <a:prstGeom prst="rect">
              <a:avLst/>
            </a:prstGeom>
            <a:noFill/>
          </p:spPr>
          <p:txBody>
            <a:bodyPr wrap="none" rtlCol="0">
              <a:spAutoFit/>
            </a:bodyPr>
            <a:lstStyle/>
            <a:p>
              <a:r>
                <a:rPr lang="en-US" sz="1000" dirty="0"/>
                <a:t>Stop Time of the 867_03 in dispute</a:t>
              </a:r>
            </a:p>
          </p:txBody>
        </p:sp>
        <p:cxnSp>
          <p:nvCxnSpPr>
            <p:cNvPr id="13" name="Straight Arrow Connector 12">
              <a:extLst>
                <a:ext uri="{FF2B5EF4-FFF2-40B4-BE49-F238E27FC236}">
                  <a16:creationId xmlns:a16="http://schemas.microsoft.com/office/drawing/2014/main" id="{FC185D19-FF1E-034D-715D-46AA3EDB1F0E}"/>
                </a:ext>
              </a:extLst>
            </p:cNvPr>
            <p:cNvCxnSpPr>
              <a:cxnSpLocks/>
            </p:cNvCxnSpPr>
            <p:nvPr/>
          </p:nvCxnSpPr>
          <p:spPr>
            <a:xfrm flipH="1" flipV="1">
              <a:off x="2438400" y="5409321"/>
              <a:ext cx="27432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568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600" dirty="0"/>
              <a:t>Marketrak SCR 817 Enhancement 7 – Redesign the AMS LSE-Dispute subtype.</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8" name="Picture 7">
            <a:extLst>
              <a:ext uri="{FF2B5EF4-FFF2-40B4-BE49-F238E27FC236}">
                <a16:creationId xmlns:a16="http://schemas.microsoft.com/office/drawing/2014/main" id="{6C5D02FE-A23F-5053-B4B3-B6B05283B198}"/>
              </a:ext>
            </a:extLst>
          </p:cNvPr>
          <p:cNvPicPr>
            <a:picLocks noChangeAspect="1"/>
          </p:cNvPicPr>
          <p:nvPr/>
        </p:nvPicPr>
        <p:blipFill rotWithShape="1">
          <a:blip r:embed="rId3"/>
          <a:srcRect t="10000" b="32069"/>
          <a:stretch/>
        </p:blipFill>
        <p:spPr>
          <a:xfrm>
            <a:off x="381000" y="3124200"/>
            <a:ext cx="8458200" cy="2960370"/>
          </a:xfrm>
          <a:prstGeom prst="rect">
            <a:avLst/>
          </a:prstGeom>
          <a:ln>
            <a:solidFill>
              <a:schemeClr val="tx1"/>
            </a:solidFill>
          </a:ln>
        </p:spPr>
      </p:pic>
      <p:sp>
        <p:nvSpPr>
          <p:cNvPr id="9" name="TextBox 8">
            <a:extLst>
              <a:ext uri="{FF2B5EF4-FFF2-40B4-BE49-F238E27FC236}">
                <a16:creationId xmlns:a16="http://schemas.microsoft.com/office/drawing/2014/main" id="{418369FF-908C-CCCB-4B19-8B867ADAF4C3}"/>
              </a:ext>
            </a:extLst>
          </p:cNvPr>
          <p:cNvSpPr txBox="1"/>
          <p:nvPr/>
        </p:nvSpPr>
        <p:spPr>
          <a:xfrm>
            <a:off x="385482" y="1229380"/>
            <a:ext cx="8453718" cy="1815882"/>
          </a:xfrm>
          <a:prstGeom prst="rect">
            <a:avLst/>
          </a:prstGeom>
          <a:noFill/>
        </p:spPr>
        <p:txBody>
          <a:bodyPr wrap="square" rtlCol="0">
            <a:spAutoFit/>
          </a:bodyPr>
          <a:lstStyle/>
          <a:p>
            <a:r>
              <a:rPr lang="en-US" sz="1400" dirty="0"/>
              <a:t>A new field is being added to the Usage and Billing AMS LSE – Dispute subtype.  The new dropdown field ‘Reason for Dispute’ is being added to the Submit form with the following values available to select:</a:t>
            </a:r>
          </a:p>
          <a:p>
            <a:endParaRPr lang="en-US" sz="1400" dirty="0"/>
          </a:p>
          <a:p>
            <a:pPr marL="285750" indent="-285750">
              <a:buFont typeface="Wingdings" panose="05000000000000000000" pitchFamily="2" charset="2"/>
              <a:buChar char="Ø"/>
            </a:pPr>
            <a:r>
              <a:rPr lang="en-US" sz="1400" dirty="0"/>
              <a:t>Disputing Peak Interval</a:t>
            </a:r>
          </a:p>
          <a:p>
            <a:pPr marL="285750" indent="-285750">
              <a:buFont typeface="Wingdings" panose="05000000000000000000" pitchFamily="2" charset="2"/>
              <a:buChar char="Ø"/>
            </a:pPr>
            <a:r>
              <a:rPr lang="en-US" sz="1400" dirty="0"/>
              <a:t>Requesting Estimation Methodology Utilized</a:t>
            </a:r>
          </a:p>
          <a:p>
            <a:pPr marL="285750" indent="-285750">
              <a:buFont typeface="Wingdings" panose="05000000000000000000" pitchFamily="2" charset="2"/>
              <a:buChar char="Ø"/>
            </a:pPr>
            <a:r>
              <a:rPr lang="en-US" sz="1400" dirty="0"/>
              <a:t>Disputing interval allocation of estimated consumption</a:t>
            </a:r>
          </a:p>
          <a:p>
            <a:pPr marL="285750" indent="-285750">
              <a:buFont typeface="Wingdings" panose="05000000000000000000" pitchFamily="2" charset="2"/>
              <a:buChar char="Ø"/>
            </a:pPr>
            <a:r>
              <a:rPr lang="en-US" sz="1400" dirty="0"/>
              <a:t>4CP Verification</a:t>
            </a:r>
          </a:p>
          <a:p>
            <a:pPr marL="285750" indent="-285750">
              <a:buFont typeface="Wingdings" panose="05000000000000000000" pitchFamily="2" charset="2"/>
              <a:buChar char="Ø"/>
            </a:pPr>
            <a:r>
              <a:rPr lang="en-US" sz="1400" dirty="0"/>
              <a:t>Other (selecting Other requires the User to add comments)</a:t>
            </a:r>
          </a:p>
        </p:txBody>
      </p:sp>
    </p:spTree>
    <p:extLst>
      <p:ext uri="{BB962C8B-B14F-4D97-AF65-F5344CB8AC3E}">
        <p14:creationId xmlns:p14="http://schemas.microsoft.com/office/powerpoint/2010/main" val="309961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8 – Add drop down field to Usage &amp; Billing – Dispute subtype to clarify expected results.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11" name="TextBox 10">
            <a:extLst>
              <a:ext uri="{FF2B5EF4-FFF2-40B4-BE49-F238E27FC236}">
                <a16:creationId xmlns:a16="http://schemas.microsoft.com/office/drawing/2014/main" id="{477F33D3-2ECB-42D3-A482-0236B80FE419}"/>
              </a:ext>
            </a:extLst>
          </p:cNvPr>
          <p:cNvSpPr txBox="1"/>
          <p:nvPr/>
        </p:nvSpPr>
        <p:spPr>
          <a:xfrm>
            <a:off x="216976" y="838200"/>
            <a:ext cx="8686800" cy="2893100"/>
          </a:xfrm>
          <a:prstGeom prst="rect">
            <a:avLst/>
          </a:prstGeom>
          <a:noFill/>
        </p:spPr>
        <p:txBody>
          <a:bodyPr wrap="square">
            <a:spAutoFit/>
          </a:bodyPr>
          <a:lstStyle/>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b="1" dirty="0">
              <a:solidFill>
                <a:srgbClr val="FF0000"/>
              </a:solidFill>
            </a:endParaRPr>
          </a:p>
          <a:p>
            <a:pPr marL="342900" indent="-342900">
              <a:buFont typeface="Arial" panose="020B0604020202020204" pitchFamily="34" charset="0"/>
              <a:buChar char="•"/>
            </a:pPr>
            <a:endParaRPr lang="en-US" sz="1400" b="1" dirty="0">
              <a:solidFill>
                <a:srgbClr val="FF0000"/>
              </a:solidFill>
            </a:endParaRPr>
          </a:p>
          <a:p>
            <a:pPr marL="342900" indent="-342900">
              <a:buFont typeface="Arial" panose="020B0604020202020204" pitchFamily="34" charset="0"/>
              <a:buChar char="•"/>
            </a:pPr>
            <a:endParaRPr lang="en-US" sz="1400" b="1" dirty="0">
              <a:solidFill>
                <a:srgbClr val="FF0000"/>
              </a:solidFill>
            </a:endParaRPr>
          </a:p>
          <a:p>
            <a:endParaRPr lang="en-US" sz="1400" b="1" dirty="0"/>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endParaRPr lang="en-US" sz="1400" b="1" dirty="0"/>
          </a:p>
          <a:p>
            <a:pPr marL="342900" indent="-342900">
              <a:buFont typeface="Arial" panose="020B0604020202020204" pitchFamily="34" charset="0"/>
              <a:buChar char="•"/>
            </a:pPr>
            <a:endParaRPr lang="en-US" sz="1400" b="1" dirty="0">
              <a:solidFill>
                <a:srgbClr val="FF0000"/>
              </a:solidFill>
            </a:endParaRPr>
          </a:p>
        </p:txBody>
      </p:sp>
      <p:pic>
        <p:nvPicPr>
          <p:cNvPr id="5" name="Picture 4">
            <a:extLst>
              <a:ext uri="{FF2B5EF4-FFF2-40B4-BE49-F238E27FC236}">
                <a16:creationId xmlns:a16="http://schemas.microsoft.com/office/drawing/2014/main" id="{867C6358-F852-1600-8834-5E4DADE04251}"/>
              </a:ext>
            </a:extLst>
          </p:cNvPr>
          <p:cNvPicPr>
            <a:picLocks noChangeAspect="1"/>
          </p:cNvPicPr>
          <p:nvPr/>
        </p:nvPicPr>
        <p:blipFill rotWithShape="1">
          <a:blip r:embed="rId3"/>
          <a:srcRect t="10000" b="1724"/>
          <a:stretch/>
        </p:blipFill>
        <p:spPr>
          <a:xfrm>
            <a:off x="381000" y="1977405"/>
            <a:ext cx="7955280" cy="4242816"/>
          </a:xfrm>
          <a:prstGeom prst="rect">
            <a:avLst/>
          </a:prstGeom>
          <a:ln>
            <a:solidFill>
              <a:schemeClr val="tx1"/>
            </a:solidFill>
          </a:ln>
        </p:spPr>
      </p:pic>
      <p:sp>
        <p:nvSpPr>
          <p:cNvPr id="6" name="TextBox 5">
            <a:extLst>
              <a:ext uri="{FF2B5EF4-FFF2-40B4-BE49-F238E27FC236}">
                <a16:creationId xmlns:a16="http://schemas.microsoft.com/office/drawing/2014/main" id="{1DD463CF-BD2B-64D4-38A3-B8E030C1F68A}"/>
              </a:ext>
            </a:extLst>
          </p:cNvPr>
          <p:cNvSpPr txBox="1"/>
          <p:nvPr/>
        </p:nvSpPr>
        <p:spPr>
          <a:xfrm>
            <a:off x="381000" y="1043233"/>
            <a:ext cx="7696200" cy="738664"/>
          </a:xfrm>
          <a:prstGeom prst="rect">
            <a:avLst/>
          </a:prstGeom>
          <a:noFill/>
        </p:spPr>
        <p:txBody>
          <a:bodyPr wrap="square" rtlCol="0">
            <a:spAutoFit/>
          </a:bodyPr>
          <a:lstStyle/>
          <a:p>
            <a:r>
              <a:rPr lang="en-US" sz="1400" dirty="0"/>
              <a:t>A new ‘Corrections Expected’ drop down field is being added to the Usage &amp; Billing – Dispute subtype when an issue is transitioned ‘Complete’ or  ‘Unexecutable’ by the TDSP.  This is a Yes/No selection to indicate if corrections are to be expected upon the TDSP review.  </a:t>
            </a:r>
          </a:p>
        </p:txBody>
      </p:sp>
    </p:spTree>
    <p:extLst>
      <p:ext uri="{BB962C8B-B14F-4D97-AF65-F5344CB8AC3E}">
        <p14:creationId xmlns:p14="http://schemas.microsoft.com/office/powerpoint/2010/main" val="236936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Marketrak SCR 817 Enhancement 9 – Expand validations on the Submit transition for Missing Enrollment TXNs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9" name="TextBox 8">
            <a:extLst>
              <a:ext uri="{FF2B5EF4-FFF2-40B4-BE49-F238E27FC236}">
                <a16:creationId xmlns:a16="http://schemas.microsoft.com/office/drawing/2014/main" id="{723A34C2-3BF1-E9FC-53A4-F32406890F1E}"/>
              </a:ext>
            </a:extLst>
          </p:cNvPr>
          <p:cNvSpPr txBox="1"/>
          <p:nvPr/>
        </p:nvSpPr>
        <p:spPr>
          <a:xfrm>
            <a:off x="381000" y="1524000"/>
            <a:ext cx="7391400" cy="646331"/>
          </a:xfrm>
          <a:prstGeom prst="rect">
            <a:avLst/>
          </a:prstGeom>
          <a:noFill/>
        </p:spPr>
        <p:txBody>
          <a:bodyPr wrap="square">
            <a:spAutoFit/>
          </a:bodyPr>
          <a:lstStyle/>
          <a:p>
            <a:r>
              <a:rPr lang="en-US" sz="1200" dirty="0">
                <a:effectLst/>
                <a:ea typeface="Times New Roman" panose="02020603050405020304" pitchFamily="18" charset="0"/>
                <a:cs typeface="Times New Roman" panose="02020603050405020304" pitchFamily="18" charset="0"/>
              </a:rPr>
              <a:t>When submitting a Missing Enrollment TXNs issue and </a:t>
            </a:r>
            <a:r>
              <a:rPr lang="en-US" sz="1200" b="1" dirty="0">
                <a:solidFill>
                  <a:srgbClr val="00ACC8"/>
                </a:solidFill>
                <a:effectLst/>
                <a:ea typeface="Times New Roman" panose="02020603050405020304" pitchFamily="18" charset="0"/>
                <a:cs typeface="Times New Roman" panose="02020603050405020304" pitchFamily="18" charset="0"/>
              </a:rPr>
              <a:t>867_04</a:t>
            </a:r>
            <a:r>
              <a:rPr lang="en-US" sz="1200" dirty="0">
                <a:effectLst/>
                <a:ea typeface="Times New Roman" panose="02020603050405020304" pitchFamily="18" charset="0"/>
                <a:cs typeface="Times New Roman" panose="02020603050405020304" pitchFamily="18" charset="0"/>
              </a:rPr>
              <a:t> is selected from the Tran Type field, the following validations are performed on the ‘Submit’ transition:</a:t>
            </a:r>
          </a:p>
          <a:p>
            <a:endParaRPr lang="en-US" sz="1200" dirty="0">
              <a:effectLs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F36DE6A-A1E6-7225-5359-67CD336D1669}"/>
              </a:ext>
            </a:extLst>
          </p:cNvPr>
          <p:cNvSpPr txBox="1"/>
          <p:nvPr/>
        </p:nvSpPr>
        <p:spPr>
          <a:xfrm>
            <a:off x="381000" y="2096869"/>
            <a:ext cx="8229600" cy="830997"/>
          </a:xfrm>
          <a:prstGeom prst="rect">
            <a:avLst/>
          </a:prstGeom>
          <a:noFill/>
        </p:spPr>
        <p:txBody>
          <a:bodyPr wrap="square">
            <a:spAutoFit/>
          </a:bodyPr>
          <a:lstStyle/>
          <a:p>
            <a:pPr marL="628650" lvl="1" indent="-171450">
              <a:spcAft>
                <a:spcPts val="600"/>
              </a:spcAft>
              <a:buFont typeface="Wingdings" panose="05000000000000000000" pitchFamily="2" charset="2"/>
              <a:buChar char="v"/>
            </a:pPr>
            <a:r>
              <a:rPr lang="en-US" sz="1200" dirty="0">
                <a:effectLst/>
                <a:ea typeface="Times New Roman" panose="02020603050405020304" pitchFamily="18" charset="0"/>
                <a:cs typeface="Times New Roman" panose="02020603050405020304" pitchFamily="18" charset="0"/>
              </a:rPr>
              <a:t>Verify service order for Global ID provided is not in status of ‘Cancelled’ in </a:t>
            </a:r>
            <a:r>
              <a:rPr lang="en-US" sz="1200" dirty="0">
                <a:ea typeface="Times New Roman" panose="02020603050405020304" pitchFamily="18" charset="0"/>
                <a:cs typeface="Times New Roman" panose="02020603050405020304" pitchFamily="18" charset="0"/>
              </a:rPr>
              <a:t>ERCOT’s Registration System</a:t>
            </a:r>
            <a:r>
              <a:rPr lang="en-US" sz="1200" dirty="0">
                <a:effectLst/>
                <a:ea typeface="Times New Roman" panose="02020603050405020304" pitchFamily="18" charset="0"/>
                <a:cs typeface="Times New Roman" panose="02020603050405020304" pitchFamily="18" charset="0"/>
              </a:rPr>
              <a:t>.  If the service order is Cancelled, the following error message will display: </a:t>
            </a:r>
            <a:r>
              <a:rPr lang="en-US" sz="1200" i="1" dirty="0">
                <a:effectLst/>
                <a:ea typeface="Times New Roman" panose="02020603050405020304" pitchFamily="18" charset="0"/>
                <a:cs typeface="Times New Roman" panose="02020603050405020304" pitchFamily="18" charset="0"/>
              </a:rPr>
              <a:t>“The service order for the Global ID provided has been cancelled in ERCOT Registration System.  Please update the ESIID/Original Tran ID provided and click OK or click Cancel to exit”. </a:t>
            </a:r>
          </a:p>
        </p:txBody>
      </p:sp>
      <p:sp>
        <p:nvSpPr>
          <p:cNvPr id="7" name="TextBox 6">
            <a:extLst>
              <a:ext uri="{FF2B5EF4-FFF2-40B4-BE49-F238E27FC236}">
                <a16:creationId xmlns:a16="http://schemas.microsoft.com/office/drawing/2014/main" id="{232E8008-A820-DF05-0D46-0552D2B70192}"/>
              </a:ext>
            </a:extLst>
          </p:cNvPr>
          <p:cNvSpPr txBox="1"/>
          <p:nvPr/>
        </p:nvSpPr>
        <p:spPr>
          <a:xfrm>
            <a:off x="377124" y="3124200"/>
            <a:ext cx="8081075" cy="646331"/>
          </a:xfrm>
          <a:prstGeom prst="rect">
            <a:avLst/>
          </a:prstGeom>
          <a:noFill/>
        </p:spPr>
        <p:txBody>
          <a:bodyPr wrap="square">
            <a:spAutoFit/>
          </a:bodyPr>
          <a:lstStyle/>
          <a:p>
            <a:pPr marL="685800" lvl="1" indent="-228600">
              <a:spcAft>
                <a:spcPts val="600"/>
              </a:spcAft>
              <a:buFont typeface="Wingdings" panose="05000000000000000000" pitchFamily="2" charset="2"/>
              <a:buChar char="v"/>
            </a:pPr>
            <a:r>
              <a:rPr lang="en-US" sz="1200" dirty="0">
                <a:effectLst/>
                <a:ea typeface="Times New Roman" panose="02020603050405020304" pitchFamily="18" charset="0"/>
                <a:cs typeface="Times New Roman" panose="02020603050405020304" pitchFamily="18" charset="0"/>
              </a:rPr>
              <a:t>Verify the 867_04 has been received in ERCOT system for the Global ID provided. Error message to display if 867_04 is in the system: </a:t>
            </a:r>
            <a:r>
              <a:rPr lang="en-US" sz="1200" i="1" dirty="0">
                <a:effectLst/>
                <a:ea typeface="Times New Roman" panose="02020603050405020304" pitchFamily="18" charset="0"/>
                <a:cs typeface="Times New Roman" panose="02020603050405020304" pitchFamily="18" charset="0"/>
              </a:rPr>
              <a:t>“The 867_04 transaction has already been sent</a:t>
            </a:r>
            <a:r>
              <a:rPr lang="en-US" sz="1200" i="1" dirty="0">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Please update the ESIID/Original Tran ID provided and click OK or click Cancel to exit”. </a:t>
            </a:r>
          </a:p>
        </p:txBody>
      </p:sp>
      <p:sp>
        <p:nvSpPr>
          <p:cNvPr id="10" name="TextBox 9">
            <a:extLst>
              <a:ext uri="{FF2B5EF4-FFF2-40B4-BE49-F238E27FC236}">
                <a16:creationId xmlns:a16="http://schemas.microsoft.com/office/drawing/2014/main" id="{D39FD2D0-889B-A8EC-E9A3-11B8C348029D}"/>
              </a:ext>
            </a:extLst>
          </p:cNvPr>
          <p:cNvSpPr txBox="1"/>
          <p:nvPr/>
        </p:nvSpPr>
        <p:spPr>
          <a:xfrm>
            <a:off x="377124" y="4038600"/>
            <a:ext cx="8081074" cy="830997"/>
          </a:xfrm>
          <a:prstGeom prst="rect">
            <a:avLst/>
          </a:prstGeom>
          <a:noFill/>
        </p:spPr>
        <p:txBody>
          <a:bodyPr wrap="square">
            <a:spAutoFit/>
          </a:bodyPr>
          <a:lstStyle/>
          <a:p>
            <a:pPr marL="685800" lvl="1" indent="-228600">
              <a:spcAft>
                <a:spcPts val="600"/>
              </a:spcAft>
              <a:buFont typeface="Wingdings" panose="05000000000000000000" pitchFamily="2" charset="2"/>
              <a:buChar char="v"/>
            </a:pPr>
            <a:r>
              <a:rPr lang="en-US" sz="1200" dirty="0">
                <a:effectLst/>
                <a:ea typeface="Times New Roman" panose="02020603050405020304" pitchFamily="18" charset="0"/>
                <a:cs typeface="Times New Roman" panose="02020603050405020304" pitchFamily="18" charset="0"/>
              </a:rPr>
              <a:t>For the Global ID provided, perform a check to determine if the 814_04 and 814_05 transactions have been received.  If TRUE, verify the Scheduled Meter Read Date is greater than 5 days of the submit date of the MarkeTrak issue.  If TRUE, no action.  If FALSE, warning message displays: </a:t>
            </a:r>
            <a:r>
              <a:rPr lang="en-US" sz="1200" i="1" dirty="0">
                <a:effectLst/>
                <a:ea typeface="Times New Roman" panose="02020603050405020304" pitchFamily="18" charset="0"/>
                <a:cs typeface="Times New Roman" panose="02020603050405020304" pitchFamily="18" charset="0"/>
              </a:rPr>
              <a:t>“Please allow at least 5 days for the 867_04 to be sent by the TDSP”. </a:t>
            </a:r>
          </a:p>
        </p:txBody>
      </p:sp>
      <p:sp>
        <p:nvSpPr>
          <p:cNvPr id="12" name="TextBox 11">
            <a:extLst>
              <a:ext uri="{FF2B5EF4-FFF2-40B4-BE49-F238E27FC236}">
                <a16:creationId xmlns:a16="http://schemas.microsoft.com/office/drawing/2014/main" id="{9CF9985C-6144-3513-0997-4709AC27BA73}"/>
              </a:ext>
            </a:extLst>
          </p:cNvPr>
          <p:cNvSpPr txBox="1"/>
          <p:nvPr/>
        </p:nvSpPr>
        <p:spPr>
          <a:xfrm>
            <a:off x="377123" y="5181600"/>
            <a:ext cx="8229600" cy="830997"/>
          </a:xfrm>
          <a:prstGeom prst="rect">
            <a:avLst/>
          </a:prstGeom>
          <a:noFill/>
        </p:spPr>
        <p:txBody>
          <a:bodyPr wrap="square">
            <a:spAutoFit/>
          </a:bodyPr>
          <a:lstStyle/>
          <a:p>
            <a:pPr>
              <a:spcAft>
                <a:spcPts val="600"/>
              </a:spcAft>
            </a:pPr>
            <a:r>
              <a:rPr lang="en-US" sz="1200" dirty="0">
                <a:ea typeface="Times New Roman" panose="02020603050405020304" pitchFamily="18" charset="0"/>
                <a:cs typeface="Times New Roman" panose="02020603050405020304" pitchFamily="18" charset="0"/>
              </a:rPr>
              <a:t>The Bulk Insert template for the Missing Enrollment TXNs subtype has been updated to add a column for the 867_04 date validation (SMRD check against the submit date).  This validation is defaulted to </a:t>
            </a:r>
            <a:r>
              <a:rPr lang="en-US" sz="1200" b="1" dirty="0">
                <a:ea typeface="Times New Roman" panose="02020603050405020304" pitchFamily="18" charset="0"/>
                <a:cs typeface="Times New Roman" panose="02020603050405020304" pitchFamily="18" charset="0"/>
              </a:rPr>
              <a:t>ON</a:t>
            </a:r>
            <a:r>
              <a:rPr lang="en-US" sz="1200" dirty="0">
                <a:ea typeface="Times New Roman" panose="02020603050405020304" pitchFamily="18" charset="0"/>
                <a:cs typeface="Times New Roman" panose="02020603050405020304" pitchFamily="18" charset="0"/>
              </a:rPr>
              <a:t> which is an exception to most validations which are defaulted to OFF.  Users wishing to turn this validation OFF in their bulk insert template would need to enter a ‘0’ in the validation field.  Entering a ‘1’ or leaving the field blank will result in the validation occurring.</a:t>
            </a:r>
            <a:endParaRPr lang="en-US"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886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10 – Modify Switch Hold Removal subtype to allow all TDSPs to execute Time Limit Exceeded transition.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8" name="TextBox 7">
            <a:extLst>
              <a:ext uri="{FF2B5EF4-FFF2-40B4-BE49-F238E27FC236}">
                <a16:creationId xmlns:a16="http://schemas.microsoft.com/office/drawing/2014/main" id="{D3A10FD2-9EF3-78CB-9E35-0CF0AAF6AB06}"/>
              </a:ext>
            </a:extLst>
          </p:cNvPr>
          <p:cNvSpPr txBox="1"/>
          <p:nvPr/>
        </p:nvSpPr>
        <p:spPr>
          <a:xfrm>
            <a:off x="228600" y="990600"/>
            <a:ext cx="8458200" cy="1815882"/>
          </a:xfrm>
          <a:prstGeom prst="rect">
            <a:avLst/>
          </a:prstGeom>
          <a:noFill/>
        </p:spPr>
        <p:txBody>
          <a:bodyPr wrap="square">
            <a:spAutoFit/>
          </a:bodyPr>
          <a:lstStyle/>
          <a:p>
            <a:r>
              <a:rPr lang="en-US" sz="1600" dirty="0">
                <a:effectLst/>
                <a:ea typeface="Calibri" panose="020F0502020204030204" pitchFamily="34" charset="0"/>
                <a:cs typeface="Calibri" panose="020F0502020204030204" pitchFamily="34" charset="0"/>
              </a:rPr>
              <a:t>Currently,</a:t>
            </a:r>
            <a:r>
              <a:rPr lang="en-US" sz="1600" dirty="0">
                <a:ea typeface="Calibri" panose="020F0502020204030204" pitchFamily="34" charset="0"/>
                <a:cs typeface="Calibri" panose="020F0502020204030204" pitchFamily="34" charset="0"/>
              </a:rPr>
              <a:t> the ‘Time Limit Exceeded’ transition is only available to the Submitting CR.  With SCR 817, this transition will now be available to the TDSP when the issue is in a state of ‘New (Assignee)’ or ‘In Progress (Assignee)’ and the Responsible MP is the current Rep of Record (Assignee).  If the </a:t>
            </a:r>
            <a:r>
              <a:rPr lang="en-US" sz="1600" dirty="0">
                <a:effectLst/>
                <a:ea typeface="Calibri" panose="020F0502020204030204" pitchFamily="34" charset="0"/>
                <a:cs typeface="Calibri" panose="020F0502020204030204" pitchFamily="34" charset="0"/>
              </a:rPr>
              <a:t>Assignee does not transition the issue ‘Agree’ or ‘Disagree’ within the allotted one and a half business hours, both the Submitting CR and the TDSP now have the ability to transition the issue ‘Time Limit Exceeded’ to move the issue to the TDSP for the final review.</a:t>
            </a:r>
          </a:p>
        </p:txBody>
      </p:sp>
      <p:pic>
        <p:nvPicPr>
          <p:cNvPr id="7" name="Picture 6">
            <a:extLst>
              <a:ext uri="{FF2B5EF4-FFF2-40B4-BE49-F238E27FC236}">
                <a16:creationId xmlns:a16="http://schemas.microsoft.com/office/drawing/2014/main" id="{7ED2E911-C3DE-FF72-CB0B-B405BDD0B58E}"/>
              </a:ext>
            </a:extLst>
          </p:cNvPr>
          <p:cNvPicPr>
            <a:picLocks noChangeAspect="1"/>
          </p:cNvPicPr>
          <p:nvPr/>
        </p:nvPicPr>
        <p:blipFill rotWithShape="1">
          <a:blip r:embed="rId3"/>
          <a:srcRect t="11379" b="26552"/>
          <a:stretch/>
        </p:blipFill>
        <p:spPr>
          <a:xfrm>
            <a:off x="91440" y="2908990"/>
            <a:ext cx="8961120" cy="3360420"/>
          </a:xfrm>
          <a:prstGeom prst="rect">
            <a:avLst/>
          </a:prstGeom>
          <a:ln>
            <a:solidFill>
              <a:schemeClr val="tx1"/>
            </a:solidFill>
          </a:ln>
        </p:spPr>
      </p:pic>
      <p:sp>
        <p:nvSpPr>
          <p:cNvPr id="11" name="TextBox 10">
            <a:extLst>
              <a:ext uri="{FF2B5EF4-FFF2-40B4-BE49-F238E27FC236}">
                <a16:creationId xmlns:a16="http://schemas.microsoft.com/office/drawing/2014/main" id="{174BFEFB-F7D8-EF1E-118B-ADD6A6884B7B}"/>
              </a:ext>
            </a:extLst>
          </p:cNvPr>
          <p:cNvSpPr txBox="1"/>
          <p:nvPr/>
        </p:nvSpPr>
        <p:spPr>
          <a:xfrm>
            <a:off x="6400800" y="3050143"/>
            <a:ext cx="1360309" cy="369332"/>
          </a:xfrm>
          <a:prstGeom prst="rect">
            <a:avLst/>
          </a:prstGeom>
          <a:noFill/>
        </p:spPr>
        <p:txBody>
          <a:bodyPr wrap="none" rtlCol="0">
            <a:spAutoFit/>
          </a:bodyPr>
          <a:lstStyle/>
          <a:p>
            <a:r>
              <a:rPr lang="en-US" b="1" dirty="0">
                <a:solidFill>
                  <a:srgbClr val="00ACC8"/>
                </a:solidFill>
              </a:rPr>
              <a:t>TDSP view</a:t>
            </a:r>
          </a:p>
        </p:txBody>
      </p:sp>
      <p:sp>
        <p:nvSpPr>
          <p:cNvPr id="12" name="Oval 11">
            <a:extLst>
              <a:ext uri="{FF2B5EF4-FFF2-40B4-BE49-F238E27FC236}">
                <a16:creationId xmlns:a16="http://schemas.microsoft.com/office/drawing/2014/main" id="{26F00C5A-DB39-C9A9-935A-97D37E662FB1}"/>
              </a:ext>
            </a:extLst>
          </p:cNvPr>
          <p:cNvSpPr/>
          <p:nvPr/>
        </p:nvSpPr>
        <p:spPr>
          <a:xfrm>
            <a:off x="91440" y="3196007"/>
            <a:ext cx="914400" cy="369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BF139417-A25A-CC46-5B29-9584C165B820}"/>
              </a:ext>
            </a:extLst>
          </p:cNvPr>
          <p:cNvCxnSpPr/>
          <p:nvPr/>
        </p:nvCxnSpPr>
        <p:spPr>
          <a:xfrm flipV="1">
            <a:off x="8229600" y="4267200"/>
            <a:ext cx="0" cy="99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86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600" dirty="0"/>
              <a:t>Marketrak SCR 817 Enhancement 11 – Create additional validations on the Submit transition for Switch Hold Removal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
        <p:nvSpPr>
          <p:cNvPr id="9" name="TextBox 8">
            <a:extLst>
              <a:ext uri="{FF2B5EF4-FFF2-40B4-BE49-F238E27FC236}">
                <a16:creationId xmlns:a16="http://schemas.microsoft.com/office/drawing/2014/main" id="{54794352-7D4C-B3A9-35D6-6DE4D89E737A}"/>
              </a:ext>
            </a:extLst>
          </p:cNvPr>
          <p:cNvSpPr txBox="1"/>
          <p:nvPr/>
        </p:nvSpPr>
        <p:spPr>
          <a:xfrm>
            <a:off x="-304800" y="780395"/>
            <a:ext cx="8839200" cy="4401205"/>
          </a:xfrm>
          <a:prstGeom prst="rect">
            <a:avLst/>
          </a:prstGeom>
          <a:noFill/>
        </p:spPr>
        <p:txBody>
          <a:bodyPr wrap="square">
            <a:spAutoFit/>
          </a:bodyPr>
          <a:lstStyle/>
          <a:p>
            <a:pPr marL="685800" marR="0">
              <a:spcBef>
                <a:spcPts val="0"/>
              </a:spcBef>
              <a:spcAft>
                <a:spcPts val="0"/>
              </a:spcAft>
            </a:pPr>
            <a:r>
              <a:rPr lang="en-US" sz="1400" dirty="0">
                <a:effectLst/>
                <a:ea typeface="Times New Roman" panose="02020603050405020304" pitchFamily="18" charset="0"/>
                <a:cs typeface="Times New Roman" panose="02020603050405020304" pitchFamily="18" charset="0"/>
              </a:rPr>
              <a:t>This enhancement adds the following validations to the Switch Hold Removal subtype on the Submit transition:</a:t>
            </a:r>
          </a:p>
          <a:p>
            <a:pPr marL="685800" marR="0">
              <a:spcBef>
                <a:spcPts val="0"/>
              </a:spcBef>
              <a:spcAft>
                <a:spcPts val="0"/>
              </a:spcAft>
            </a:pPr>
            <a:endParaRPr lang="en-US" sz="1400" dirty="0">
              <a:ea typeface="Calibri" panose="020F0502020204030204" pitchFamily="34" charset="0"/>
              <a:cs typeface="Times New Roman" panose="02020603050405020304" pitchFamily="18" charset="0"/>
            </a:endParaRPr>
          </a:p>
          <a:p>
            <a:pPr marL="1188720" indent="-285750">
              <a:buFont typeface="Wingdings" panose="05000000000000000000" pitchFamily="2" charset="2"/>
              <a:buChar char="§"/>
            </a:pPr>
            <a:r>
              <a:rPr lang="en-US" sz="1400" dirty="0">
                <a:effectLst/>
                <a:ea typeface="Calibri" panose="020F0502020204030204" pitchFamily="34" charset="0"/>
                <a:cs typeface="Calibri" panose="020F0502020204030204" pitchFamily="34" charset="0"/>
              </a:rPr>
              <a:t>A check is performed to verify if a Switch Hold currently exists on the ESIID in the ERCOT Registration System.  If there is no Switch Hold on the ESIID, </a:t>
            </a:r>
            <a:r>
              <a:rPr lang="en-US" sz="1400" dirty="0">
                <a:ea typeface="Calibri" panose="020F0502020204030204" pitchFamily="34" charset="0"/>
                <a:cs typeface="Calibri" panose="020F0502020204030204" pitchFamily="34" charset="0"/>
              </a:rPr>
              <a:t>a</a:t>
            </a:r>
            <a:r>
              <a:rPr lang="en-US" sz="1400" dirty="0">
                <a:effectLst/>
                <a:ea typeface="Calibri" panose="020F0502020204030204" pitchFamily="34" charset="0"/>
                <a:cs typeface="Calibri" panose="020F0502020204030204" pitchFamily="34" charset="0"/>
              </a:rPr>
              <a:t> warning message will display to the User:</a:t>
            </a:r>
            <a:endParaRPr lang="en-US" sz="1400" dirty="0">
              <a:effectLst/>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400" i="1" dirty="0">
                <a:effectLst/>
                <a:ea typeface="Times New Roman" panose="02020603050405020304" pitchFamily="18" charset="0"/>
                <a:cs typeface="Calibri" panose="020F0502020204030204" pitchFamily="34" charset="0"/>
              </a:rPr>
              <a:t>“ERCOT system indicates there is no Switch Hold currently in place on the ESIID provided. Click OK again to continue or Cancel to abort”</a:t>
            </a: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3">
              <a:spcBef>
                <a:spcPts val="0"/>
              </a:spcBef>
              <a:spcAft>
                <a:spcPts val="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DFF0C44-B64F-45FA-939C-E8454F08A46F}"/>
              </a:ext>
            </a:extLst>
          </p:cNvPr>
          <p:cNvPicPr>
            <a:picLocks noChangeAspect="1"/>
          </p:cNvPicPr>
          <p:nvPr/>
        </p:nvPicPr>
        <p:blipFill rotWithShape="1">
          <a:blip r:embed="rId3"/>
          <a:srcRect t="11379" r="49167" b="50000"/>
          <a:stretch/>
        </p:blipFill>
        <p:spPr>
          <a:xfrm>
            <a:off x="638175" y="2590800"/>
            <a:ext cx="7968343" cy="3657600"/>
          </a:xfrm>
          <a:prstGeom prst="rect">
            <a:avLst/>
          </a:prstGeom>
          <a:ln>
            <a:solidFill>
              <a:schemeClr val="tx1"/>
            </a:solidFill>
          </a:ln>
        </p:spPr>
      </p:pic>
    </p:spTree>
    <p:extLst>
      <p:ext uri="{BB962C8B-B14F-4D97-AF65-F5344CB8AC3E}">
        <p14:creationId xmlns:p14="http://schemas.microsoft.com/office/powerpoint/2010/main" val="85508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710D-5E14-4519-BF2F-8DD46DA74C70}"/>
              </a:ext>
            </a:extLst>
          </p:cNvPr>
          <p:cNvSpPr>
            <a:spLocks noGrp="1"/>
          </p:cNvSpPr>
          <p:nvPr>
            <p:ph type="title"/>
          </p:nvPr>
        </p:nvSpPr>
        <p:spPr/>
        <p:txBody>
          <a:bodyPr/>
          <a:lstStyle/>
          <a:p>
            <a:r>
              <a:rPr lang="en-US" dirty="0"/>
              <a:t>Antitrust Admonition</a:t>
            </a:r>
          </a:p>
        </p:txBody>
      </p:sp>
      <p:sp>
        <p:nvSpPr>
          <p:cNvPr id="3" name="Content Placeholder 2">
            <a:extLst>
              <a:ext uri="{FF2B5EF4-FFF2-40B4-BE49-F238E27FC236}">
                <a16:creationId xmlns:a16="http://schemas.microsoft.com/office/drawing/2014/main" id="{64F270EB-3D15-4B71-9793-504C18B9593A}"/>
              </a:ext>
            </a:extLst>
          </p:cNvPr>
          <p:cNvSpPr>
            <a:spLocks noGrp="1"/>
          </p:cNvSpPr>
          <p:nvPr>
            <p:ph idx="1"/>
          </p:nvPr>
        </p:nvSpPr>
        <p:spPr/>
        <p:txBody>
          <a:bodyPr/>
          <a:lstStyle/>
          <a:p>
            <a:pPr marL="0"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endParaRPr lang="en-US" sz="2400" baseline="30000" dirty="0"/>
          </a:p>
        </p:txBody>
      </p:sp>
      <p:sp>
        <p:nvSpPr>
          <p:cNvPr id="4" name="Slide Number Placeholder 3">
            <a:extLst>
              <a:ext uri="{FF2B5EF4-FFF2-40B4-BE49-F238E27FC236}">
                <a16:creationId xmlns:a16="http://schemas.microsoft.com/office/drawing/2014/main" id="{3F6BEFB6-21D7-4B72-B18E-588AFA40D408}"/>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25523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11 – Create additional validations on the Submit transition for Switch Hold Removal subtype cont.</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
        <p:nvSpPr>
          <p:cNvPr id="9" name="TextBox 8">
            <a:extLst>
              <a:ext uri="{FF2B5EF4-FFF2-40B4-BE49-F238E27FC236}">
                <a16:creationId xmlns:a16="http://schemas.microsoft.com/office/drawing/2014/main" id="{54794352-7D4C-B3A9-35D6-6DE4D89E737A}"/>
              </a:ext>
            </a:extLst>
          </p:cNvPr>
          <p:cNvSpPr txBox="1"/>
          <p:nvPr/>
        </p:nvSpPr>
        <p:spPr>
          <a:xfrm>
            <a:off x="-304800" y="838200"/>
            <a:ext cx="8839200" cy="1169551"/>
          </a:xfrm>
          <a:prstGeom prst="rect">
            <a:avLst/>
          </a:prstGeom>
          <a:noFill/>
        </p:spPr>
        <p:txBody>
          <a:bodyPr wrap="square">
            <a:spAutoFit/>
          </a:bodyPr>
          <a:lstStyle/>
          <a:p>
            <a:pPr marR="0" lvl="3">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dirty="0">
                <a:effectLst/>
                <a:ea typeface="Calibri" panose="020F0502020204030204" pitchFamily="34" charset="0"/>
                <a:cs typeface="Calibri" panose="020F0502020204030204" pitchFamily="34" charset="0"/>
              </a:rPr>
              <a:t>Check is performed to verify if the Submitting MP is the current Rep of Record in ERCOT’s Registration System.  Warning message to display if TRUE:</a:t>
            </a:r>
            <a:endParaRPr lang="en-US" sz="1400" dirty="0">
              <a:effectLst/>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pPr>
            <a:r>
              <a:rPr lang="en-US" sz="1400" i="1" dirty="0">
                <a:effectLst/>
                <a:ea typeface="Times New Roman" panose="02020603050405020304" pitchFamily="18" charset="0"/>
                <a:cs typeface="Calibri" panose="020F0502020204030204" pitchFamily="34" charset="0"/>
              </a:rPr>
              <a:t>“Switch Hold Removal issues should not be submitted by the current Rep of Record.  Click OK to continue with the submit process or Cancel to exit.”</a:t>
            </a:r>
            <a:endParaRPr lang="en-US" sz="1400" dirty="0">
              <a:effectLst/>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B2C659-87DA-462A-C3E4-F63E65382A84}"/>
              </a:ext>
            </a:extLst>
          </p:cNvPr>
          <p:cNvPicPr>
            <a:picLocks noChangeAspect="1"/>
          </p:cNvPicPr>
          <p:nvPr/>
        </p:nvPicPr>
        <p:blipFill rotWithShape="1">
          <a:blip r:embed="rId3"/>
          <a:srcRect t="11379" b="38966"/>
          <a:stretch/>
        </p:blipFill>
        <p:spPr>
          <a:xfrm>
            <a:off x="312420" y="2271642"/>
            <a:ext cx="8595360" cy="2578608"/>
          </a:xfrm>
          <a:prstGeom prst="rect">
            <a:avLst/>
          </a:prstGeom>
        </p:spPr>
      </p:pic>
    </p:spTree>
    <p:extLst>
      <p:ext uri="{BB962C8B-B14F-4D97-AF65-F5344CB8AC3E}">
        <p14:creationId xmlns:p14="http://schemas.microsoft.com/office/powerpoint/2010/main" val="224289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12 – Modify Switch Hold Removal subtype for ERCOT to populate the current ROR.</a:t>
            </a:r>
            <a:br>
              <a:rPr lang="en-US" sz="28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sp>
        <p:nvSpPr>
          <p:cNvPr id="7" name="TextBox 6">
            <a:extLst>
              <a:ext uri="{FF2B5EF4-FFF2-40B4-BE49-F238E27FC236}">
                <a16:creationId xmlns:a16="http://schemas.microsoft.com/office/drawing/2014/main" id="{D62CE04D-6612-7A89-9904-94A305DD1D6E}"/>
              </a:ext>
            </a:extLst>
          </p:cNvPr>
          <p:cNvSpPr txBox="1"/>
          <p:nvPr/>
        </p:nvSpPr>
        <p:spPr>
          <a:xfrm>
            <a:off x="-391459" y="990600"/>
            <a:ext cx="8915400" cy="4524315"/>
          </a:xfrm>
          <a:prstGeom prst="rect">
            <a:avLst/>
          </a:prstGeom>
          <a:noFill/>
        </p:spPr>
        <p:txBody>
          <a:bodyPr wrap="square">
            <a:spAutoFit/>
          </a:bodyPr>
          <a:lstStyle/>
          <a:p>
            <a:pPr marL="742950" marR="0" lvl="1" indent="-285750">
              <a:spcBef>
                <a:spcPts val="0"/>
              </a:spcBef>
              <a:spcAft>
                <a:spcPts val="0"/>
              </a:spcAft>
              <a:buFont typeface="Courier New" panose="02070309020205020404" pitchFamily="49" charset="0"/>
              <a:buChar char="o"/>
            </a:pPr>
            <a:endParaRPr lang="en-US" sz="1600" dirty="0">
              <a:effectLst/>
              <a:ea typeface="Times New Roman" panose="02020603050405020304" pitchFamily="18" charset="0"/>
              <a:cs typeface="Times New Roman" panose="02020603050405020304" pitchFamily="18" charset="0"/>
            </a:endParaRPr>
          </a:p>
          <a:p>
            <a:pPr lvl="2"/>
            <a:r>
              <a:rPr lang="en-US" sz="1600" dirty="0">
                <a:effectLst/>
                <a:ea typeface="Times New Roman" panose="02020603050405020304" pitchFamily="18" charset="0"/>
                <a:cs typeface="Times New Roman" panose="02020603050405020304" pitchFamily="18" charset="0"/>
              </a:rPr>
              <a:t>With this requirement, the </a:t>
            </a:r>
            <a:r>
              <a:rPr lang="en-US" sz="1600" b="1" dirty="0">
                <a:effectLst/>
                <a:ea typeface="Times New Roman" panose="02020603050405020304" pitchFamily="18" charset="0"/>
                <a:cs typeface="Times New Roman" panose="02020603050405020304" pitchFamily="18" charset="0"/>
              </a:rPr>
              <a:t>Assignee</a:t>
            </a:r>
            <a:r>
              <a:rPr lang="en-US" sz="1600" dirty="0">
                <a:effectLst/>
                <a:ea typeface="Times New Roman" panose="02020603050405020304" pitchFamily="18" charset="0"/>
                <a:cs typeface="Times New Roman" panose="02020603050405020304" pitchFamily="18" charset="0"/>
              </a:rPr>
              <a:t> field is being added to the Switch Hold Removal issue upon the ‘Submit’ transition. This is currently a field that is manually populated by the TDSP upon the ‘Send To Rep of Record’ transition when the issue is in the state of ‘In Progress (TDSP)’.  The new functionality will auto populate the Assignee field on the Submit transition with the current Rep of Recor</a:t>
            </a:r>
            <a:r>
              <a:rPr lang="en-US" sz="1600" dirty="0">
                <a:ea typeface="Times New Roman" panose="02020603050405020304" pitchFamily="18" charset="0"/>
                <a:cs typeface="Times New Roman" panose="02020603050405020304" pitchFamily="18" charset="0"/>
              </a:rPr>
              <a:t>d DUNS per the ERCOT Registration System.  </a:t>
            </a:r>
            <a:endParaRPr lang="en-US" sz="1600" dirty="0">
              <a:effectLst/>
              <a:ea typeface="Times New Roman" panose="02020603050405020304" pitchFamily="18" charset="0"/>
              <a:cs typeface="Times New Roman" panose="02020603050405020304" pitchFamily="18" charset="0"/>
            </a:endParaRPr>
          </a:p>
          <a:p>
            <a:pPr marR="0" lvl="2">
              <a:spcBef>
                <a:spcPts val="0"/>
              </a:spcBef>
              <a:spcAft>
                <a:spcPts val="0"/>
              </a:spcAft>
            </a:pPr>
            <a:endParaRPr lang="en-US" sz="1600" dirty="0">
              <a:effectLst/>
              <a:ea typeface="Times New Roman" panose="02020603050405020304" pitchFamily="18" charset="0"/>
              <a:cs typeface="Times New Roman" panose="02020603050405020304" pitchFamily="18" charset="0"/>
            </a:endParaRPr>
          </a:p>
          <a:p>
            <a:pPr lvl="2"/>
            <a:r>
              <a:rPr lang="en-US" sz="1600" dirty="0">
                <a:effectLst/>
                <a:ea typeface="Times New Roman" panose="02020603050405020304" pitchFamily="18" charset="0"/>
                <a:cs typeface="Times New Roman" panose="02020603050405020304" pitchFamily="18" charset="0"/>
              </a:rPr>
              <a:t>If the ESIID provided is de-energized in the ERCOT Registration system and there is no current Rep of Record, ERCOT will transition the issue to the TDSP with a null value in the Assignee field.  </a:t>
            </a:r>
          </a:p>
          <a:p>
            <a:pPr marL="1143000" marR="0" lvl="2" indent="-228600">
              <a:spcBef>
                <a:spcPts val="0"/>
              </a:spcBef>
              <a:spcAft>
                <a:spcPts val="0"/>
              </a:spcAft>
              <a:buFont typeface="Wingdings" panose="05000000000000000000" pitchFamily="2" charset="2"/>
              <a:buChar char=""/>
            </a:pPr>
            <a:endParaRPr lang="en-US" sz="1600" dirty="0">
              <a:effectLst/>
              <a:ea typeface="Times New Roman" panose="02020603050405020304" pitchFamily="18" charset="0"/>
              <a:cs typeface="Times New Roman" panose="02020603050405020304" pitchFamily="18" charset="0"/>
            </a:endParaRPr>
          </a:p>
          <a:p>
            <a:pPr lvl="2"/>
            <a:r>
              <a:rPr lang="en-US" sz="1600" dirty="0">
                <a:effectLst/>
                <a:ea typeface="Times New Roman" panose="02020603050405020304" pitchFamily="18" charset="0"/>
                <a:cs typeface="Times New Roman" panose="02020603050405020304" pitchFamily="18" charset="0"/>
              </a:rPr>
              <a:t>We have also modified the ‘Send To Rep of Record’ transition when the issue is in the state of ‘In Progress (TDSP)’.  Currently, the TDSPs manually enter the Rep of Record DUNS during this transition.  Going forward, the Assignee field will still prompt as a required field; however, it will already be pre-populated by ERCOT.  This value can be changed by the TDSP if needed.</a:t>
            </a:r>
          </a:p>
          <a:p>
            <a:pPr marL="742950" marR="0" lvl="1" indent="-285750">
              <a:spcBef>
                <a:spcPts val="0"/>
              </a:spcBef>
              <a:spcAft>
                <a:spcPts val="0"/>
              </a:spcAft>
              <a:buFont typeface="Courier New" panose="02070309020205020404" pitchFamily="49" charset="0"/>
              <a:buChar char="o"/>
            </a:pPr>
            <a:endParaRPr lang="en-U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65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13 – Change the name of the Complete transition to Agree/Complete on Siebel Chg/Info subtype.</a:t>
            </a:r>
            <a:br>
              <a:rPr lang="en-US" sz="2800"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9" name="TextBox 8">
            <a:extLst>
              <a:ext uri="{FF2B5EF4-FFF2-40B4-BE49-F238E27FC236}">
                <a16:creationId xmlns:a16="http://schemas.microsoft.com/office/drawing/2014/main" id="{FF51B7C9-C4BD-3444-2278-8CFF8673B237}"/>
              </a:ext>
            </a:extLst>
          </p:cNvPr>
          <p:cNvSpPr txBox="1"/>
          <p:nvPr/>
        </p:nvSpPr>
        <p:spPr>
          <a:xfrm>
            <a:off x="0" y="762000"/>
            <a:ext cx="8153400" cy="738664"/>
          </a:xfrm>
          <a:prstGeom prst="rect">
            <a:avLst/>
          </a:prstGeom>
          <a:noFill/>
        </p:spPr>
        <p:txBody>
          <a:bodyPr wrap="square">
            <a:spAutoFit/>
          </a:bodyPr>
          <a:lstStyle/>
          <a:p>
            <a:pPr marL="0" marR="0">
              <a:spcBef>
                <a:spcPts val="0"/>
              </a:spcBef>
              <a:spcAft>
                <a:spcPts val="0"/>
              </a:spcAft>
            </a:pPr>
            <a:r>
              <a:rPr lang="x-none"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685800" lvl="1" indent="-228600">
              <a:buFont typeface="Wingdings" panose="05000000000000000000" pitchFamily="2" charset="2"/>
              <a:buChar char=""/>
            </a:pPr>
            <a:r>
              <a:rPr lang="en-US" sz="1400" dirty="0">
                <a:effectLst/>
                <a:ea typeface="Times New Roman" panose="02020603050405020304" pitchFamily="18" charset="0"/>
                <a:cs typeface="Calibri" panose="020F0502020204030204" pitchFamily="34" charset="0"/>
              </a:rPr>
              <a:t>State of ‘In Progress (Assignee)’</a:t>
            </a:r>
          </a:p>
          <a:p>
            <a:pPr marL="1143000" lvl="2" indent="-228600">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Update label on ‘Complete’ transition to ‘Agree/Complete’</a:t>
            </a:r>
          </a:p>
        </p:txBody>
      </p:sp>
      <p:pic>
        <p:nvPicPr>
          <p:cNvPr id="14" name="Picture 13">
            <a:extLst>
              <a:ext uri="{FF2B5EF4-FFF2-40B4-BE49-F238E27FC236}">
                <a16:creationId xmlns:a16="http://schemas.microsoft.com/office/drawing/2014/main" id="{AB413AFB-3FD3-F22F-2AFB-3644E03FD4B4}"/>
              </a:ext>
            </a:extLst>
          </p:cNvPr>
          <p:cNvPicPr>
            <a:picLocks noChangeAspect="1"/>
          </p:cNvPicPr>
          <p:nvPr/>
        </p:nvPicPr>
        <p:blipFill rotWithShape="1">
          <a:blip r:embed="rId3"/>
          <a:srcRect t="21035" r="25833" b="30690"/>
          <a:stretch/>
        </p:blipFill>
        <p:spPr>
          <a:xfrm>
            <a:off x="106680" y="2190954"/>
            <a:ext cx="8961120" cy="3524046"/>
          </a:xfrm>
          <a:prstGeom prst="rect">
            <a:avLst/>
          </a:prstGeom>
        </p:spPr>
      </p:pic>
      <p:sp>
        <p:nvSpPr>
          <p:cNvPr id="15" name="Oval 14">
            <a:extLst>
              <a:ext uri="{FF2B5EF4-FFF2-40B4-BE49-F238E27FC236}">
                <a16:creationId xmlns:a16="http://schemas.microsoft.com/office/drawing/2014/main" id="{13662AF4-C673-C9C7-1FA4-2A196D31513B}"/>
              </a:ext>
            </a:extLst>
          </p:cNvPr>
          <p:cNvSpPr/>
          <p:nvPr/>
        </p:nvSpPr>
        <p:spPr>
          <a:xfrm>
            <a:off x="76200" y="2190954"/>
            <a:ext cx="1066800" cy="6284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4058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11" name="TextBox 10">
            <a:extLst>
              <a:ext uri="{FF2B5EF4-FFF2-40B4-BE49-F238E27FC236}">
                <a16:creationId xmlns:a16="http://schemas.microsoft.com/office/drawing/2014/main" id="{E656DB63-9105-E32B-C086-8B809385516C}"/>
              </a:ext>
            </a:extLst>
          </p:cNvPr>
          <p:cNvSpPr txBox="1"/>
          <p:nvPr/>
        </p:nvSpPr>
        <p:spPr>
          <a:xfrm>
            <a:off x="371475" y="1253371"/>
            <a:ext cx="8305800" cy="2031325"/>
          </a:xfrm>
          <a:prstGeom prst="rect">
            <a:avLst/>
          </a:prstGeom>
          <a:noFill/>
        </p:spPr>
        <p:txBody>
          <a:bodyPr wrap="square">
            <a:spAutoFit/>
          </a:bodyPr>
          <a:lstStyle/>
          <a:p>
            <a:r>
              <a:rPr lang="en-US" sz="1400" dirty="0">
                <a:effectLst/>
                <a:ea typeface="Calibri" panose="020F0502020204030204" pitchFamily="34" charset="0"/>
                <a:cs typeface="Calibri" panose="020F0502020204030204" pitchFamily="34" charset="0"/>
              </a:rPr>
              <a:t>On the Submit transition for the Inadvertent Gaining, Inadvertent Losing, and Customer Rescission subtypes, a check </a:t>
            </a:r>
            <a:r>
              <a:rPr lang="en-US" sz="1400" dirty="0">
                <a:ea typeface="Calibri" panose="020F0502020204030204" pitchFamily="34" charset="0"/>
                <a:cs typeface="Calibri" panose="020F0502020204030204" pitchFamily="34" charset="0"/>
              </a:rPr>
              <a:t>will be </a:t>
            </a:r>
            <a:r>
              <a:rPr lang="en-US" sz="1400" dirty="0">
                <a:effectLst/>
                <a:ea typeface="Calibri" panose="020F0502020204030204" pitchFamily="34" charset="0"/>
                <a:cs typeface="Calibri" panose="020F0502020204030204" pitchFamily="34" charset="0"/>
              </a:rPr>
              <a:t>performed to verify if a </a:t>
            </a:r>
            <a:r>
              <a:rPr lang="en-US" sz="1400" dirty="0">
                <a:ea typeface="Calibri" panose="020F0502020204030204" pitchFamily="34" charset="0"/>
                <a:cs typeface="Calibri" panose="020F0502020204030204" pitchFamily="34" charset="0"/>
              </a:rPr>
              <a:t>T</a:t>
            </a:r>
            <a:r>
              <a:rPr lang="en-US" sz="1400" dirty="0">
                <a:effectLst/>
                <a:ea typeface="Calibri" panose="020F0502020204030204" pitchFamily="34" charset="0"/>
                <a:cs typeface="Calibri" panose="020F0502020204030204" pitchFamily="34" charset="0"/>
              </a:rPr>
              <a:t>hird </a:t>
            </a:r>
            <a:r>
              <a:rPr lang="en-US" sz="1400" dirty="0">
                <a:ea typeface="Calibri" panose="020F0502020204030204" pitchFamily="34" charset="0"/>
                <a:cs typeface="Calibri" panose="020F0502020204030204" pitchFamily="34" charset="0"/>
              </a:rPr>
              <a:t>P</a:t>
            </a:r>
            <a:r>
              <a:rPr lang="en-US" sz="1400" dirty="0">
                <a:effectLst/>
                <a:ea typeface="Calibri" panose="020F0502020204030204" pitchFamily="34" charset="0"/>
                <a:cs typeface="Calibri" panose="020F0502020204030204" pitchFamily="34" charset="0"/>
              </a:rPr>
              <a:t>arty transaction for the ESIID provided is in the ERCOT Registration System with a service order status of “Scheduled” or “ In Review”.  A check is also performed to verify if a M</a:t>
            </a:r>
            <a:r>
              <a:rPr lang="en-US" sz="1400" dirty="0">
                <a:ea typeface="Calibri" panose="020F0502020204030204" pitchFamily="34" charset="0"/>
                <a:cs typeface="Calibri" panose="020F0502020204030204" pitchFamily="34" charset="0"/>
              </a:rPr>
              <a:t>ove Out</a:t>
            </a:r>
            <a:r>
              <a:rPr lang="en-US" sz="1400" dirty="0">
                <a:effectLst/>
                <a:ea typeface="Calibri" panose="020F0502020204030204" pitchFamily="34" charset="0"/>
                <a:cs typeface="Calibri" panose="020F0502020204030204" pitchFamily="34" charset="0"/>
              </a:rPr>
              <a:t> by the Gaining </a:t>
            </a:r>
            <a:r>
              <a:rPr lang="en-US" sz="1400" dirty="0">
                <a:ea typeface="Calibri" panose="020F0502020204030204" pitchFamily="34" charset="0"/>
                <a:cs typeface="Calibri" panose="020F0502020204030204" pitchFamily="34" charset="0"/>
              </a:rPr>
              <a:t>CR</a:t>
            </a:r>
            <a:r>
              <a:rPr lang="en-US" sz="1400" dirty="0">
                <a:effectLst/>
                <a:ea typeface="Calibri" panose="020F0502020204030204" pitchFamily="34" charset="0"/>
                <a:cs typeface="Calibri" panose="020F0502020204030204" pitchFamily="34" charset="0"/>
              </a:rPr>
              <a:t> is in a status of “Scheduled” or “In Review”.</a:t>
            </a:r>
          </a:p>
          <a:p>
            <a:endParaRPr lang="en-US" sz="1400" dirty="0">
              <a:ea typeface="Calibri" panose="020F0502020204030204" pitchFamily="34" charset="0"/>
              <a:cs typeface="Calibri" panose="020F0502020204030204" pitchFamily="34" charset="0"/>
            </a:endParaRPr>
          </a:p>
          <a:p>
            <a:r>
              <a:rPr lang="en-US" sz="1400" dirty="0">
                <a:ea typeface="Calibri" panose="020F0502020204030204" pitchFamily="34" charset="0"/>
                <a:cs typeface="Calibri" panose="020F0502020204030204" pitchFamily="34" charset="0"/>
              </a:rPr>
              <a:t>A w</a:t>
            </a:r>
            <a:r>
              <a:rPr lang="en-US" sz="1400" dirty="0">
                <a:effectLst/>
                <a:ea typeface="Calibri" panose="020F0502020204030204" pitchFamily="34" charset="0"/>
                <a:cs typeface="Calibri" panose="020F0502020204030204" pitchFamily="34" charset="0"/>
              </a:rPr>
              <a:t>arning message </a:t>
            </a:r>
            <a:r>
              <a:rPr lang="en-US" sz="1400" dirty="0">
                <a:ea typeface="Calibri" panose="020F0502020204030204" pitchFamily="34" charset="0"/>
                <a:cs typeface="Calibri" panose="020F0502020204030204" pitchFamily="34" charset="0"/>
              </a:rPr>
              <a:t>will</a:t>
            </a:r>
            <a:r>
              <a:rPr lang="en-US" sz="1400" dirty="0">
                <a:effectLst/>
                <a:ea typeface="Calibri" panose="020F0502020204030204" pitchFamily="34" charset="0"/>
                <a:cs typeface="Calibri" panose="020F0502020204030204" pitchFamily="34" charset="0"/>
              </a:rPr>
              <a:t> display if a </a:t>
            </a:r>
            <a:r>
              <a:rPr lang="en-US" sz="1400" dirty="0">
                <a:ea typeface="Calibri" panose="020F0502020204030204" pitchFamily="34" charset="0"/>
                <a:cs typeface="Calibri" panose="020F0502020204030204" pitchFamily="34" charset="0"/>
              </a:rPr>
              <a:t>T</a:t>
            </a:r>
            <a:r>
              <a:rPr lang="en-US" sz="1400" dirty="0">
                <a:effectLst/>
                <a:ea typeface="Calibri" panose="020F0502020204030204" pitchFamily="34" charset="0"/>
                <a:cs typeface="Calibri" panose="020F0502020204030204" pitchFamily="34" charset="0"/>
              </a:rPr>
              <a:t>hird </a:t>
            </a:r>
            <a:r>
              <a:rPr lang="en-US" sz="1400" dirty="0">
                <a:ea typeface="Calibri" panose="020F0502020204030204" pitchFamily="34" charset="0"/>
                <a:cs typeface="Calibri" panose="020F0502020204030204" pitchFamily="34" charset="0"/>
              </a:rPr>
              <a:t>P</a:t>
            </a:r>
            <a:r>
              <a:rPr lang="en-US" sz="1400" dirty="0">
                <a:effectLst/>
                <a:ea typeface="Calibri" panose="020F0502020204030204" pitchFamily="34" charset="0"/>
                <a:cs typeface="Calibri" panose="020F0502020204030204" pitchFamily="34" charset="0"/>
              </a:rPr>
              <a:t>arty or Move Out transaction exists with either status:</a:t>
            </a:r>
            <a:endParaRPr lang="en-US" sz="1400" dirty="0">
              <a:effectLst/>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pPr>
            <a:r>
              <a:rPr lang="en-US" sz="1400" i="1" dirty="0">
                <a:effectLst/>
                <a:ea typeface="Times New Roman" panose="02020603050405020304" pitchFamily="18" charset="0"/>
                <a:cs typeface="Calibri" panose="020F0502020204030204" pitchFamily="34" charset="0"/>
              </a:rPr>
              <a:t>“There is a third party or Move Out transaction in a status of “Scheduled” or “In Review” in the ERCOT Registration System for the ESIID provided.  Please review prior to proceeding with Submit to avoid a potential Unexecutable situation.”</a:t>
            </a:r>
          </a:p>
        </p:txBody>
      </p:sp>
      <p:sp>
        <p:nvSpPr>
          <p:cNvPr id="5" name="Title 4">
            <a:extLst>
              <a:ext uri="{FF2B5EF4-FFF2-40B4-BE49-F238E27FC236}">
                <a16:creationId xmlns:a16="http://schemas.microsoft.com/office/drawing/2014/main" id="{0E0DF8E0-093B-11AB-476F-23B25BE023D0}"/>
              </a:ext>
            </a:extLst>
          </p:cNvPr>
          <p:cNvSpPr>
            <a:spLocks noGrp="1"/>
          </p:cNvSpPr>
          <p:nvPr>
            <p:ph type="title"/>
          </p:nvPr>
        </p:nvSpPr>
        <p:spPr>
          <a:xfrm>
            <a:off x="371475" y="228600"/>
            <a:ext cx="8458200" cy="518318"/>
          </a:xfrm>
        </p:spPr>
        <p:txBody>
          <a:bodyPr/>
          <a:lstStyle/>
          <a:p>
            <a:r>
              <a:rPr lang="en-US" sz="1800" dirty="0"/>
              <a:t>Marketrak SCR 817 Enhancement 14 – Add a warning message on the Submit transition for IAG/IAL/Cust Rescission subtypes for 3</a:t>
            </a:r>
            <a:r>
              <a:rPr lang="en-US" sz="1800" baseline="30000" dirty="0"/>
              <a:t>rd</a:t>
            </a:r>
            <a:r>
              <a:rPr lang="en-US" sz="1800" dirty="0"/>
              <a:t> party txns in ‘Scheduled’ or ‘In Review’ status.</a:t>
            </a:r>
          </a:p>
        </p:txBody>
      </p:sp>
      <p:pic>
        <p:nvPicPr>
          <p:cNvPr id="7" name="Picture 6">
            <a:extLst>
              <a:ext uri="{FF2B5EF4-FFF2-40B4-BE49-F238E27FC236}">
                <a16:creationId xmlns:a16="http://schemas.microsoft.com/office/drawing/2014/main" id="{0CC299DD-406F-2893-75BD-D684E67D8A33}"/>
              </a:ext>
            </a:extLst>
          </p:cNvPr>
          <p:cNvPicPr>
            <a:picLocks noChangeAspect="1"/>
          </p:cNvPicPr>
          <p:nvPr/>
        </p:nvPicPr>
        <p:blipFill rotWithShape="1">
          <a:blip r:embed="rId3"/>
          <a:srcRect t="10619" r="26667" b="59655"/>
          <a:stretch/>
        </p:blipFill>
        <p:spPr>
          <a:xfrm>
            <a:off x="152400" y="3486188"/>
            <a:ext cx="8789602" cy="2228812"/>
          </a:xfrm>
          <a:prstGeom prst="rect">
            <a:avLst/>
          </a:prstGeom>
          <a:ln>
            <a:solidFill>
              <a:schemeClr val="tx1"/>
            </a:solidFill>
          </a:ln>
        </p:spPr>
      </p:pic>
    </p:spTree>
    <p:extLst>
      <p:ext uri="{BB962C8B-B14F-4D97-AF65-F5344CB8AC3E}">
        <p14:creationId xmlns:p14="http://schemas.microsoft.com/office/powerpoint/2010/main" val="103100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
        <p:nvSpPr>
          <p:cNvPr id="13" name="TextBox 12">
            <a:extLst>
              <a:ext uri="{FF2B5EF4-FFF2-40B4-BE49-F238E27FC236}">
                <a16:creationId xmlns:a16="http://schemas.microsoft.com/office/drawing/2014/main" id="{E9A44511-4768-02EF-F619-5F28CCEC5739}"/>
              </a:ext>
            </a:extLst>
          </p:cNvPr>
          <p:cNvSpPr txBox="1"/>
          <p:nvPr/>
        </p:nvSpPr>
        <p:spPr>
          <a:xfrm>
            <a:off x="-76200" y="1066800"/>
            <a:ext cx="8267700" cy="1569660"/>
          </a:xfrm>
          <a:prstGeom prst="rect">
            <a:avLst/>
          </a:prstGeom>
          <a:noFill/>
        </p:spPr>
        <p:txBody>
          <a:bodyPr wrap="square">
            <a:spAutoFit/>
          </a:bodyPr>
          <a:lstStyle/>
          <a:p>
            <a:pPr marR="0" lvl="1">
              <a:spcBef>
                <a:spcPts val="0"/>
              </a:spcBef>
              <a:spcAft>
                <a:spcPts val="0"/>
              </a:spcAft>
            </a:pPr>
            <a:r>
              <a:rPr lang="en-US" sz="1600" dirty="0">
                <a:effectLst/>
                <a:ea typeface="Times New Roman" panose="02020603050405020304" pitchFamily="18" charset="0"/>
                <a:cs typeface="Times New Roman" panose="02020603050405020304" pitchFamily="18" charset="0"/>
              </a:rPr>
              <a:t>With the implementation of TX Set 5.0, several new reject codes are being added to various transactions.  Adding all of these new reject codes to the Reject Code dropdown field on the submit form for Reject TXNs subtype was not feasible.  </a:t>
            </a:r>
            <a:r>
              <a:rPr lang="en-US" sz="1600" dirty="0">
                <a:ea typeface="Times New Roman" panose="02020603050405020304" pitchFamily="18" charset="0"/>
                <a:cs typeface="Times New Roman" panose="02020603050405020304" pitchFamily="18" charset="0"/>
              </a:rPr>
              <a:t>As part of SCR 817, the Reject Code field is changing from a dropdown field to a freeform field for the User to manually enter the appropriate reject code.  The field is also changing from a required to an optional field.</a:t>
            </a:r>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Marketrak SCR 817 Enhancement 15 – Revise the Reject TXNs subtype (ERCOT requirement to support TX Set 5.0).</a:t>
            </a:r>
          </a:p>
        </p:txBody>
      </p:sp>
      <p:pic>
        <p:nvPicPr>
          <p:cNvPr id="16" name="Picture 15">
            <a:extLst>
              <a:ext uri="{FF2B5EF4-FFF2-40B4-BE49-F238E27FC236}">
                <a16:creationId xmlns:a16="http://schemas.microsoft.com/office/drawing/2014/main" id="{66D0799E-E73B-E68D-1F19-561513114465}"/>
              </a:ext>
            </a:extLst>
          </p:cNvPr>
          <p:cNvPicPr>
            <a:picLocks noChangeAspect="1"/>
          </p:cNvPicPr>
          <p:nvPr/>
        </p:nvPicPr>
        <p:blipFill rotWithShape="1">
          <a:blip r:embed="rId3"/>
          <a:srcRect t="11379" r="27500" b="44483"/>
          <a:stretch/>
        </p:blipFill>
        <p:spPr>
          <a:xfrm>
            <a:off x="117872" y="2811840"/>
            <a:ext cx="8908256" cy="3276600"/>
          </a:xfrm>
          <a:prstGeom prst="rect">
            <a:avLst/>
          </a:prstGeom>
          <a:ln>
            <a:solidFill>
              <a:schemeClr val="tx1"/>
            </a:solidFill>
          </a:ln>
        </p:spPr>
      </p:pic>
      <p:sp>
        <p:nvSpPr>
          <p:cNvPr id="17" name="TextBox 16">
            <a:extLst>
              <a:ext uri="{FF2B5EF4-FFF2-40B4-BE49-F238E27FC236}">
                <a16:creationId xmlns:a16="http://schemas.microsoft.com/office/drawing/2014/main" id="{33FFE905-1A4A-2A7B-186E-F188F2A12DB2}"/>
              </a:ext>
            </a:extLst>
          </p:cNvPr>
          <p:cNvSpPr txBox="1"/>
          <p:nvPr/>
        </p:nvSpPr>
        <p:spPr>
          <a:xfrm>
            <a:off x="1688388" y="5728156"/>
            <a:ext cx="369012" cy="215444"/>
          </a:xfrm>
          <a:prstGeom prst="rect">
            <a:avLst/>
          </a:prstGeom>
          <a:noFill/>
        </p:spPr>
        <p:txBody>
          <a:bodyPr wrap="none" rtlCol="0" anchor="ctr">
            <a:spAutoFit/>
          </a:bodyPr>
          <a:lstStyle/>
          <a:p>
            <a:r>
              <a:rPr lang="en-US" sz="800" dirty="0"/>
              <a:t>A76</a:t>
            </a:r>
          </a:p>
        </p:txBody>
      </p:sp>
    </p:spTree>
    <p:extLst>
      <p:ext uri="{BB962C8B-B14F-4D97-AF65-F5344CB8AC3E}">
        <p14:creationId xmlns:p14="http://schemas.microsoft.com/office/powerpoint/2010/main" val="160369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SCR 817 API WSDL Updates</a:t>
            </a:r>
          </a:p>
        </p:txBody>
      </p:sp>
      <p:sp>
        <p:nvSpPr>
          <p:cNvPr id="2" name="TextBox 1">
            <a:extLst>
              <a:ext uri="{FF2B5EF4-FFF2-40B4-BE49-F238E27FC236}">
                <a16:creationId xmlns:a16="http://schemas.microsoft.com/office/drawing/2014/main" id="{A0080926-2055-E63C-6B17-9C5A8CFC8DB5}"/>
              </a:ext>
            </a:extLst>
          </p:cNvPr>
          <p:cNvSpPr txBox="1"/>
          <p:nvPr/>
        </p:nvSpPr>
        <p:spPr>
          <a:xfrm>
            <a:off x="381000" y="1983938"/>
            <a:ext cx="6498895" cy="1292662"/>
          </a:xfrm>
          <a:prstGeom prst="rect">
            <a:avLst/>
          </a:prstGeom>
          <a:noFill/>
        </p:spPr>
        <p:txBody>
          <a:bodyPr wrap="none" rtlCol="0">
            <a:spAutoFit/>
          </a:bodyPr>
          <a:lstStyle/>
          <a:p>
            <a:r>
              <a:rPr lang="en-US" sz="1200" b="1" u="sng" dirty="0">
                <a:solidFill>
                  <a:srgbClr val="00AEC7"/>
                </a:solidFill>
                <a:latin typeface="+mj-lt"/>
              </a:rPr>
              <a:t>Add New Required Elements:</a:t>
            </a:r>
          </a:p>
          <a:p>
            <a:pPr marL="285750" indent="-285750">
              <a:spcBef>
                <a:spcPts val="1200"/>
              </a:spcBef>
              <a:buSzPct val="125000"/>
              <a:buFont typeface="Arial" panose="020B0604020202020204" pitchFamily="34" charset="0"/>
              <a:buChar char="•"/>
            </a:pPr>
            <a:r>
              <a:rPr lang="en-US" sz="1200" dirty="0"/>
              <a:t>Requirement 2 – Develop a unique set of Unexecutable Reasons for applicable subtypes</a:t>
            </a:r>
          </a:p>
          <a:p>
            <a:pPr marL="285750" indent="-285750">
              <a:spcBef>
                <a:spcPts val="1200"/>
              </a:spcBef>
              <a:buSzPct val="125000"/>
              <a:buFont typeface="Arial" panose="020B0604020202020204" pitchFamily="34" charset="0"/>
              <a:buChar char="•"/>
            </a:pPr>
            <a:r>
              <a:rPr lang="en-US" sz="1200" dirty="0"/>
              <a:t>Requirement 7 – Redesign AMS LSE-Dispute subtype</a:t>
            </a:r>
          </a:p>
          <a:p>
            <a:pPr marL="285750" indent="-285750">
              <a:spcBef>
                <a:spcPts val="1200"/>
              </a:spcBef>
              <a:buSzPct val="125000"/>
              <a:buFont typeface="Arial" panose="020B0604020202020204" pitchFamily="34" charset="0"/>
              <a:buChar char="•"/>
            </a:pPr>
            <a:r>
              <a:rPr lang="en-US" sz="1200" dirty="0"/>
              <a:t>Requirement 8 – Add a field to Billing-Dispute subtype to clarify expected results</a:t>
            </a:r>
          </a:p>
        </p:txBody>
      </p:sp>
      <p:sp>
        <p:nvSpPr>
          <p:cNvPr id="3" name="TextBox 2">
            <a:extLst>
              <a:ext uri="{FF2B5EF4-FFF2-40B4-BE49-F238E27FC236}">
                <a16:creationId xmlns:a16="http://schemas.microsoft.com/office/drawing/2014/main" id="{5BB83E13-D08F-CE42-B3E3-A369564274BC}"/>
              </a:ext>
            </a:extLst>
          </p:cNvPr>
          <p:cNvSpPr txBox="1"/>
          <p:nvPr/>
        </p:nvSpPr>
        <p:spPr>
          <a:xfrm>
            <a:off x="304800" y="3352800"/>
            <a:ext cx="6100010" cy="276999"/>
          </a:xfrm>
          <a:prstGeom prst="rect">
            <a:avLst/>
          </a:prstGeom>
          <a:noFill/>
        </p:spPr>
        <p:txBody>
          <a:bodyPr wrap="square">
            <a:spAutoFit/>
          </a:bodyPr>
          <a:lstStyle/>
          <a:p>
            <a:r>
              <a:rPr lang="en-US" sz="1200" b="1" u="sng" dirty="0">
                <a:solidFill>
                  <a:srgbClr val="00AEC7"/>
                </a:solidFill>
                <a:latin typeface="+mj-lt"/>
              </a:rPr>
              <a:t>Add New Validation Flags:</a:t>
            </a:r>
          </a:p>
        </p:txBody>
      </p:sp>
      <p:sp>
        <p:nvSpPr>
          <p:cNvPr id="7" name="TextBox 6">
            <a:extLst>
              <a:ext uri="{FF2B5EF4-FFF2-40B4-BE49-F238E27FC236}">
                <a16:creationId xmlns:a16="http://schemas.microsoft.com/office/drawing/2014/main" id="{910F5DDF-85A5-FEE1-7B61-E5A49B283C3D}"/>
              </a:ext>
            </a:extLst>
          </p:cNvPr>
          <p:cNvSpPr txBox="1"/>
          <p:nvPr/>
        </p:nvSpPr>
        <p:spPr>
          <a:xfrm>
            <a:off x="298117" y="3637410"/>
            <a:ext cx="8388684" cy="1010790"/>
          </a:xfrm>
          <a:prstGeom prst="rect">
            <a:avLst/>
          </a:prstGeom>
          <a:noFill/>
        </p:spPr>
        <p:txBody>
          <a:bodyPr wrap="square">
            <a:spAutoFit/>
          </a:bodyPr>
          <a:lstStyle/>
          <a:p>
            <a:pPr marL="285750" indent="-285750">
              <a:buSzPct val="125000"/>
              <a:buFont typeface="Arial" panose="020B0604020202020204" pitchFamily="34" charset="0"/>
              <a:buChar char="•"/>
            </a:pPr>
            <a:r>
              <a:rPr lang="en-US" sz="1200" dirty="0"/>
              <a:t>Requirement 9 – Expand validations on the Submit transition for Missing Enrollment TXNs subtype</a:t>
            </a:r>
          </a:p>
          <a:p>
            <a:pPr marL="285750" marR="0" lvl="0" indent="-285750" algn="l" defTabSz="914400" rtl="0" eaLnBrk="1" fontAlgn="auto" latinLnBrk="0" hangingPunct="1">
              <a:lnSpc>
                <a:spcPct val="107000"/>
              </a:lnSpc>
              <a:spcBef>
                <a:spcPts val="600"/>
              </a:spcBef>
              <a:spcAft>
                <a:spcPts val="600"/>
              </a:spcAft>
              <a:buClrTx/>
              <a:buSzPct val="125000"/>
              <a:buFont typeface="Arial" panose="020B0604020202020204" pitchFamily="34" charset="0"/>
              <a:buChar char="•"/>
              <a:tabLst/>
              <a:defRPr/>
            </a:pPr>
            <a:r>
              <a:rPr lang="en-US" sz="1200" dirty="0"/>
              <a:t>Requirement 14 - </a:t>
            </a:r>
            <a:r>
              <a:rPr kumimoji="0" lang="en-US" sz="1200" i="0" u="none" strike="noStrike" kern="1200" cap="none" spc="0" normalizeH="0" baseline="0" noProof="0" dirty="0">
                <a:ln>
                  <a:noFill/>
                </a:ln>
                <a:solidFill>
                  <a:srgbClr val="2D3338"/>
                </a:solidFill>
                <a:effectLst/>
                <a:uLnTx/>
                <a:uFillTx/>
                <a:ea typeface="Times New Roman" panose="02020603050405020304" pitchFamily="18" charset="0"/>
                <a:cs typeface="Times New Roman" panose="02020603050405020304" pitchFamily="18" charset="0"/>
              </a:rPr>
              <a:t>Add a warning message on the Submit transition for Inadvertent Gain, Inadvertent Loss, Customer Rescission subtypes for third party transactions that are “Scheduled” or “In Review”</a:t>
            </a:r>
          </a:p>
          <a:p>
            <a:pPr marL="285750" indent="-285750">
              <a:buSzPct val="125000"/>
              <a:buFont typeface="Arial" panose="020B0604020202020204" pitchFamily="34" charset="0"/>
              <a:buChar char="•"/>
            </a:pPr>
            <a:endParaRPr lang="en-US" sz="1200" dirty="0"/>
          </a:p>
        </p:txBody>
      </p:sp>
      <p:sp>
        <p:nvSpPr>
          <p:cNvPr id="9" name="TextBox 8">
            <a:extLst>
              <a:ext uri="{FF2B5EF4-FFF2-40B4-BE49-F238E27FC236}">
                <a16:creationId xmlns:a16="http://schemas.microsoft.com/office/drawing/2014/main" id="{EA6641F5-DCBB-4793-FB6E-4B440369FABA}"/>
              </a:ext>
            </a:extLst>
          </p:cNvPr>
          <p:cNvSpPr txBox="1"/>
          <p:nvPr/>
        </p:nvSpPr>
        <p:spPr>
          <a:xfrm>
            <a:off x="248652" y="4447401"/>
            <a:ext cx="6100010" cy="276999"/>
          </a:xfrm>
          <a:prstGeom prst="rect">
            <a:avLst/>
          </a:prstGeom>
          <a:noFill/>
        </p:spPr>
        <p:txBody>
          <a:bodyPr wrap="square">
            <a:spAutoFit/>
          </a:bodyPr>
          <a:lstStyle/>
          <a:p>
            <a:r>
              <a:rPr lang="en-US" sz="1200" b="1" u="sng" dirty="0">
                <a:solidFill>
                  <a:srgbClr val="00AEC7"/>
                </a:solidFill>
                <a:latin typeface="+mj-lt"/>
              </a:rPr>
              <a:t>Add New Transition Labels and Field Formats:</a:t>
            </a:r>
          </a:p>
        </p:txBody>
      </p:sp>
      <p:sp>
        <p:nvSpPr>
          <p:cNvPr id="10" name="TextBox 9">
            <a:extLst>
              <a:ext uri="{FF2B5EF4-FFF2-40B4-BE49-F238E27FC236}">
                <a16:creationId xmlns:a16="http://schemas.microsoft.com/office/drawing/2014/main" id="{7F20B432-29B1-B8A4-3A01-4E29DAB80495}"/>
              </a:ext>
            </a:extLst>
          </p:cNvPr>
          <p:cNvSpPr txBox="1"/>
          <p:nvPr/>
        </p:nvSpPr>
        <p:spPr>
          <a:xfrm>
            <a:off x="300227" y="4760893"/>
            <a:ext cx="8310373" cy="646331"/>
          </a:xfrm>
          <a:prstGeom prst="rect">
            <a:avLst/>
          </a:prstGeom>
          <a:noFill/>
        </p:spPr>
        <p:txBody>
          <a:bodyPr wrap="square">
            <a:spAutoFit/>
          </a:bodyPr>
          <a:lstStyle/>
          <a:p>
            <a:pPr marL="285750" indent="-285750">
              <a:buSzPct val="125000"/>
              <a:buFont typeface="Arial" panose="020B0604020202020204" pitchFamily="34" charset="0"/>
              <a:buChar char="•"/>
            </a:pPr>
            <a:r>
              <a:rPr lang="en-US" sz="1200" dirty="0"/>
              <a:t>Requirement 13 – Change the name of the Complete transition to Agree/Complete on Siebel Chg/Info subtype</a:t>
            </a:r>
          </a:p>
          <a:p>
            <a:pPr marL="285750" indent="-285750">
              <a:buSzPct val="125000"/>
              <a:buFont typeface="Arial" panose="020B0604020202020204" pitchFamily="34" charset="0"/>
              <a:buChar char="•"/>
            </a:pPr>
            <a:endParaRPr lang="en-US" sz="1200" dirty="0"/>
          </a:p>
          <a:p>
            <a:pPr marL="285750" indent="-285750">
              <a:buSzPct val="125000"/>
              <a:buFont typeface="Arial" panose="020B0604020202020204" pitchFamily="34" charset="0"/>
              <a:buChar char="•"/>
            </a:pPr>
            <a:r>
              <a:rPr lang="en-US" sz="1200" dirty="0"/>
              <a:t>Requirement 15 – Modify the Reject Code field on the Reject TXNs subtype</a:t>
            </a:r>
          </a:p>
        </p:txBody>
      </p:sp>
      <p:sp>
        <p:nvSpPr>
          <p:cNvPr id="11" name="TextBox 10">
            <a:extLst>
              <a:ext uri="{FF2B5EF4-FFF2-40B4-BE49-F238E27FC236}">
                <a16:creationId xmlns:a16="http://schemas.microsoft.com/office/drawing/2014/main" id="{4330CD8C-93F5-E6C7-8AC3-025F661A4307}"/>
              </a:ext>
            </a:extLst>
          </p:cNvPr>
          <p:cNvSpPr txBox="1"/>
          <p:nvPr/>
        </p:nvSpPr>
        <p:spPr>
          <a:xfrm>
            <a:off x="505427" y="5715000"/>
            <a:ext cx="8562373" cy="461665"/>
          </a:xfrm>
          <a:prstGeom prst="rect">
            <a:avLst/>
          </a:prstGeom>
          <a:noFill/>
        </p:spPr>
        <p:txBody>
          <a:bodyPr wrap="square">
            <a:spAutoFit/>
          </a:bodyPr>
          <a:lstStyle/>
          <a:p>
            <a:r>
              <a:rPr lang="en-US" sz="1200" i="1" dirty="0"/>
              <a:t>A </a:t>
            </a:r>
            <a:r>
              <a:rPr lang="en-US" sz="1200" i="1" u="sng" dirty="0"/>
              <a:t>draft</a:t>
            </a:r>
            <a:r>
              <a:rPr lang="en-US" sz="1200" i="1" dirty="0"/>
              <a:t> WSDL with the SCR 817 changes is posted to the MarkeTrak Information page (</a:t>
            </a:r>
            <a:r>
              <a:rPr lang="en-US" sz="1200" i="1" dirty="0">
                <a:hlinkClick r:id="rId3">
                  <a:extLst>
                    <a:ext uri="{A12FA001-AC4F-418D-AE19-62706E023703}">
                      <ahyp:hlinkClr xmlns:ahyp="http://schemas.microsoft.com/office/drawing/2018/hyperlinkcolor" val="tx"/>
                    </a:ext>
                  </a:extLst>
                </a:hlinkClick>
              </a:rPr>
              <a:t>https://www.ercot.com/services/client_svcs/mktrk_info/index.html</a:t>
            </a:r>
            <a:r>
              <a:rPr lang="en-US" sz="1200" i="1" dirty="0"/>
              <a:t>).</a:t>
            </a:r>
          </a:p>
        </p:txBody>
      </p:sp>
      <p:sp>
        <p:nvSpPr>
          <p:cNvPr id="12" name="TextBox 11">
            <a:extLst>
              <a:ext uri="{FF2B5EF4-FFF2-40B4-BE49-F238E27FC236}">
                <a16:creationId xmlns:a16="http://schemas.microsoft.com/office/drawing/2014/main" id="{BDD15EDE-BD34-A733-43C0-8DED70809026}"/>
              </a:ext>
            </a:extLst>
          </p:cNvPr>
          <p:cNvSpPr txBox="1"/>
          <p:nvPr/>
        </p:nvSpPr>
        <p:spPr>
          <a:xfrm>
            <a:off x="381000" y="950893"/>
            <a:ext cx="5525872" cy="954107"/>
          </a:xfrm>
          <a:prstGeom prst="rect">
            <a:avLst/>
          </a:prstGeom>
          <a:noFill/>
        </p:spPr>
        <p:txBody>
          <a:bodyPr wrap="none" rtlCol="0">
            <a:spAutoFit/>
          </a:bodyPr>
          <a:lstStyle/>
          <a:p>
            <a:r>
              <a:rPr lang="en-US" sz="1200" b="1" u="sng" dirty="0">
                <a:solidFill>
                  <a:srgbClr val="00AEC7"/>
                </a:solidFill>
                <a:latin typeface="+mj-lt"/>
              </a:rPr>
              <a:t>Add New Subtypes:</a:t>
            </a:r>
          </a:p>
          <a:p>
            <a:pPr marL="285750" indent="-285750">
              <a:spcBef>
                <a:spcPts val="1200"/>
              </a:spcBef>
              <a:buSzPct val="125000"/>
              <a:buFont typeface="Arial" panose="020B0604020202020204" pitchFamily="34" charset="0"/>
              <a:buChar char="•"/>
            </a:pPr>
            <a:r>
              <a:rPr lang="en-US" sz="1200" dirty="0"/>
              <a:t>Requirement 5 – Creation of a New Meter Cycle Change Request subtype</a:t>
            </a:r>
          </a:p>
          <a:p>
            <a:pPr marL="285750" indent="-285750">
              <a:spcBef>
                <a:spcPts val="1200"/>
              </a:spcBef>
              <a:buSzPct val="125000"/>
              <a:buFont typeface="Arial" panose="020B0604020202020204" pitchFamily="34" charset="0"/>
              <a:buChar char="•"/>
            </a:pPr>
            <a:r>
              <a:rPr lang="en-US" sz="1200" dirty="0"/>
              <a:t>Requirement 6 – Creation of a new 867 vs. Sum of LSE – Dispute subtype</a:t>
            </a:r>
          </a:p>
        </p:txBody>
      </p:sp>
    </p:spTree>
    <p:extLst>
      <p:ext uri="{BB962C8B-B14F-4D97-AF65-F5344CB8AC3E}">
        <p14:creationId xmlns:p14="http://schemas.microsoft.com/office/powerpoint/2010/main" val="3255406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MarkeTrak Process Revision to support TX Set 5.0 Requirement – Add New Values For County.</a:t>
            </a:r>
          </a:p>
        </p:txBody>
      </p:sp>
      <p:sp>
        <p:nvSpPr>
          <p:cNvPr id="6" name="TextBox 5">
            <a:extLst>
              <a:ext uri="{FF2B5EF4-FFF2-40B4-BE49-F238E27FC236}">
                <a16:creationId xmlns:a16="http://schemas.microsoft.com/office/drawing/2014/main" id="{2379B13E-D160-E73F-9902-134D01DD2E0D}"/>
              </a:ext>
            </a:extLst>
          </p:cNvPr>
          <p:cNvSpPr txBox="1"/>
          <p:nvPr/>
        </p:nvSpPr>
        <p:spPr>
          <a:xfrm>
            <a:off x="-228600" y="838200"/>
            <a:ext cx="8763000" cy="1569660"/>
          </a:xfrm>
          <a:prstGeom prst="rect">
            <a:avLst/>
          </a:prstGeom>
          <a:noFill/>
        </p:spPr>
        <p:txBody>
          <a:bodyPr wrap="square">
            <a:spAutoFit/>
          </a:bodyPr>
          <a:lstStyle/>
          <a:p>
            <a:pPr marR="0" lvl="1">
              <a:spcBef>
                <a:spcPts val="0"/>
              </a:spcBef>
              <a:spcAft>
                <a:spcPts val="0"/>
              </a:spcAft>
            </a:pPr>
            <a:r>
              <a:rPr lang="en-US" sz="1200" dirty="0">
                <a:effectLst/>
                <a:ea typeface="Times New Roman" panose="02020603050405020304" pitchFamily="18" charset="0"/>
                <a:cs typeface="Times New Roman" panose="02020603050405020304" pitchFamily="18" charset="0"/>
              </a:rPr>
              <a:t>With the implementation of TX Set 5.0, County Name will now be associated with an ESI ID.</a:t>
            </a:r>
            <a:r>
              <a:rPr lang="en-US" sz="1200" dirty="0">
                <a:solidFill>
                  <a:srgbClr val="000000"/>
                </a:solidFill>
                <a:ea typeface="Times New Roman" panose="02020603050405020304" pitchFamily="18" charset="0"/>
                <a:cs typeface="Times New Roman" panose="02020603050405020304" pitchFamily="18" charset="0"/>
              </a:rPr>
              <a:t> </a:t>
            </a:r>
            <a:r>
              <a:rPr lang="en-US" sz="1200" dirty="0">
                <a:solidFill>
                  <a:srgbClr val="000000"/>
                </a:solidFill>
              </a:rPr>
              <a:t>In the event the County for the ESI ID is not correct in ERCOT’s system, the Service Address subtype in MarkeTrak will be used </a:t>
            </a:r>
            <a:r>
              <a:rPr lang="en-US" sz="1200" dirty="0">
                <a:effectLst/>
                <a:ea typeface="Times New Roman" panose="02020603050405020304" pitchFamily="18" charset="0"/>
              </a:rPr>
              <a:t>by a CR to request that the TDSP send a correction for the County Name. The Service Address subtype does not currently include required fields for County Name.  As an interim solution, CR’s should enter the current service address/city/state/zip code in all required address fields and reference in the comments section that the issue is being submitted to update the County name.</a:t>
            </a:r>
          </a:p>
          <a:p>
            <a:pPr marR="0" lvl="1">
              <a:spcBef>
                <a:spcPts val="0"/>
              </a:spcBef>
              <a:spcAft>
                <a:spcPts val="0"/>
              </a:spcAft>
            </a:pPr>
            <a:endParaRPr lang="en-US" sz="1200" dirty="0">
              <a:effectLst/>
            </a:endParaRPr>
          </a:p>
          <a:p>
            <a:pPr marR="0" lvl="1">
              <a:spcBef>
                <a:spcPts val="0"/>
              </a:spcBef>
              <a:spcAft>
                <a:spcPts val="0"/>
              </a:spcAft>
            </a:pPr>
            <a:endParaRPr lang="en-US" sz="1200" dirty="0">
              <a:effectLst/>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6117100-8B1D-9A58-E694-2843DCC17B82}"/>
              </a:ext>
            </a:extLst>
          </p:cNvPr>
          <p:cNvPicPr>
            <a:picLocks noChangeAspect="1"/>
          </p:cNvPicPr>
          <p:nvPr/>
        </p:nvPicPr>
        <p:blipFill rotWithShape="1">
          <a:blip r:embed="rId3"/>
          <a:srcRect r="7778"/>
          <a:stretch/>
        </p:blipFill>
        <p:spPr>
          <a:xfrm>
            <a:off x="742950" y="2133600"/>
            <a:ext cx="6324600" cy="4028356"/>
          </a:xfrm>
          <a:prstGeom prst="rect">
            <a:avLst/>
          </a:prstGeom>
          <a:ln>
            <a:solidFill>
              <a:schemeClr val="tx1"/>
            </a:solidFill>
          </a:ln>
        </p:spPr>
      </p:pic>
    </p:spTree>
    <p:extLst>
      <p:ext uri="{BB962C8B-B14F-4D97-AF65-F5344CB8AC3E}">
        <p14:creationId xmlns:p14="http://schemas.microsoft.com/office/powerpoint/2010/main" val="161609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MarkeTrak Process Revision to support TX Set 5.0 Requirement – Removal of a pending CSA.</a:t>
            </a:r>
          </a:p>
        </p:txBody>
      </p:sp>
      <p:sp>
        <p:nvSpPr>
          <p:cNvPr id="6" name="TextBox 5">
            <a:extLst>
              <a:ext uri="{FF2B5EF4-FFF2-40B4-BE49-F238E27FC236}">
                <a16:creationId xmlns:a16="http://schemas.microsoft.com/office/drawing/2014/main" id="{2379B13E-D160-E73F-9902-134D01DD2E0D}"/>
              </a:ext>
            </a:extLst>
          </p:cNvPr>
          <p:cNvSpPr txBox="1"/>
          <p:nvPr/>
        </p:nvSpPr>
        <p:spPr>
          <a:xfrm>
            <a:off x="358140" y="951927"/>
            <a:ext cx="8267700" cy="2277547"/>
          </a:xfrm>
          <a:prstGeom prst="rect">
            <a:avLst/>
          </a:prstGeom>
          <a:noFill/>
        </p:spPr>
        <p:txBody>
          <a:bodyPr wrap="square">
            <a:spAutoFit/>
          </a:bodyPr>
          <a:lstStyle/>
          <a:p>
            <a:pPr marL="285750" indent="-285750" algn="l" rtl="0" eaLnBrk="1" latinLnBrk="0" hangingPunct="1">
              <a:spcBef>
                <a:spcPts val="576"/>
              </a:spcBef>
              <a:spcAft>
                <a:spcPts val="0"/>
              </a:spcAft>
              <a:buClrTx/>
              <a:buSzPts val="2400"/>
              <a:buFont typeface="Arial" panose="020B0604020202020204" pitchFamily="34" charset="0"/>
              <a:buChar char="•"/>
            </a:pPr>
            <a:r>
              <a:rPr lang="en-US" sz="1200" b="0" kern="1200" dirty="0">
                <a:solidFill>
                  <a:srgbClr val="2D3338"/>
                </a:solidFill>
                <a:effectLst/>
                <a:latin typeface="Arial" panose="020B0604020202020204" pitchFamily="34" charset="0"/>
                <a:ea typeface="+mn-ea"/>
                <a:cs typeface="+mn-cs"/>
              </a:rPr>
              <a:t>CR’s wishing to cancel a CSA where the CSA start date is in the future should create a MarkeTrak Day-to-Day Market Rule issue subtype, assigned to ERCOT, and enter “CSACAN” in the required Market Rule field.</a:t>
            </a:r>
          </a:p>
          <a:p>
            <a:pPr marL="285750" indent="-285750" algn="l" rtl="0" eaLnBrk="1" latinLnBrk="0" hangingPunct="1">
              <a:spcBef>
                <a:spcPts val="576"/>
              </a:spcBef>
              <a:spcAft>
                <a:spcPts val="0"/>
              </a:spcAft>
              <a:buClrTx/>
              <a:buSzPts val="2400"/>
              <a:buFont typeface="Arial" panose="020B0604020202020204" pitchFamily="34" charset="0"/>
              <a:buChar char="•"/>
            </a:pPr>
            <a:r>
              <a:rPr lang="en-US" sz="1200" dirty="0">
                <a:solidFill>
                  <a:srgbClr val="2D3338"/>
                </a:solidFill>
                <a:latin typeface="Arial" panose="020B0604020202020204" pitchFamily="34" charset="0"/>
              </a:rPr>
              <a:t>ERCOT will cancel the pending CSA and select ‘Complete’ to indicate the requested action has been taken.  The issue can then be closed by the Submitting CR or it will be auto closed by the system. </a:t>
            </a:r>
          </a:p>
          <a:p>
            <a:pPr marL="285750" indent="-285750" algn="l" rtl="0" eaLnBrk="1" latinLnBrk="0" hangingPunct="1">
              <a:spcBef>
                <a:spcPts val="576"/>
              </a:spcBef>
              <a:spcAft>
                <a:spcPts val="0"/>
              </a:spcAft>
              <a:buClrTx/>
              <a:buSzPts val="2400"/>
              <a:buFont typeface="Arial" panose="020B0604020202020204" pitchFamily="34" charset="0"/>
              <a:buChar char="•"/>
            </a:pPr>
            <a:r>
              <a:rPr lang="en-US" sz="1200" dirty="0">
                <a:solidFill>
                  <a:srgbClr val="2D3338"/>
                </a:solidFill>
                <a:latin typeface="Arial" panose="020B0604020202020204" pitchFamily="34" charset="0"/>
              </a:rPr>
              <a:t>A slightly different process will be used to cancel a CSA on an ESI ID located in MOU territory.  The CR will submit the Market Rule issue, assigned to ERCOT with the ‘CSACAN’ referenced in the Market Rule field.  ERCOT will review and assign the issue to the MOU TDSP for approval.  Upon the MOU TDSP approval, they will assign the issue back to ERCOT.  ERCOT will cancel the pending CSA and select ‘Complete’ to indicate the requested action has been taken. </a:t>
            </a:r>
            <a:endParaRPr lang="en-US" sz="1200" dirty="0">
              <a:effectLst/>
            </a:endParaRPr>
          </a:p>
          <a:p>
            <a:pPr marR="0" lvl="1">
              <a:spcBef>
                <a:spcPts val="0"/>
              </a:spcBef>
              <a:spcAft>
                <a:spcPts val="0"/>
              </a:spcAft>
            </a:pPr>
            <a:endParaRPr lang="en-US" sz="1200" dirty="0">
              <a:effectLst/>
            </a:endParaRPr>
          </a:p>
          <a:p>
            <a:pPr marR="0" lvl="1">
              <a:spcBef>
                <a:spcPts val="0"/>
              </a:spcBef>
              <a:spcAft>
                <a:spcPts val="0"/>
              </a:spcAft>
            </a:pPr>
            <a:endParaRPr lang="en-US" sz="12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F257A5C-1176-5CA8-CC5C-C0035BAD88E0}"/>
              </a:ext>
            </a:extLst>
          </p:cNvPr>
          <p:cNvPicPr>
            <a:picLocks noChangeAspect="1"/>
          </p:cNvPicPr>
          <p:nvPr/>
        </p:nvPicPr>
        <p:blipFill rotWithShape="1">
          <a:blip r:embed="rId3"/>
          <a:srcRect t="10001" r="23333" b="21034"/>
          <a:stretch/>
        </p:blipFill>
        <p:spPr>
          <a:xfrm>
            <a:off x="1485900" y="2895600"/>
            <a:ext cx="6172200" cy="3354457"/>
          </a:xfrm>
          <a:prstGeom prst="rect">
            <a:avLst/>
          </a:prstGeom>
          <a:ln>
            <a:solidFill>
              <a:schemeClr val="tx1"/>
            </a:solidFill>
          </a:ln>
        </p:spPr>
      </p:pic>
    </p:spTree>
    <p:extLst>
      <p:ext uri="{BB962C8B-B14F-4D97-AF65-F5344CB8AC3E}">
        <p14:creationId xmlns:p14="http://schemas.microsoft.com/office/powerpoint/2010/main" val="436961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How To Access MarkeTrak in the Retail Market Test Environment (RMTE)</a:t>
            </a:r>
          </a:p>
        </p:txBody>
      </p:sp>
      <p:sp>
        <p:nvSpPr>
          <p:cNvPr id="2" name="TextBox 1">
            <a:extLst>
              <a:ext uri="{FF2B5EF4-FFF2-40B4-BE49-F238E27FC236}">
                <a16:creationId xmlns:a16="http://schemas.microsoft.com/office/drawing/2014/main" id="{FB0267B3-8BF2-388D-12AD-3B6B3BD84FEF}"/>
              </a:ext>
            </a:extLst>
          </p:cNvPr>
          <p:cNvSpPr txBox="1"/>
          <p:nvPr/>
        </p:nvSpPr>
        <p:spPr>
          <a:xfrm>
            <a:off x="-304800" y="798255"/>
            <a:ext cx="8915400" cy="3108543"/>
          </a:xfrm>
          <a:prstGeom prst="rect">
            <a:avLst/>
          </a:prstGeom>
          <a:noFill/>
        </p:spPr>
        <p:txBody>
          <a:bodyPr wrap="square">
            <a:spAutoFit/>
          </a:bodyPr>
          <a:lstStyle/>
          <a:p>
            <a:pPr marL="685800" marR="0">
              <a:spcBef>
                <a:spcPts val="0"/>
              </a:spcBef>
              <a:spcAft>
                <a:spcPts val="0"/>
              </a:spcAft>
            </a:pPr>
            <a:r>
              <a:rPr lang="en-US" sz="1200" dirty="0">
                <a:effectLst/>
                <a:ea typeface="Times New Roman" panose="02020603050405020304" pitchFamily="18" charset="0"/>
                <a:cs typeface="Times New Roman" panose="02020603050405020304" pitchFamily="18" charset="0"/>
              </a:rPr>
              <a:t>The MarkeTrak changes associated with SCR 817 are now available in the Retail Market Test Environment (RMTE).  MarkeTrak users are strongly encouraged to log into the RMTE and view the changes to become familiar with the new functionality prior to Production Go-Live in November.  The process to access the RMTE is as follows:</a:t>
            </a:r>
          </a:p>
          <a:p>
            <a:pPr marL="742950" marR="0" lvl="1" indent="-285750">
              <a:spcBef>
                <a:spcPts val="0"/>
              </a:spcBef>
              <a:spcAft>
                <a:spcPts val="0"/>
              </a:spcAft>
              <a:buFont typeface="Courier New" panose="02070309020205020404" pitchFamily="49" charset="0"/>
              <a:buChar char="o"/>
            </a:pPr>
            <a:endParaRPr lang="en-US" sz="1200" dirty="0">
              <a:effectLst/>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200" dirty="0">
                <a:ea typeface="Times New Roman" panose="02020603050405020304" pitchFamily="18" charset="0"/>
                <a:cs typeface="Times New Roman" panose="02020603050405020304" pitchFamily="18" charset="0"/>
              </a:rPr>
              <a:t>The URL for the MarkeTrak RMTE is </a:t>
            </a:r>
            <a:r>
              <a:rPr lang="en-US" sz="1200" b="1" dirty="0">
                <a:solidFill>
                  <a:srgbClr val="00ACC8"/>
                </a:solidFill>
                <a:ea typeface="Times New Roman" panose="02020603050405020304" pitchFamily="18" charset="0"/>
                <a:cs typeface="Times New Roman" panose="02020603050405020304" pitchFamily="18" charset="0"/>
              </a:rPr>
              <a:t>https://testmis.ercot.com/marketrak/tmtrack/tmtrack.dll?</a:t>
            </a:r>
          </a:p>
          <a:p>
            <a:pPr lvl="2"/>
            <a:endParaRPr lang="en-US" sz="1200" dirty="0">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200" dirty="0">
                <a:ea typeface="Times New Roman" panose="02020603050405020304" pitchFamily="18" charset="0"/>
                <a:cs typeface="Times New Roman" panose="02020603050405020304" pitchFamily="18" charset="0"/>
              </a:rPr>
              <a:t>A current digital certificate for the MOTE environment is required.  Users needing digital certificates should contact their USA. Once the digital certificate is issued, the user should install the dc on the machine used to access the MarkeTrak application.  </a:t>
            </a:r>
          </a:p>
          <a:p>
            <a:pPr lvl="2"/>
            <a:endParaRPr lang="en-US" sz="1200" dirty="0">
              <a:effectLst/>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200" dirty="0">
                <a:effectLst/>
                <a:ea typeface="Times New Roman" panose="02020603050405020304" pitchFamily="18" charset="0"/>
                <a:cs typeface="Times New Roman" panose="02020603050405020304" pitchFamily="18" charset="0"/>
              </a:rPr>
              <a:t>Upon receiving your MOTE digital certificate, </a:t>
            </a:r>
            <a:r>
              <a:rPr lang="en-US" sz="1200" dirty="0">
                <a:ea typeface="Times New Roman" panose="02020603050405020304" pitchFamily="18" charset="0"/>
                <a:cs typeface="Times New Roman" panose="02020603050405020304" pitchFamily="18" charset="0"/>
              </a:rPr>
              <a:t>coordinate with your MP Admin to ensure you have a current User Profile in MarkeTrak.  The Employee ID on the User Profile should match the Employee ID on the digital certificate.  If these values do not match, authentication will fail.</a:t>
            </a:r>
          </a:p>
          <a:p>
            <a:pPr lvl="2"/>
            <a:endParaRPr lang="en-US" sz="1200" dirty="0">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endParaRPr lang="en-US" sz="1400" dirty="0">
              <a:effectLst/>
              <a:ea typeface="Times New Roman" panose="02020603050405020304" pitchFamily="18" charset="0"/>
              <a:cs typeface="Times New Roman" panose="02020603050405020304" pitchFamily="18" charset="0"/>
            </a:endParaRPr>
          </a:p>
          <a:p>
            <a:pPr lvl="2"/>
            <a:r>
              <a:rPr lang="en-US" sz="1400" dirty="0">
                <a:effectLst/>
                <a:ea typeface="Times New Roman" panose="02020603050405020304" pitchFamily="18" charset="0"/>
                <a:cs typeface="Times New Roman" panose="02020603050405020304" pitchFamily="18" charset="0"/>
              </a:rPr>
              <a:t> </a:t>
            </a:r>
          </a:p>
        </p:txBody>
      </p:sp>
      <p:grpSp>
        <p:nvGrpSpPr>
          <p:cNvPr id="12" name="Group 11">
            <a:extLst>
              <a:ext uri="{FF2B5EF4-FFF2-40B4-BE49-F238E27FC236}">
                <a16:creationId xmlns:a16="http://schemas.microsoft.com/office/drawing/2014/main" id="{86B8E566-6CBB-AD91-8A2B-E4045F90F6F2}"/>
              </a:ext>
            </a:extLst>
          </p:cNvPr>
          <p:cNvGrpSpPr/>
          <p:nvPr/>
        </p:nvGrpSpPr>
        <p:grpSpPr>
          <a:xfrm>
            <a:off x="1045355" y="3352800"/>
            <a:ext cx="2947525" cy="2895600"/>
            <a:chOff x="1447800" y="2514601"/>
            <a:chExt cx="2947525" cy="2895600"/>
          </a:xfrm>
        </p:grpSpPr>
        <p:pic>
          <p:nvPicPr>
            <p:cNvPr id="6" name="Picture 5">
              <a:extLst>
                <a:ext uri="{FF2B5EF4-FFF2-40B4-BE49-F238E27FC236}">
                  <a16:creationId xmlns:a16="http://schemas.microsoft.com/office/drawing/2014/main" id="{F71F7859-D6E2-AE57-0B3B-5CC617AAC7EC}"/>
                </a:ext>
              </a:extLst>
            </p:cNvPr>
            <p:cNvPicPr>
              <a:picLocks noChangeAspect="1"/>
            </p:cNvPicPr>
            <p:nvPr/>
          </p:nvPicPr>
          <p:blipFill rotWithShape="1">
            <a:blip r:embed="rId3"/>
            <a:srcRect b="22744"/>
            <a:stretch/>
          </p:blipFill>
          <p:spPr>
            <a:xfrm>
              <a:off x="1447800" y="2514601"/>
              <a:ext cx="2947525" cy="2895600"/>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E6A2D6DB-930D-16B0-2BEE-7274B269FD95}"/>
                </a:ext>
              </a:extLst>
            </p:cNvPr>
            <p:cNvCxnSpPr>
              <a:cxnSpLocks/>
            </p:cNvCxnSpPr>
            <p:nvPr/>
          </p:nvCxnSpPr>
          <p:spPr>
            <a:xfrm flipH="1">
              <a:off x="2667000" y="5181600"/>
              <a:ext cx="838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F111B4E-32EC-EA13-0D69-B010BA4C7531}"/>
              </a:ext>
            </a:extLst>
          </p:cNvPr>
          <p:cNvGrpSpPr/>
          <p:nvPr/>
        </p:nvGrpSpPr>
        <p:grpSpPr>
          <a:xfrm>
            <a:off x="4130040" y="3352800"/>
            <a:ext cx="4648200" cy="1828800"/>
            <a:chOff x="3962400" y="3733800"/>
            <a:chExt cx="4648200" cy="1828800"/>
          </a:xfrm>
        </p:grpSpPr>
        <p:pic>
          <p:nvPicPr>
            <p:cNvPr id="9" name="Picture 8">
              <a:extLst>
                <a:ext uri="{FF2B5EF4-FFF2-40B4-BE49-F238E27FC236}">
                  <a16:creationId xmlns:a16="http://schemas.microsoft.com/office/drawing/2014/main" id="{DCAD36E9-6EEF-40CA-D3F3-009B0914E0CB}"/>
                </a:ext>
              </a:extLst>
            </p:cNvPr>
            <p:cNvPicPr>
              <a:picLocks noChangeAspect="1"/>
            </p:cNvPicPr>
            <p:nvPr/>
          </p:nvPicPr>
          <p:blipFill rotWithShape="1">
            <a:blip r:embed="rId4"/>
            <a:srcRect l="833" t="18276" r="48333" b="48620"/>
            <a:stretch/>
          </p:blipFill>
          <p:spPr>
            <a:xfrm>
              <a:off x="3962400" y="3733800"/>
              <a:ext cx="4648200" cy="1828800"/>
            </a:xfrm>
            <a:prstGeom prst="rect">
              <a:avLst/>
            </a:prstGeom>
          </p:spPr>
        </p:pic>
        <p:cxnSp>
          <p:nvCxnSpPr>
            <p:cNvPr id="10" name="Straight Arrow Connector 9">
              <a:extLst>
                <a:ext uri="{FF2B5EF4-FFF2-40B4-BE49-F238E27FC236}">
                  <a16:creationId xmlns:a16="http://schemas.microsoft.com/office/drawing/2014/main" id="{9DBB95AD-F6BE-CE3C-AC19-2BD01E7DDF69}"/>
                </a:ext>
              </a:extLst>
            </p:cNvPr>
            <p:cNvCxnSpPr>
              <a:cxnSpLocks/>
            </p:cNvCxnSpPr>
            <p:nvPr/>
          </p:nvCxnSpPr>
          <p:spPr>
            <a:xfrm flipH="1">
              <a:off x="5562600" y="4495800"/>
              <a:ext cx="838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33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SCR 817 Implementation Transition Plan</a:t>
            </a:r>
            <a:endParaRPr lang="en-US" sz="1800" dirty="0">
              <a:highlight>
                <a:srgbClr val="FFFF00"/>
              </a:highlight>
            </a:endParaRPr>
          </a:p>
        </p:txBody>
      </p:sp>
      <p:sp>
        <p:nvSpPr>
          <p:cNvPr id="2" name="TextBox 1">
            <a:extLst>
              <a:ext uri="{FF2B5EF4-FFF2-40B4-BE49-F238E27FC236}">
                <a16:creationId xmlns:a16="http://schemas.microsoft.com/office/drawing/2014/main" id="{FB0267B3-8BF2-388D-12AD-3B6B3BD84FEF}"/>
              </a:ext>
            </a:extLst>
          </p:cNvPr>
          <p:cNvSpPr txBox="1"/>
          <p:nvPr/>
        </p:nvSpPr>
        <p:spPr>
          <a:xfrm>
            <a:off x="-304800" y="798255"/>
            <a:ext cx="8915400" cy="2723823"/>
          </a:xfrm>
          <a:prstGeom prst="rect">
            <a:avLst/>
          </a:prstGeom>
          <a:noFill/>
        </p:spPr>
        <p:txBody>
          <a:bodyPr wrap="square">
            <a:spAutoFit/>
          </a:bodyPr>
          <a:lstStyle/>
          <a:p>
            <a:pPr marL="685800" marR="0">
              <a:spcBef>
                <a:spcPts val="0"/>
              </a:spcBef>
              <a:spcAft>
                <a:spcPts val="0"/>
              </a:spcAft>
            </a:pPr>
            <a:r>
              <a:rPr lang="en-US" sz="1100" dirty="0">
                <a:effectLst/>
                <a:ea typeface="Times New Roman" panose="02020603050405020304" pitchFamily="18" charset="0"/>
                <a:cs typeface="Times New Roman" panose="02020603050405020304" pitchFamily="18" charset="0"/>
              </a:rPr>
              <a:t>The MarkeTrak changes associated with SCR 817 will be implemented in the Production environment the weekend of November 9-10 with Go-Live on November 11, 2024.  The majority of enhancements being implemented with this project will not require any type of transition planning; however, there will be Inadvertent issues that are in some form of ‘</a:t>
            </a:r>
            <a:r>
              <a:rPr lang="en-US" sz="1100" dirty="0">
                <a:ea typeface="Times New Roman" panose="02020603050405020304" pitchFamily="18" charset="0"/>
                <a:cs typeface="Times New Roman" panose="02020603050405020304" pitchFamily="18" charset="0"/>
              </a:rPr>
              <a:t>In Progress’ that will be impacted.  The following is the transition plan that we will follow to address those ‘In Progress’ Inadvertent issues:</a:t>
            </a:r>
            <a:endParaRPr lang="en-US" sz="1100"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dirty="0">
              <a:effectLst/>
              <a:ea typeface="Times New Roman" panose="02020603050405020304" pitchFamily="18" charset="0"/>
              <a:cs typeface="Times New Roman" panose="02020603050405020304" pitchFamily="18" charset="0"/>
            </a:endParaRPr>
          </a:p>
          <a:p>
            <a:pPr marL="1200150" lvl="2" indent="-285750">
              <a:spcAft>
                <a:spcPts val="600"/>
              </a:spcAft>
              <a:buFont typeface="Courier New" panose="02070309020205020404" pitchFamily="49" charset="0"/>
              <a:buChar char="o"/>
            </a:pPr>
            <a:r>
              <a:rPr lang="en-US" sz="1100" dirty="0">
                <a:ea typeface="Times New Roman" panose="02020603050405020304" pitchFamily="18" charset="0"/>
                <a:cs typeface="Times New Roman" panose="02020603050405020304" pitchFamily="18" charset="0"/>
              </a:rPr>
              <a:t>The TDSPs will stop transitioning all Inadvertent issues ‘Ready To Receive’ on Friday, November 1.  </a:t>
            </a:r>
          </a:p>
          <a:p>
            <a:pPr marL="1200150" lvl="2" indent="-285750">
              <a:spcAft>
                <a:spcPts val="600"/>
              </a:spcAft>
              <a:buFont typeface="Courier New" panose="02070309020205020404" pitchFamily="49" charset="0"/>
              <a:buChar char="o"/>
            </a:pPr>
            <a:r>
              <a:rPr lang="en-US" sz="1100" dirty="0">
                <a:ea typeface="Times New Roman" panose="02020603050405020304" pitchFamily="18" charset="0"/>
                <a:cs typeface="Times New Roman" panose="02020603050405020304" pitchFamily="18" charset="0"/>
              </a:rPr>
              <a:t>Back dated MVI’s for Inadvertent issues that were transitioned ‘Ready To Receive’ on or prior to November 1 should be sent by noon on Friday, November 8.</a:t>
            </a:r>
          </a:p>
          <a:p>
            <a:pPr marL="1200150" lvl="2" indent="-285750">
              <a:spcAft>
                <a:spcPts val="600"/>
              </a:spcAft>
              <a:buFont typeface="Courier New" panose="02070309020205020404" pitchFamily="49" charset="0"/>
              <a:buChar char="o"/>
            </a:pPr>
            <a:r>
              <a:rPr lang="en-US" sz="1100" dirty="0">
                <a:ea typeface="Times New Roman" panose="02020603050405020304" pitchFamily="18" charset="0"/>
                <a:cs typeface="Times New Roman" panose="02020603050405020304" pitchFamily="18" charset="0"/>
              </a:rPr>
              <a:t>On Monday, November 11, the TDSP’s will return any issues that were not transitioned ‘Ready To Receive’ back to the Submitting CR via the ‘Send To Submitting CR’ transition.  Once the Submitting CR selects ‘Begin Working’ the issue will then follow the new workflow.  Beginning Monday, November 11, all backdated MVI transactions associated with an Inadvertent Gain, Inadvertent Loss, or Customer Rescission are required to include the “IA” or “CR” code in the BGN07 segment.  Failure to include these codes will result in the TDSP rejecting the regaining transaction.</a:t>
            </a:r>
          </a:p>
          <a:p>
            <a:pPr lvl="2"/>
            <a:endParaRPr lang="en-US" sz="12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596BE2E-2E34-A224-7262-25500F75B63A}"/>
              </a:ext>
            </a:extLst>
          </p:cNvPr>
          <p:cNvPicPr>
            <a:picLocks noChangeAspect="1"/>
          </p:cNvPicPr>
          <p:nvPr/>
        </p:nvPicPr>
        <p:blipFill rotWithShape="1">
          <a:blip r:embed="rId3"/>
          <a:srcRect b="35688"/>
          <a:stretch/>
        </p:blipFill>
        <p:spPr>
          <a:xfrm>
            <a:off x="1295400" y="3429000"/>
            <a:ext cx="6553200" cy="2782121"/>
          </a:xfrm>
          <a:prstGeom prst="rect">
            <a:avLst/>
          </a:prstGeom>
        </p:spPr>
      </p:pic>
    </p:spTree>
    <p:extLst>
      <p:ext uri="{BB962C8B-B14F-4D97-AF65-F5344CB8AC3E}">
        <p14:creationId xmlns:p14="http://schemas.microsoft.com/office/powerpoint/2010/main" val="297235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817 Enhancements</a:t>
            </a:r>
            <a:br>
              <a:rPr lang="en-US" dirty="0"/>
            </a:br>
            <a:br>
              <a:rPr lang="en-US" dirty="0"/>
            </a:br>
            <a:endParaRPr lang="en-US" dirty="0"/>
          </a:p>
        </p:txBody>
      </p:sp>
      <p:sp>
        <p:nvSpPr>
          <p:cNvPr id="3" name="Content Placeholder 2"/>
          <p:cNvSpPr>
            <a:spLocks noGrp="1"/>
          </p:cNvSpPr>
          <p:nvPr>
            <p:ph idx="1"/>
          </p:nvPr>
        </p:nvSpPr>
        <p:spPr>
          <a:xfrm>
            <a:off x="304800" y="1066800"/>
            <a:ext cx="8534400" cy="1219200"/>
          </a:xfrm>
        </p:spPr>
        <p:txBody>
          <a:bodyPr/>
          <a:lstStyle/>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Revise Inadvertent Gain/Loss/Rescission workflows to remove Ready to Receive transition</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Develop a unique set of Unexecutable Reasons for each applicable Subtype</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Add a 150 day validation on the Proposed Regain Date for Inadvertent Gain, Inadvertent Loss workflows</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Reduce 25 day validation on the Customer Rescission workflow to 15 days</a:t>
            </a:r>
          </a:p>
          <a:p>
            <a:pPr>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rPr>
              <a:t>Creation of a new Meter Cycle Change Request subtype</a:t>
            </a:r>
          </a:p>
          <a:p>
            <a:pPr>
              <a:spcAft>
                <a:spcPts val="600"/>
              </a:spcAft>
              <a:buFont typeface="+mj-lt"/>
              <a:buAutoNum type="arabicPeriod"/>
            </a:pPr>
            <a:r>
              <a:rPr lang="en-US" sz="1800" dirty="0"/>
              <a:t>Creation of a new 867 vs. Sum of LSE – Dispute subtype</a:t>
            </a:r>
          </a:p>
          <a:p>
            <a:pPr>
              <a:spcAft>
                <a:spcPts val="600"/>
              </a:spcAft>
              <a:buFont typeface="+mj-lt"/>
              <a:buAutoNum type="arabicPeriod"/>
            </a:pPr>
            <a:r>
              <a:rPr lang="en-US" sz="1800" dirty="0"/>
              <a:t>Redesign AMS LSE-Dispute subtype</a:t>
            </a:r>
          </a:p>
          <a:p>
            <a:pPr>
              <a:spcAft>
                <a:spcPts val="600"/>
              </a:spcAft>
              <a:buFont typeface="+mj-lt"/>
              <a:buAutoNum type="arabicPeriod"/>
            </a:pPr>
            <a:r>
              <a:rPr lang="en-US" sz="1800" dirty="0"/>
              <a:t>Add drop down field to Usage &amp; Billing-Dispute subtype to clarify expected results</a:t>
            </a:r>
          </a:p>
          <a:p>
            <a:pPr>
              <a:spcAft>
                <a:spcPts val="600"/>
              </a:spcAft>
              <a:buFont typeface="+mj-lt"/>
              <a:buAutoNum type="arabicPeriod"/>
            </a:pPr>
            <a:r>
              <a:rPr lang="en-US" sz="1800" dirty="0"/>
              <a:t>Expand validations on the Submit transition for Missing Enrollment TXNs subtype</a:t>
            </a:r>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79128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
        <p:nvSpPr>
          <p:cNvPr id="5" name="Title 4">
            <a:extLst>
              <a:ext uri="{FF2B5EF4-FFF2-40B4-BE49-F238E27FC236}">
                <a16:creationId xmlns:a16="http://schemas.microsoft.com/office/drawing/2014/main" id="{9A93325A-D670-5B1D-FC01-3FA4767EE7F9}"/>
              </a:ext>
            </a:extLst>
          </p:cNvPr>
          <p:cNvSpPr>
            <a:spLocks noGrp="1"/>
          </p:cNvSpPr>
          <p:nvPr>
            <p:ph type="title"/>
          </p:nvPr>
        </p:nvSpPr>
        <p:spPr/>
        <p:txBody>
          <a:bodyPr/>
          <a:lstStyle/>
          <a:p>
            <a:r>
              <a:rPr lang="en-US" sz="1800" dirty="0"/>
              <a:t>SCR 817 Reference Material</a:t>
            </a:r>
            <a:endParaRPr lang="en-US" sz="1800" dirty="0">
              <a:highlight>
                <a:srgbClr val="FFFF00"/>
              </a:highlight>
            </a:endParaRPr>
          </a:p>
        </p:txBody>
      </p:sp>
      <p:sp>
        <p:nvSpPr>
          <p:cNvPr id="2" name="TextBox 1">
            <a:extLst>
              <a:ext uri="{FF2B5EF4-FFF2-40B4-BE49-F238E27FC236}">
                <a16:creationId xmlns:a16="http://schemas.microsoft.com/office/drawing/2014/main" id="{FB0267B3-8BF2-388D-12AD-3B6B3BD84FEF}"/>
              </a:ext>
            </a:extLst>
          </p:cNvPr>
          <p:cNvSpPr txBox="1"/>
          <p:nvPr/>
        </p:nvSpPr>
        <p:spPr>
          <a:xfrm>
            <a:off x="-304800" y="798255"/>
            <a:ext cx="8915400" cy="4985980"/>
          </a:xfrm>
          <a:prstGeom prst="rect">
            <a:avLst/>
          </a:prstGeom>
          <a:noFill/>
        </p:spPr>
        <p:txBody>
          <a:bodyPr wrap="square">
            <a:spAutoFit/>
          </a:bodyPr>
          <a:lstStyle/>
          <a:p>
            <a:pPr marL="685800" marR="0">
              <a:spcBef>
                <a:spcPts val="0"/>
              </a:spcBef>
              <a:spcAft>
                <a:spcPts val="0"/>
              </a:spcAft>
            </a:pPr>
            <a:r>
              <a:rPr lang="en-US" dirty="0">
                <a:ea typeface="Times New Roman" panose="02020603050405020304" pitchFamily="18" charset="0"/>
                <a:cs typeface="Times New Roman" panose="02020603050405020304" pitchFamily="18" charset="0"/>
              </a:rPr>
              <a:t>Draft versions of documentation updates and API technical files have been posted to the MarkeTrak Information Page located at </a:t>
            </a:r>
            <a:r>
              <a:rPr lang="en-US" b="1" dirty="0">
                <a:solidFill>
                  <a:srgbClr val="00ACC8"/>
                </a:solidFill>
                <a:ea typeface="Times New Roman" panose="02020603050405020304" pitchFamily="18" charset="0"/>
                <a:cs typeface="Times New Roman" panose="02020603050405020304" pitchFamily="18" charset="0"/>
              </a:rPr>
              <a:t>https://www.ercot.com/services/client_svcs/mktrk_info/index.html</a:t>
            </a:r>
            <a:r>
              <a:rPr lang="en-US" dirty="0">
                <a:ea typeface="Times New Roman" panose="02020603050405020304" pitchFamily="18" charset="0"/>
                <a:cs typeface="Times New Roman" panose="02020603050405020304" pitchFamily="18" charset="0"/>
              </a:rPr>
              <a:t>.</a:t>
            </a:r>
          </a:p>
          <a:p>
            <a:pPr marL="685800" marR="0">
              <a:spcBef>
                <a:spcPts val="0"/>
              </a:spcBef>
              <a:spcAft>
                <a:spcPts val="0"/>
              </a:spcAft>
            </a:pPr>
            <a:endParaRPr lang="en-US" dirty="0">
              <a:ea typeface="Times New Roman" panose="02020603050405020304" pitchFamily="18" charset="0"/>
              <a:cs typeface="Times New Roman" panose="02020603050405020304" pitchFamily="18" charset="0"/>
            </a:endParaRPr>
          </a:p>
          <a:p>
            <a:pPr marL="685800" marR="0">
              <a:spcBef>
                <a:spcPts val="0"/>
              </a:spcBef>
              <a:spcAft>
                <a:spcPts val="0"/>
              </a:spcAft>
            </a:pPr>
            <a:r>
              <a:rPr lang="en-US" dirty="0">
                <a:ea typeface="Times New Roman" panose="02020603050405020304" pitchFamily="18" charset="0"/>
                <a:cs typeface="Times New Roman" panose="02020603050405020304" pitchFamily="18" charset="0"/>
              </a:rPr>
              <a:t>These include the following:</a:t>
            </a:r>
          </a:p>
          <a:p>
            <a:pPr marL="685800" marR="0">
              <a:spcBef>
                <a:spcPts val="0"/>
              </a:spcBef>
              <a:spcAft>
                <a:spcPts val="0"/>
              </a:spcAft>
            </a:pPr>
            <a:endParaRPr lang="en-US" dirty="0">
              <a:ea typeface="Times New Roman" panose="02020603050405020304" pitchFamily="18" charset="0"/>
              <a:cs typeface="Times New Roman" panose="02020603050405020304" pitchFamily="18" charset="0"/>
            </a:endParaRPr>
          </a:p>
          <a:p>
            <a:pPr marL="971550" marR="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SCR817 DRAFT_MarkeTrakAPI_Technical Files</a:t>
            </a:r>
          </a:p>
          <a:p>
            <a:pPr marL="971550" marR="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SCR817DRAFT_BulkInsertTemplates</a:t>
            </a:r>
          </a:p>
          <a:p>
            <a:pPr marL="971550" marR="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SCR817DRAFT_States and Transitions Docs</a:t>
            </a:r>
          </a:p>
          <a:p>
            <a:pPr marL="971550" marR="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SCR817DRAFT_User Guide Updates</a:t>
            </a:r>
          </a:p>
          <a:p>
            <a:pPr marL="685800" marR="0">
              <a:spcBef>
                <a:spcPts val="0"/>
              </a:spcBef>
              <a:spcAft>
                <a:spcPts val="0"/>
              </a:spcAft>
            </a:pPr>
            <a:endParaRPr lang="en-US" dirty="0">
              <a:ea typeface="Times New Roman" panose="02020603050405020304" pitchFamily="18" charset="0"/>
              <a:cs typeface="Times New Roman" panose="02020603050405020304" pitchFamily="18" charset="0"/>
            </a:endParaRPr>
          </a:p>
          <a:p>
            <a:pPr marL="685800" marR="0">
              <a:spcBef>
                <a:spcPts val="0"/>
              </a:spcBef>
              <a:spcAft>
                <a:spcPts val="0"/>
              </a:spcAft>
            </a:pPr>
            <a:r>
              <a:rPr lang="en-US" dirty="0">
                <a:ea typeface="Times New Roman" panose="02020603050405020304" pitchFamily="18" charset="0"/>
                <a:cs typeface="Times New Roman" panose="02020603050405020304" pitchFamily="18" charset="0"/>
              </a:rPr>
              <a:t>The SCR 817 Business Requirements document is posted to the TDTMS main page located at </a:t>
            </a:r>
            <a:r>
              <a:rPr lang="en-US" b="1" dirty="0">
                <a:solidFill>
                  <a:srgbClr val="00ACC8"/>
                </a:solidFill>
                <a:ea typeface="Times New Roman" panose="02020603050405020304" pitchFamily="18" charset="0"/>
                <a:cs typeface="Times New Roman" panose="02020603050405020304" pitchFamily="18" charset="0"/>
              </a:rPr>
              <a:t>https://www.ercot.com/committees/rms/tdtms</a:t>
            </a:r>
            <a:r>
              <a:rPr lang="en-US" b="1" dirty="0">
                <a:ea typeface="Times New Roman" panose="02020603050405020304" pitchFamily="18" charset="0"/>
                <a:cs typeface="Times New Roman" panose="02020603050405020304" pitchFamily="18" charset="0"/>
              </a:rPr>
              <a:t>.</a:t>
            </a:r>
          </a:p>
          <a:p>
            <a:pPr marL="685800" marR="0">
              <a:spcBef>
                <a:spcPts val="0"/>
              </a:spcBef>
              <a:spcAft>
                <a:spcPts val="0"/>
              </a:spcAft>
            </a:pPr>
            <a:endParaRPr lang="en-US" dirty="0">
              <a:ea typeface="Times New Roman" panose="02020603050405020304" pitchFamily="18" charset="0"/>
              <a:cs typeface="Times New Roman" panose="02020603050405020304" pitchFamily="18" charset="0"/>
            </a:endParaRPr>
          </a:p>
          <a:p>
            <a:pPr marL="971550" marR="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SCR817 Business Requirements FINAL 073124</a:t>
            </a:r>
          </a:p>
          <a:p>
            <a:pPr marL="971550" marR="0" indent="-285750">
              <a:spcBef>
                <a:spcPts val="0"/>
              </a:spcBef>
              <a:spcAft>
                <a:spcPts val="0"/>
              </a:spcAft>
              <a:buFont typeface="Arial" panose="020B0604020202020204" pitchFamily="34" charset="0"/>
              <a:buChar char="•"/>
            </a:pPr>
            <a:endParaRPr lang="en-US" dirty="0">
              <a:ea typeface="Times New Roman" panose="02020603050405020304" pitchFamily="18" charset="0"/>
              <a:cs typeface="Times New Roman" panose="02020603050405020304" pitchFamily="18" charset="0"/>
            </a:endParaRPr>
          </a:p>
          <a:p>
            <a:pPr marL="685800" marR="0">
              <a:spcBef>
                <a:spcPts val="0"/>
              </a:spcBef>
              <a:spcAft>
                <a:spcPts val="0"/>
              </a:spcAft>
            </a:pPr>
            <a:r>
              <a:rPr lang="en-US" dirty="0">
                <a:ea typeface="Times New Roman" panose="02020603050405020304" pitchFamily="18" charset="0"/>
                <a:cs typeface="Times New Roman" panose="02020603050405020304" pitchFamily="18" charset="0"/>
              </a:rPr>
              <a:t>Final versions will be posted just prior to Go-Live in November.</a:t>
            </a:r>
          </a:p>
          <a:p>
            <a:pPr lvl="2"/>
            <a:endParaRPr lang="en-US"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91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817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0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817 Enhancements Cont.</a:t>
            </a:r>
            <a:br>
              <a:rPr lang="en-US" dirty="0"/>
            </a:br>
            <a:br>
              <a:rPr lang="en-US" dirty="0"/>
            </a:br>
            <a:br>
              <a:rPr lang="en-US" dirty="0"/>
            </a:br>
            <a:br>
              <a:rPr lang="en-US" dirty="0"/>
            </a:br>
            <a:endParaRPr lang="en-US" dirty="0"/>
          </a:p>
        </p:txBody>
      </p:sp>
      <p:sp>
        <p:nvSpPr>
          <p:cNvPr id="3" name="Content Placeholder 2"/>
          <p:cNvSpPr>
            <a:spLocks noGrp="1"/>
          </p:cNvSpPr>
          <p:nvPr>
            <p:ph idx="1"/>
          </p:nvPr>
        </p:nvSpPr>
        <p:spPr>
          <a:xfrm>
            <a:off x="304800" y="1219200"/>
            <a:ext cx="8534400" cy="1219200"/>
          </a:xfrm>
        </p:spPr>
        <p:txBody>
          <a:bodyPr/>
          <a:lstStyle/>
          <a:p>
            <a:pPr>
              <a:spcAft>
                <a:spcPts val="600"/>
              </a:spcAft>
              <a:buFont typeface="+mj-lt"/>
              <a:buAutoNum type="arabicPeriod" startAt="10"/>
            </a:pPr>
            <a:r>
              <a:rPr lang="en-US" sz="1800" dirty="0"/>
              <a:t>Modify Switch Hold Removal subtype to all TDSPs to execute Time Limit Exceeded transition</a:t>
            </a:r>
            <a:endParaRPr lang="en-US" sz="1800" dirty="0">
              <a:effectLst/>
              <a:latin typeface="Calibri" panose="020F0502020204030204" pitchFamily="34" charset="0"/>
              <a:ea typeface="Times New Roman" panose="02020603050405020304" pitchFamily="18" charset="0"/>
            </a:endParaRP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Create additional validations on the Submit transition for Switch Hold Removal subtype</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Modify Switch Hold Removal subtype for ERCOT to auto populate the holding CR</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Change the name of the Complete transition to Agree/Complete on Siebel Change/Info subtype</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Add a warning message on the Submit transition for Inadvertent Gain, Inadvertent Loss, Customer Rescission subtypes for third party transactions that are in ‘Scheduled’ or ‘In Review’</a:t>
            </a:r>
          </a:p>
          <a:p>
            <a:pPr>
              <a:spcAft>
                <a:spcPts val="600"/>
              </a:spcAft>
              <a:buFont typeface="+mj-lt"/>
              <a:buAutoNum type="arabicPeriod" startAt="10"/>
            </a:pPr>
            <a:r>
              <a:rPr lang="en-US" sz="1800" dirty="0">
                <a:effectLst/>
                <a:latin typeface="Calibri" panose="020F0502020204030204" pitchFamily="34" charset="0"/>
                <a:ea typeface="Times New Roman" panose="02020603050405020304" pitchFamily="18" charset="0"/>
              </a:rPr>
              <a:t>Revise the Reject TXNs subtype – ERCOT requirement to support TX Set 5.0</a:t>
            </a:r>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98313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Inadvertent Gain workflow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a:xfrm>
            <a:off x="8534400" y="9228138"/>
            <a:ext cx="533400" cy="220662"/>
          </a:xfrm>
        </p:spPr>
        <p:txBody>
          <a:bodyPr/>
          <a:lstStyle/>
          <a:p>
            <a:fld id="{1D93BD3E-1E9A-4970-A6F7-E7AC52762E0C}" type="slidenum">
              <a:rPr lang="en-US" smtClean="0"/>
              <a:pPr/>
              <a:t>5</a:t>
            </a:fld>
            <a:endParaRPr lang="en-US" dirty="0"/>
          </a:p>
        </p:txBody>
      </p:sp>
      <p:grpSp>
        <p:nvGrpSpPr>
          <p:cNvPr id="7" name="Group 6">
            <a:extLst>
              <a:ext uri="{FF2B5EF4-FFF2-40B4-BE49-F238E27FC236}">
                <a16:creationId xmlns:a16="http://schemas.microsoft.com/office/drawing/2014/main" id="{471B7AA6-64E0-1B5B-85B7-74C6354B2086}"/>
              </a:ext>
            </a:extLst>
          </p:cNvPr>
          <p:cNvGrpSpPr/>
          <p:nvPr/>
        </p:nvGrpSpPr>
        <p:grpSpPr>
          <a:xfrm>
            <a:off x="304800" y="1905000"/>
            <a:ext cx="8412480" cy="2560320"/>
            <a:chOff x="381000" y="3602064"/>
            <a:chExt cx="8153400" cy="2341536"/>
          </a:xfrm>
        </p:grpSpPr>
        <p:pic>
          <p:nvPicPr>
            <p:cNvPr id="2050" name="Picture 2">
              <a:extLst>
                <a:ext uri="{FF2B5EF4-FFF2-40B4-BE49-F238E27FC236}">
                  <a16:creationId xmlns:a16="http://schemas.microsoft.com/office/drawing/2014/main" id="{CCB02759-CA18-0492-35E8-B5A744E3CD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41"/>
            <a:stretch/>
          </p:blipFill>
          <p:spPr bwMode="auto">
            <a:xfrm>
              <a:off x="533400" y="3602064"/>
              <a:ext cx="768053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3B88A98-EA98-87F8-E8CC-D43357DB4387}"/>
                </a:ext>
              </a:extLst>
            </p:cNvPr>
            <p:cNvSpPr/>
            <p:nvPr/>
          </p:nvSpPr>
          <p:spPr>
            <a:xfrm>
              <a:off x="381000" y="3657600"/>
              <a:ext cx="8153400" cy="228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85000"/>
                  </a:schemeClr>
                </a:solidFill>
              </a:endParaRPr>
            </a:p>
          </p:txBody>
        </p:sp>
        <p:sp>
          <p:nvSpPr>
            <p:cNvPr id="12" name="TextBox 11">
              <a:extLst>
                <a:ext uri="{FF2B5EF4-FFF2-40B4-BE49-F238E27FC236}">
                  <a16:creationId xmlns:a16="http://schemas.microsoft.com/office/drawing/2014/main" id="{FA42D64F-62D8-CC51-8E10-3992B922E310}"/>
                </a:ext>
              </a:extLst>
            </p:cNvPr>
            <p:cNvSpPr txBox="1"/>
            <p:nvPr/>
          </p:nvSpPr>
          <p:spPr>
            <a:xfrm>
              <a:off x="457200" y="5525172"/>
              <a:ext cx="1996316" cy="307777"/>
            </a:xfrm>
            <a:prstGeom prst="rect">
              <a:avLst/>
            </a:prstGeom>
            <a:noFill/>
          </p:spPr>
          <p:txBody>
            <a:bodyPr wrap="none" rtlCol="0">
              <a:spAutoFit/>
            </a:bodyPr>
            <a:lstStyle/>
            <a:p>
              <a:r>
                <a:rPr lang="en-US" sz="1400" b="1" i="1" dirty="0">
                  <a:solidFill>
                    <a:srgbClr val="00ACC8"/>
                  </a:solidFill>
                  <a:latin typeface="Calibri" panose="020F0502020204030204" pitchFamily="34" charset="0"/>
                  <a:cs typeface="Calibri" panose="020F0502020204030204" pitchFamily="34" charset="0"/>
                </a:rPr>
                <a:t>INADVERTENT GAINING</a:t>
              </a:r>
            </a:p>
          </p:txBody>
        </p:sp>
      </p:grpSp>
      <p:sp>
        <p:nvSpPr>
          <p:cNvPr id="8" name="TextBox 7">
            <a:extLst>
              <a:ext uri="{FF2B5EF4-FFF2-40B4-BE49-F238E27FC236}">
                <a16:creationId xmlns:a16="http://schemas.microsoft.com/office/drawing/2014/main" id="{D56FD12A-3253-7262-C548-A898F4820C45}"/>
              </a:ext>
            </a:extLst>
          </p:cNvPr>
          <p:cNvSpPr txBox="1"/>
          <p:nvPr/>
        </p:nvSpPr>
        <p:spPr>
          <a:xfrm>
            <a:off x="457200" y="933033"/>
            <a:ext cx="8458200" cy="1200329"/>
          </a:xfrm>
          <a:prstGeom prst="rect">
            <a:avLst/>
          </a:prstGeom>
          <a:noFill/>
        </p:spPr>
        <p:txBody>
          <a:bodyPr wrap="square" rtlCol="0">
            <a:spAutoFit/>
          </a:bodyPr>
          <a:lstStyle/>
          <a:p>
            <a:r>
              <a:rPr lang="en-US" sz="1200" dirty="0"/>
              <a:t>The Inadvertent Gaining subtype has been revised to eliminate the TDSP transitions from the workflow.  With the creation of a new ‘IA’ indicator in the 814_16, which is being implemented with TX SET 5.0, the TDSPs will no longer need to prepare their systems in advance to receive a backdated Move In and, therefore, no longer need to be an active participant in the resolution of an Inadvertent Gaining MarkeTrak issue.  TDSPs will continue to be an ‘MP Involved’ on the issues and will have the ability to add comments if necessary but they will no longer have transitions to execute in the workflow.</a:t>
            </a:r>
          </a:p>
          <a:p>
            <a:endParaRPr lang="en-US" sz="1200" dirty="0"/>
          </a:p>
        </p:txBody>
      </p:sp>
      <p:pic>
        <p:nvPicPr>
          <p:cNvPr id="3" name="Picture 2">
            <a:extLst>
              <a:ext uri="{FF2B5EF4-FFF2-40B4-BE49-F238E27FC236}">
                <a16:creationId xmlns:a16="http://schemas.microsoft.com/office/drawing/2014/main" id="{F7E9C3EB-47B6-9749-C896-B2773FB22644}"/>
              </a:ext>
            </a:extLst>
          </p:cNvPr>
          <p:cNvPicPr>
            <a:picLocks noChangeAspect="1"/>
          </p:cNvPicPr>
          <p:nvPr/>
        </p:nvPicPr>
        <p:blipFill rotWithShape="1">
          <a:blip r:embed="rId4"/>
          <a:srcRect t="21035" b="48378"/>
          <a:stretch/>
        </p:blipFill>
        <p:spPr>
          <a:xfrm>
            <a:off x="304800" y="4599256"/>
            <a:ext cx="8412480" cy="1554611"/>
          </a:xfrm>
          <a:prstGeom prst="rect">
            <a:avLst/>
          </a:prstGeom>
          <a:ln>
            <a:solidFill>
              <a:schemeClr val="tx1"/>
            </a:solidFill>
          </a:ln>
        </p:spPr>
      </p:pic>
    </p:spTree>
    <p:extLst>
      <p:ext uri="{BB962C8B-B14F-4D97-AF65-F5344CB8AC3E}">
        <p14:creationId xmlns:p14="http://schemas.microsoft.com/office/powerpoint/2010/main" val="16727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Inadvertent Loss workflow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a:xfrm>
            <a:off x="8534400" y="6310389"/>
            <a:ext cx="533400" cy="220662"/>
          </a:xfrm>
        </p:spPr>
        <p:txBody>
          <a:bodyPr/>
          <a:lstStyle/>
          <a:p>
            <a:fld id="{1D93BD3E-1E9A-4970-A6F7-E7AC52762E0C}" type="slidenum">
              <a:rPr lang="en-US" smtClean="0"/>
              <a:pPr/>
              <a:t>6</a:t>
            </a:fld>
            <a:endParaRPr lang="en-US" dirty="0"/>
          </a:p>
        </p:txBody>
      </p:sp>
      <p:grpSp>
        <p:nvGrpSpPr>
          <p:cNvPr id="3" name="Group 2">
            <a:extLst>
              <a:ext uri="{FF2B5EF4-FFF2-40B4-BE49-F238E27FC236}">
                <a16:creationId xmlns:a16="http://schemas.microsoft.com/office/drawing/2014/main" id="{400A9603-EED9-C385-22B7-5492A2852965}"/>
              </a:ext>
            </a:extLst>
          </p:cNvPr>
          <p:cNvGrpSpPr/>
          <p:nvPr/>
        </p:nvGrpSpPr>
        <p:grpSpPr>
          <a:xfrm>
            <a:off x="167641" y="1981200"/>
            <a:ext cx="8778240" cy="2377440"/>
            <a:chOff x="381000" y="4572000"/>
            <a:chExt cx="8153400" cy="1654771"/>
          </a:xfrm>
        </p:grpSpPr>
        <p:pic>
          <p:nvPicPr>
            <p:cNvPr id="2052" name="Picture 4">
              <a:extLst>
                <a:ext uri="{FF2B5EF4-FFF2-40B4-BE49-F238E27FC236}">
                  <a16:creationId xmlns:a16="http://schemas.microsoft.com/office/drawing/2014/main" id="{BA74F299-6EFF-BAB6-3938-83F7E4BD8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98"/>
            <a:stretch/>
          </p:blipFill>
          <p:spPr bwMode="auto">
            <a:xfrm>
              <a:off x="533399" y="4572000"/>
              <a:ext cx="7680534" cy="165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610E5BC-F484-C328-3EE8-EF330AD8AB7F}"/>
                </a:ext>
              </a:extLst>
            </p:cNvPr>
            <p:cNvSpPr/>
            <p:nvPr/>
          </p:nvSpPr>
          <p:spPr>
            <a:xfrm>
              <a:off x="381000" y="4594362"/>
              <a:ext cx="8153400" cy="15556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85000"/>
                  </a:schemeClr>
                </a:solidFill>
              </a:endParaRPr>
            </a:p>
          </p:txBody>
        </p:sp>
        <p:sp>
          <p:nvSpPr>
            <p:cNvPr id="14" name="TextBox 13">
              <a:extLst>
                <a:ext uri="{FF2B5EF4-FFF2-40B4-BE49-F238E27FC236}">
                  <a16:creationId xmlns:a16="http://schemas.microsoft.com/office/drawing/2014/main" id="{526B84F4-2A12-AA10-7444-2C68D6485A34}"/>
                </a:ext>
              </a:extLst>
            </p:cNvPr>
            <p:cNvSpPr txBox="1"/>
            <p:nvPr/>
          </p:nvSpPr>
          <p:spPr>
            <a:xfrm>
              <a:off x="6629400" y="5880634"/>
              <a:ext cx="1880451" cy="307777"/>
            </a:xfrm>
            <a:prstGeom prst="rect">
              <a:avLst/>
            </a:prstGeom>
            <a:noFill/>
          </p:spPr>
          <p:txBody>
            <a:bodyPr wrap="none" rtlCol="0">
              <a:spAutoFit/>
            </a:bodyPr>
            <a:lstStyle/>
            <a:p>
              <a:r>
                <a:rPr lang="en-US" sz="1400" b="1" i="1" dirty="0">
                  <a:solidFill>
                    <a:srgbClr val="00ACC8"/>
                  </a:solidFill>
                  <a:latin typeface="Calibri" panose="020F0502020204030204" pitchFamily="34" charset="0"/>
                  <a:cs typeface="Calibri" panose="020F0502020204030204" pitchFamily="34" charset="0"/>
                </a:rPr>
                <a:t>INADVERTENT LOSING</a:t>
              </a:r>
            </a:p>
          </p:txBody>
        </p:sp>
      </p:grpSp>
      <p:sp>
        <p:nvSpPr>
          <p:cNvPr id="6" name="TextBox 5">
            <a:extLst>
              <a:ext uri="{FF2B5EF4-FFF2-40B4-BE49-F238E27FC236}">
                <a16:creationId xmlns:a16="http://schemas.microsoft.com/office/drawing/2014/main" id="{27506ABF-4053-328B-FD3C-7A2BFC8412AD}"/>
              </a:ext>
            </a:extLst>
          </p:cNvPr>
          <p:cNvSpPr txBox="1"/>
          <p:nvPr/>
        </p:nvSpPr>
        <p:spPr>
          <a:xfrm>
            <a:off x="381001" y="914400"/>
            <a:ext cx="8534400" cy="1292662"/>
          </a:xfrm>
          <a:prstGeom prst="rect">
            <a:avLst/>
          </a:prstGeom>
          <a:noFill/>
        </p:spPr>
        <p:txBody>
          <a:bodyPr wrap="square">
            <a:spAutoFit/>
          </a:bodyPr>
          <a:lstStyle/>
          <a:p>
            <a:r>
              <a:rPr lang="en-US" sz="1300" dirty="0"/>
              <a:t>The Inadvertent Losing subtype has also been revised to eliminate the TDSP transitions from the workflow; however, the TDSPs will continue to have visibility to the issues and add comments if needed.  The ‘IA’ indicator, located in the BGN07 field of the 814_16, will be required when sending a backdated Move In Request due to an Inadvertent Loss situation.  This eliminates the need for TDSP participation in the resolution of Inadvertent Losing MarkeTrak issues.  </a:t>
            </a:r>
          </a:p>
          <a:p>
            <a:endParaRPr lang="en-US" sz="1300" dirty="0"/>
          </a:p>
        </p:txBody>
      </p:sp>
      <p:pic>
        <p:nvPicPr>
          <p:cNvPr id="9" name="Picture 8">
            <a:extLst>
              <a:ext uri="{FF2B5EF4-FFF2-40B4-BE49-F238E27FC236}">
                <a16:creationId xmlns:a16="http://schemas.microsoft.com/office/drawing/2014/main" id="{2B90B6A9-42A4-FB92-7225-9F129B667E95}"/>
              </a:ext>
            </a:extLst>
          </p:cNvPr>
          <p:cNvPicPr>
            <a:picLocks noChangeAspect="1"/>
          </p:cNvPicPr>
          <p:nvPr/>
        </p:nvPicPr>
        <p:blipFill rotWithShape="1">
          <a:blip r:embed="rId4"/>
          <a:srcRect t="21035" b="44169"/>
          <a:stretch/>
        </p:blipFill>
        <p:spPr>
          <a:xfrm>
            <a:off x="182880" y="4402978"/>
            <a:ext cx="8778240" cy="1845422"/>
          </a:xfrm>
          <a:prstGeom prst="rect">
            <a:avLst/>
          </a:prstGeom>
          <a:ln>
            <a:solidFill>
              <a:schemeClr val="tx1"/>
            </a:solidFill>
          </a:ln>
        </p:spPr>
      </p:pic>
    </p:spTree>
    <p:extLst>
      <p:ext uri="{BB962C8B-B14F-4D97-AF65-F5344CB8AC3E}">
        <p14:creationId xmlns:p14="http://schemas.microsoft.com/office/powerpoint/2010/main" val="267411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a:t>
            </a:r>
            <a:r>
              <a:rPr lang="en-US" sz="1800" dirty="0">
                <a:latin typeface="Calibri" panose="020F0502020204030204" pitchFamily="34" charset="0"/>
                <a:ea typeface="Times New Roman" panose="02020603050405020304" pitchFamily="18" charset="0"/>
              </a:rPr>
              <a:t>Customer </a:t>
            </a:r>
            <a:r>
              <a:rPr lang="en-US" sz="1800" dirty="0">
                <a:effectLst/>
                <a:latin typeface="Calibri" panose="020F0502020204030204" pitchFamily="34" charset="0"/>
                <a:ea typeface="Times New Roman" panose="02020603050405020304" pitchFamily="18" charset="0"/>
              </a:rPr>
              <a:t>Rescission workflow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grpSp>
        <p:nvGrpSpPr>
          <p:cNvPr id="5" name="Group 4">
            <a:extLst>
              <a:ext uri="{FF2B5EF4-FFF2-40B4-BE49-F238E27FC236}">
                <a16:creationId xmlns:a16="http://schemas.microsoft.com/office/drawing/2014/main" id="{8FD3F4E0-C692-E951-33D6-D48EA9C1B77C}"/>
              </a:ext>
            </a:extLst>
          </p:cNvPr>
          <p:cNvGrpSpPr/>
          <p:nvPr/>
        </p:nvGrpSpPr>
        <p:grpSpPr>
          <a:xfrm>
            <a:off x="152400" y="2286000"/>
            <a:ext cx="8778240" cy="2011680"/>
            <a:chOff x="381000" y="4451289"/>
            <a:chExt cx="8153400" cy="1416111"/>
          </a:xfrm>
        </p:grpSpPr>
        <p:grpSp>
          <p:nvGrpSpPr>
            <p:cNvPr id="3" name="Group 2">
              <a:extLst>
                <a:ext uri="{FF2B5EF4-FFF2-40B4-BE49-F238E27FC236}">
                  <a16:creationId xmlns:a16="http://schemas.microsoft.com/office/drawing/2014/main" id="{ABB66F57-AC93-56BC-F338-524F126805D7}"/>
                </a:ext>
              </a:extLst>
            </p:cNvPr>
            <p:cNvGrpSpPr/>
            <p:nvPr/>
          </p:nvGrpSpPr>
          <p:grpSpPr>
            <a:xfrm>
              <a:off x="381000" y="4451289"/>
              <a:ext cx="8153400" cy="1416111"/>
              <a:chOff x="381000" y="4451289"/>
              <a:chExt cx="8153400" cy="1416111"/>
            </a:xfrm>
          </p:grpSpPr>
          <p:pic>
            <p:nvPicPr>
              <p:cNvPr id="2051" name="Picture 3">
                <a:extLst>
                  <a:ext uri="{FF2B5EF4-FFF2-40B4-BE49-F238E27FC236}">
                    <a16:creationId xmlns:a16="http://schemas.microsoft.com/office/drawing/2014/main" id="{74DE6D94-0F62-AEB5-B501-21E7CF1AEA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624"/>
              <a:stretch/>
            </p:blipFill>
            <p:spPr bwMode="auto">
              <a:xfrm>
                <a:off x="533399" y="4451289"/>
                <a:ext cx="7772401" cy="141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F6D169F-5C68-09E2-FD89-D50FDF1DED81}"/>
                  </a:ext>
                </a:extLst>
              </p:cNvPr>
              <p:cNvSpPr/>
              <p:nvPr/>
            </p:nvSpPr>
            <p:spPr>
              <a:xfrm>
                <a:off x="381000" y="4505050"/>
                <a:ext cx="8153400" cy="13623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85000"/>
                    </a:schemeClr>
                  </a:solidFill>
                </a:endParaRPr>
              </a:p>
            </p:txBody>
          </p:sp>
        </p:grpSp>
        <p:sp>
          <p:nvSpPr>
            <p:cNvPr id="13" name="TextBox 12">
              <a:extLst>
                <a:ext uri="{FF2B5EF4-FFF2-40B4-BE49-F238E27FC236}">
                  <a16:creationId xmlns:a16="http://schemas.microsoft.com/office/drawing/2014/main" id="{3391E96B-F280-0BA2-518C-D545B9998C38}"/>
                </a:ext>
              </a:extLst>
            </p:cNvPr>
            <p:cNvSpPr txBox="1"/>
            <p:nvPr/>
          </p:nvSpPr>
          <p:spPr>
            <a:xfrm>
              <a:off x="3124200" y="5536741"/>
              <a:ext cx="1972976" cy="307777"/>
            </a:xfrm>
            <a:prstGeom prst="rect">
              <a:avLst/>
            </a:prstGeom>
            <a:noFill/>
          </p:spPr>
          <p:txBody>
            <a:bodyPr wrap="none" rtlCol="0">
              <a:spAutoFit/>
            </a:bodyPr>
            <a:lstStyle/>
            <a:p>
              <a:r>
                <a:rPr lang="en-US" sz="1400" b="1" i="1" dirty="0">
                  <a:solidFill>
                    <a:srgbClr val="00ACC8"/>
                  </a:solidFill>
                  <a:latin typeface="Calibri" panose="020F0502020204030204" pitchFamily="34" charset="0"/>
                  <a:cs typeface="Calibri" panose="020F0502020204030204" pitchFamily="34" charset="0"/>
                </a:rPr>
                <a:t>CUSTOMER RESCISSION</a:t>
              </a:r>
            </a:p>
          </p:txBody>
        </p:sp>
      </p:grpSp>
      <p:sp>
        <p:nvSpPr>
          <p:cNvPr id="7" name="TextBox 6">
            <a:extLst>
              <a:ext uri="{FF2B5EF4-FFF2-40B4-BE49-F238E27FC236}">
                <a16:creationId xmlns:a16="http://schemas.microsoft.com/office/drawing/2014/main" id="{83144DA9-7BC1-6B88-8F1C-C3C05A39294B}"/>
              </a:ext>
            </a:extLst>
          </p:cNvPr>
          <p:cNvSpPr txBox="1"/>
          <p:nvPr/>
        </p:nvSpPr>
        <p:spPr>
          <a:xfrm>
            <a:off x="342900" y="990600"/>
            <a:ext cx="8458200" cy="1384995"/>
          </a:xfrm>
          <a:prstGeom prst="rect">
            <a:avLst/>
          </a:prstGeom>
          <a:noFill/>
        </p:spPr>
        <p:txBody>
          <a:bodyPr wrap="square">
            <a:spAutoFit/>
          </a:bodyPr>
          <a:lstStyle/>
          <a:p>
            <a:r>
              <a:rPr lang="en-US" sz="1400" dirty="0"/>
              <a:t>As with the changes to the IAG and IAL workflows just reviewed, the Customer Rescission subtype has also been revised to eliminate the TDSP transitions from the workflow.  A new ‘CR’ indicator in the 814_16 Move In Request is being implemented for Customer Rescission scenarios.  TDSPs will continue to be an ‘MP Involved’ on the issues and will have the ability to add comments if necessary but they will no longer have transitions to execute in the workflow.</a:t>
            </a:r>
          </a:p>
          <a:p>
            <a:endParaRPr lang="en-US" sz="1400" dirty="0"/>
          </a:p>
        </p:txBody>
      </p:sp>
      <p:pic>
        <p:nvPicPr>
          <p:cNvPr id="8" name="Picture 7">
            <a:extLst>
              <a:ext uri="{FF2B5EF4-FFF2-40B4-BE49-F238E27FC236}">
                <a16:creationId xmlns:a16="http://schemas.microsoft.com/office/drawing/2014/main" id="{9B7338FB-FC97-E870-3961-DE3AB5516243}"/>
              </a:ext>
            </a:extLst>
          </p:cNvPr>
          <p:cNvPicPr>
            <a:picLocks noChangeAspect="1"/>
          </p:cNvPicPr>
          <p:nvPr/>
        </p:nvPicPr>
        <p:blipFill rotWithShape="1">
          <a:blip r:embed="rId4"/>
          <a:srcRect t="21034" b="47242"/>
          <a:stretch/>
        </p:blipFill>
        <p:spPr>
          <a:xfrm>
            <a:off x="152400" y="4495800"/>
            <a:ext cx="8778240" cy="1682496"/>
          </a:xfrm>
          <a:prstGeom prst="rect">
            <a:avLst/>
          </a:prstGeom>
          <a:ln>
            <a:solidFill>
              <a:schemeClr val="tx1"/>
            </a:solidFill>
          </a:ln>
        </p:spPr>
      </p:pic>
    </p:spTree>
    <p:extLst>
      <p:ext uri="{BB962C8B-B14F-4D97-AF65-F5344CB8AC3E}">
        <p14:creationId xmlns:p14="http://schemas.microsoft.com/office/powerpoint/2010/main" val="83063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1 – </a:t>
            </a:r>
            <a:r>
              <a:rPr lang="en-US" sz="1800" dirty="0">
                <a:effectLst/>
                <a:latin typeface="Calibri" panose="020F0502020204030204" pitchFamily="34" charset="0"/>
                <a:ea typeface="Times New Roman" panose="02020603050405020304" pitchFamily="18" charset="0"/>
              </a:rPr>
              <a:t>Revise Inadvertent Gain/Loss/Rescission workflows to remove </a:t>
            </a:r>
            <a:r>
              <a:rPr lang="en-US" sz="1800" dirty="0">
                <a:latin typeface="Calibri" panose="020F0502020204030204" pitchFamily="34" charset="0"/>
                <a:ea typeface="Times New Roman" panose="02020603050405020304" pitchFamily="18" charset="0"/>
              </a:rPr>
              <a:t>TDSP </a:t>
            </a:r>
            <a:r>
              <a:rPr lang="en-US" sz="1800" dirty="0">
                <a:effectLst/>
                <a:latin typeface="Calibri" panose="020F0502020204030204" pitchFamily="34" charset="0"/>
                <a:ea typeface="Times New Roman" panose="02020603050405020304" pitchFamily="18" charset="0"/>
              </a:rPr>
              <a:t>transitions.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7" name="TextBox 6">
            <a:extLst>
              <a:ext uri="{FF2B5EF4-FFF2-40B4-BE49-F238E27FC236}">
                <a16:creationId xmlns:a16="http://schemas.microsoft.com/office/drawing/2014/main" id="{83144DA9-7BC1-6B88-8F1C-C3C05A39294B}"/>
              </a:ext>
            </a:extLst>
          </p:cNvPr>
          <p:cNvSpPr txBox="1"/>
          <p:nvPr/>
        </p:nvSpPr>
        <p:spPr>
          <a:xfrm>
            <a:off x="342900" y="1073122"/>
            <a:ext cx="8458200" cy="3970318"/>
          </a:xfrm>
          <a:prstGeom prst="rect">
            <a:avLst/>
          </a:prstGeom>
          <a:noFill/>
        </p:spPr>
        <p:txBody>
          <a:bodyPr wrap="square">
            <a:spAutoFit/>
          </a:bodyPr>
          <a:lstStyle/>
          <a:p>
            <a:r>
              <a:rPr lang="en-US" sz="1800" dirty="0"/>
              <a:t>The illustrations for Inadvertent Gaining, Inadvertent Losing, and Customer Rescission in this presentation are all representations of the “happy path”.  There are other workflow pathways representing a more negative path that will remain in place.  For example, the ‘Unexecutable’ transition will still be available for the Gaining or Losing CR </a:t>
            </a:r>
            <a:r>
              <a:rPr lang="en-US" dirty="0"/>
              <a:t>when</a:t>
            </a:r>
            <a:r>
              <a:rPr lang="en-US" sz="1800" dirty="0"/>
              <a:t> there is a market approved reason for Unexecuting the issue.  There will still be opportunities</a:t>
            </a:r>
            <a:r>
              <a:rPr lang="en-US" dirty="0"/>
              <a:t> to move the issue back and forth between the two CRs for additional dialog by using the ‘Send To Losing CR’ or ‘Send To Gaining CR’ transitions.  </a:t>
            </a:r>
            <a:endParaRPr lang="en-US" sz="1800" dirty="0"/>
          </a:p>
          <a:p>
            <a:endParaRPr lang="en-US" sz="1800" dirty="0"/>
          </a:p>
          <a:p>
            <a:r>
              <a:rPr lang="en-US" sz="1800" dirty="0">
                <a:effectLst/>
                <a:ea typeface="Times New Roman" panose="02020603050405020304" pitchFamily="18" charset="0"/>
              </a:rPr>
              <a:t>For all three workflows, once both CRs have agreed to the Gain/Loss or Customer Rescission situation, the Losing CR must include either the ‘IA’ or the ‘CR’ indicator in the BGN07 field of their backdated </a:t>
            </a:r>
            <a:r>
              <a:rPr lang="en-US" dirty="0">
                <a:ea typeface="Times New Roman" panose="02020603050405020304" pitchFamily="18" charset="0"/>
              </a:rPr>
              <a:t>814_16 Move In Request.  If the regaining transaction does not have this element, the </a:t>
            </a:r>
            <a:r>
              <a:rPr lang="en-US" sz="1800" dirty="0">
                <a:effectLst/>
                <a:ea typeface="Times New Roman" panose="02020603050405020304" pitchFamily="18" charset="0"/>
              </a:rPr>
              <a:t>TDSP will reject the backdated 814_16 transaction.</a:t>
            </a:r>
            <a:endParaRPr lang="en-US" sz="1800" dirty="0"/>
          </a:p>
        </p:txBody>
      </p:sp>
    </p:spTree>
    <p:extLst>
      <p:ext uri="{BB962C8B-B14F-4D97-AF65-F5344CB8AC3E}">
        <p14:creationId xmlns:p14="http://schemas.microsoft.com/office/powerpoint/2010/main" val="94815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817 Enhancement 2 – </a:t>
            </a:r>
            <a:r>
              <a:rPr lang="en-US" sz="1800" dirty="0">
                <a:effectLst/>
                <a:latin typeface="Calibri" panose="020F0502020204030204" pitchFamily="34" charset="0"/>
                <a:ea typeface="Times New Roman" panose="02020603050405020304" pitchFamily="18" charset="0"/>
              </a:rPr>
              <a:t>Develop a unique set of Unexecutable Reasons for Cancel With Approval and Switch Hold Removal subtypes.</a:t>
            </a:r>
            <a:br>
              <a:rPr lang="en-US" sz="1800" dirty="0"/>
            </a:b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7" name="TextBox 6">
            <a:extLst>
              <a:ext uri="{FF2B5EF4-FFF2-40B4-BE49-F238E27FC236}">
                <a16:creationId xmlns:a16="http://schemas.microsoft.com/office/drawing/2014/main" id="{00E2EF16-1F1B-07A1-A2C7-11E8F447C25A}"/>
              </a:ext>
            </a:extLst>
          </p:cNvPr>
          <p:cNvSpPr txBox="1"/>
          <p:nvPr/>
        </p:nvSpPr>
        <p:spPr>
          <a:xfrm>
            <a:off x="609600" y="955119"/>
            <a:ext cx="7696200" cy="2092881"/>
          </a:xfrm>
          <a:prstGeom prst="rect">
            <a:avLst/>
          </a:prstGeom>
          <a:noFill/>
        </p:spPr>
        <p:txBody>
          <a:bodyPr wrap="square">
            <a:spAutoFit/>
          </a:bodyPr>
          <a:lstStyle/>
          <a:p>
            <a:r>
              <a:rPr lang="en-US" sz="1400" b="1" dirty="0">
                <a:solidFill>
                  <a:srgbClr val="00ACC8"/>
                </a:solidFill>
                <a:effectLst/>
                <a:ea typeface="Times New Roman" panose="02020603050405020304" pitchFamily="18" charset="0"/>
                <a:cs typeface="Times New Roman" panose="02020603050405020304" pitchFamily="18" charset="0"/>
              </a:rPr>
              <a:t>Cancel With Approval:</a:t>
            </a:r>
            <a:endParaRPr lang="en-US" sz="1400" dirty="0">
              <a:ea typeface="Times New Roman" panose="02020603050405020304" pitchFamily="18" charset="0"/>
              <a:cs typeface="Times New Roman" panose="02020603050405020304" pitchFamily="18" charset="0"/>
            </a:endParaRPr>
          </a:p>
          <a:p>
            <a:pPr marR="0" lvl="1">
              <a:spcBef>
                <a:spcPts val="0"/>
              </a:spcBef>
              <a:spcAft>
                <a:spcPts val="0"/>
              </a:spcAft>
            </a:pPr>
            <a:r>
              <a:rPr lang="en-US" sz="1400" dirty="0">
                <a:effectLst/>
                <a:ea typeface="Times New Roman" panose="02020603050405020304" pitchFamily="18" charset="0"/>
                <a:cs typeface="Calibri" panose="020F0502020204030204" pitchFamily="34" charset="0"/>
              </a:rPr>
              <a:t>Add </a:t>
            </a:r>
            <a:r>
              <a:rPr lang="en-US" sz="1400" b="1" dirty="0">
                <a:effectLst/>
                <a:ea typeface="Times New Roman" panose="02020603050405020304" pitchFamily="18" charset="0"/>
                <a:cs typeface="Calibri" panose="020F0502020204030204" pitchFamily="34" charset="0"/>
              </a:rPr>
              <a:t>Unable To Cancel Reason</a:t>
            </a:r>
            <a:r>
              <a:rPr lang="en-US" sz="1400" dirty="0">
                <a:effectLst/>
                <a:ea typeface="Times New Roman" panose="02020603050405020304" pitchFamily="18" charset="0"/>
                <a:cs typeface="Calibri" panose="020F0502020204030204" pitchFamily="34" charset="0"/>
              </a:rPr>
              <a:t> drop down field on the ‘Unable To Cancel’ transition for the Cancel With Approval subtype.  </a:t>
            </a:r>
          </a:p>
          <a:p>
            <a:pPr marL="1143000" marR="0" lvl="2" indent="-228600">
              <a:spcBef>
                <a:spcPts val="0"/>
              </a:spcBef>
              <a:spcAft>
                <a:spcPts val="0"/>
              </a:spcAft>
              <a:buFont typeface="Wingdings" panose="05000000000000000000" pitchFamily="2" charset="2"/>
              <a:buChar char=""/>
            </a:pPr>
            <a:r>
              <a:rPr lang="en-US" sz="1400" b="1" dirty="0">
                <a:effectLst/>
                <a:ea typeface="Times New Roman" panose="02020603050405020304" pitchFamily="18" charset="0"/>
                <a:cs typeface="Calibri" panose="020F0502020204030204" pitchFamily="34" charset="0"/>
              </a:rPr>
              <a:t>Unable To Cancel Reason</a:t>
            </a:r>
            <a:r>
              <a:rPr lang="en-US" sz="1400" dirty="0">
                <a:effectLst/>
                <a:ea typeface="Times New Roman" panose="02020603050405020304" pitchFamily="18" charset="0"/>
                <a:cs typeface="Calibri" panose="020F0502020204030204" pitchFamily="34" charset="0"/>
              </a:rPr>
              <a:t> field values:</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Transaction is already Complete in the TDSP system</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Per ERCOT Protocols, a CR must send an 814_08 if systems permit</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Incorrect ESI ID Provided</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Transaction does not exist in TDSP system</a:t>
            </a:r>
          </a:p>
          <a:p>
            <a:pPr marL="1600200" marR="0" lvl="3" indent="-228600">
              <a:spcBef>
                <a:spcPts val="0"/>
              </a:spcBef>
              <a:spcAft>
                <a:spcPts val="0"/>
              </a:spcAft>
              <a:buFont typeface="Arial" panose="020B0604020202020204" pitchFamily="34" charset="0"/>
              <a:buChar char="-"/>
            </a:pPr>
            <a:r>
              <a:rPr lang="en-US" sz="1400" dirty="0">
                <a:effectLst/>
                <a:ea typeface="Times New Roman" panose="02020603050405020304" pitchFamily="18" charset="0"/>
                <a:cs typeface="Calibri" panose="020F0502020204030204" pitchFamily="34" charset="0"/>
              </a:rPr>
              <a:t>Incorrect Original Tran ID provided</a:t>
            </a:r>
          </a:p>
        </p:txBody>
      </p:sp>
      <p:pic>
        <p:nvPicPr>
          <p:cNvPr id="6" name="Picture 5">
            <a:extLst>
              <a:ext uri="{FF2B5EF4-FFF2-40B4-BE49-F238E27FC236}">
                <a16:creationId xmlns:a16="http://schemas.microsoft.com/office/drawing/2014/main" id="{6C6BA3F8-1F36-C3F5-AFFA-4AF6D5DCA968}"/>
              </a:ext>
            </a:extLst>
          </p:cNvPr>
          <p:cNvPicPr>
            <a:picLocks noChangeAspect="1"/>
          </p:cNvPicPr>
          <p:nvPr/>
        </p:nvPicPr>
        <p:blipFill rotWithShape="1">
          <a:blip r:embed="rId3"/>
          <a:srcRect t="10000" r="44167" b="57925"/>
          <a:stretch/>
        </p:blipFill>
        <p:spPr>
          <a:xfrm>
            <a:off x="381000" y="3048000"/>
            <a:ext cx="8342906" cy="2895600"/>
          </a:xfrm>
          <a:prstGeom prst="rect">
            <a:avLst/>
          </a:prstGeom>
        </p:spPr>
      </p:pic>
      <p:sp>
        <p:nvSpPr>
          <p:cNvPr id="8" name="TextBox 7">
            <a:extLst>
              <a:ext uri="{FF2B5EF4-FFF2-40B4-BE49-F238E27FC236}">
                <a16:creationId xmlns:a16="http://schemas.microsoft.com/office/drawing/2014/main" id="{4C045476-EE9B-E468-1D3F-060F56E334CF}"/>
              </a:ext>
            </a:extLst>
          </p:cNvPr>
          <p:cNvSpPr txBox="1"/>
          <p:nvPr/>
        </p:nvSpPr>
        <p:spPr>
          <a:xfrm>
            <a:off x="381000" y="5943600"/>
            <a:ext cx="8555547" cy="307777"/>
          </a:xfrm>
          <a:prstGeom prst="rect">
            <a:avLst/>
          </a:prstGeom>
          <a:noFill/>
        </p:spPr>
        <p:txBody>
          <a:bodyPr wrap="none" rtlCol="0">
            <a:spAutoFit/>
          </a:bodyPr>
          <a:lstStyle/>
          <a:p>
            <a:r>
              <a:rPr lang="en-US" sz="1400" b="1" dirty="0">
                <a:cs typeface="Calibri" panose="020F0502020204030204" pitchFamily="34" charset="0"/>
              </a:rPr>
              <a:t>NOTE: If an Unable to Cancel Reason is not selected, the User will be required to enter Comments.</a:t>
            </a:r>
          </a:p>
        </p:txBody>
      </p:sp>
    </p:spTree>
    <p:extLst>
      <p:ext uri="{BB962C8B-B14F-4D97-AF65-F5344CB8AC3E}">
        <p14:creationId xmlns:p14="http://schemas.microsoft.com/office/powerpoint/2010/main" val="725342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c34af464-7aa1-4edd-9be4-83dffc1cb926"/>
    <ds:schemaRef ds:uri="http://purl.org/dc/dcmitype/"/>
    <ds:schemaRef ds:uri="http://purl.org/dc/term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22834</TotalTime>
  <Words>4202</Words>
  <Application>Microsoft Office PowerPoint</Application>
  <PresentationFormat>On-screen Show (4:3)</PresentationFormat>
  <Paragraphs>285</Paragraphs>
  <Slides>31</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Times New Roman</vt:lpstr>
      <vt:lpstr>Wingdings</vt:lpstr>
      <vt:lpstr>1_Custom Design</vt:lpstr>
      <vt:lpstr>Office Theme</vt:lpstr>
      <vt:lpstr>PowerPoint Presentation</vt:lpstr>
      <vt:lpstr>Antitrust Admonition</vt:lpstr>
      <vt:lpstr>Marketrak SCR 817 Enhancements  </vt:lpstr>
      <vt:lpstr>Marketrak SCR 817 Enhancements Cont.    </vt:lpstr>
      <vt:lpstr>Marketrak SCR 817 Enhancement 1 – Revise Inadvertent Gain workflow to remove TDSP transitions.</vt:lpstr>
      <vt:lpstr>Marketrak SCR 817 Enhancement 1 – Revise Inadvertent Loss workflow to remove TDSP transitions.</vt:lpstr>
      <vt:lpstr>Marketrak SCR 817 Enhancement 1 – Revise Customer Rescission workflow to remove TDSP transitions.</vt:lpstr>
      <vt:lpstr>Marketrak SCR 817 Enhancement 1 – Revise Inadvertent Gain/Loss/Rescission workflows to remove TDSP transitions.</vt:lpstr>
      <vt:lpstr>Marketrak SCR 817 Enhancement 2 – Develop a unique set of Unexecutable Reasons for Cancel With Approval and Switch Hold Removal subtypes. </vt:lpstr>
      <vt:lpstr>Marketrak SCR 817 Enhancement 2 – Develop a unique set of Unexecutable Reasons for Cancel With Approval and Switch Hold Removal subtypes cont. </vt:lpstr>
      <vt:lpstr>Marketrak SCR 817 Enhancements 3 &amp; 4 – New Date validations on Inadvertent Gain, Inadvertent Loss, and Customer Rescission. </vt:lpstr>
      <vt:lpstr>Marketrak SCR 817 Enhancement 5 – Creation of a new Meter Cycle Change Request subtype. </vt:lpstr>
      <vt:lpstr>Marketrak SCR 817 Enhancement 5 – Creation of a new Meter Cycle Change Request subtype cont. </vt:lpstr>
      <vt:lpstr>Marketrak SCR 817 Enhancement 6 – Creation of a new 867 vs. Sum of LSE – Dispute subtype.  </vt:lpstr>
      <vt:lpstr>Marketrak SCR 817 Enhancement 7 – Redesign the AMS LSE-Dispute subtype. </vt:lpstr>
      <vt:lpstr>Marketrak SCR 817 Enhancement 8 – Add drop down field to Usage &amp; Billing – Dispute subtype to clarify expected results. </vt:lpstr>
      <vt:lpstr>Marketrak SCR 817 Enhancement 9 – Expand validations on the Submit transition for Missing Enrollment TXNs subtype.</vt:lpstr>
      <vt:lpstr>Marketrak SCR 817 Enhancement 10 – Modify Switch Hold Removal subtype to allow all TDSPs to execute Time Limit Exceeded transition.</vt:lpstr>
      <vt:lpstr>Marketrak SCR 817 Enhancement 11 – Create additional validations on the Submit transition for Switch Hold Removal subtype.</vt:lpstr>
      <vt:lpstr>Marketrak SCR 817 Enhancement 11 – Create additional validations on the Submit transition for Switch Hold Removal subtype cont.</vt:lpstr>
      <vt:lpstr>Marketrak SCR 817 Enhancement 12 – Modify Switch Hold Removal subtype for ERCOT to populate the current ROR. </vt:lpstr>
      <vt:lpstr>Marketrak SCR 817 Enhancement 13 – Change the name of the Complete transition to Agree/Complete on Siebel Chg/Info subtype. </vt:lpstr>
      <vt:lpstr>Marketrak SCR 817 Enhancement 14 – Add a warning message on the Submit transition for IAG/IAL/Cust Rescission subtypes for 3rd party txns in ‘Scheduled’ or ‘In Review’ status.</vt:lpstr>
      <vt:lpstr>Marketrak SCR 817 Enhancement 15 – Revise the Reject TXNs subtype (ERCOT requirement to support TX Set 5.0).</vt:lpstr>
      <vt:lpstr>SCR 817 API WSDL Updates</vt:lpstr>
      <vt:lpstr>MarkeTrak Process Revision to support TX Set 5.0 Requirement – Add New Values For County.</vt:lpstr>
      <vt:lpstr>MarkeTrak Process Revision to support TX Set 5.0 Requirement – Removal of a pending CSA.</vt:lpstr>
      <vt:lpstr>How To Access MarkeTrak in the Retail Market Test Environment (RMTE)</vt:lpstr>
      <vt:lpstr>SCR 817 Implementation Transition Plan</vt:lpstr>
      <vt:lpstr>SCR 817 Reference Material</vt:lpstr>
      <vt:lpstr>MarkeTrak SCR 817 Training</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Stewart, Tammy</cp:lastModifiedBy>
  <cp:revision>210</cp:revision>
  <cp:lastPrinted>2016-01-21T20:53:15Z</cp:lastPrinted>
  <dcterms:created xsi:type="dcterms:W3CDTF">2016-01-21T15:20:31Z</dcterms:created>
  <dcterms:modified xsi:type="dcterms:W3CDTF">2024-09-17T19:09:30Z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2023-11-01T17:23:24Z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7f2ee44c-540e-4b2b-b5ba-35347156f8d0</vt:lpwstr>
  </property>
  <property fmtid="{D5CDD505-2E9C-101B-9397-08002B2CF9AE}" pid="9" name="MSIP_Label_7084cbda-52b8-46fb-a7b7-cb5bd465ed85_ContentBits">
    <vt:lpwstr>0</vt:lpwstr>
  </property>
</Properties>
</file>