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20"/>
  </p:notesMasterIdLst>
  <p:handoutMasterIdLst>
    <p:handoutMasterId r:id="rId21"/>
  </p:handoutMasterIdLst>
  <p:sldIdLst>
    <p:sldId id="260" r:id="rId7"/>
    <p:sldId id="386" r:id="rId8"/>
    <p:sldId id="360" r:id="rId9"/>
    <p:sldId id="391" r:id="rId10"/>
    <p:sldId id="416" r:id="rId11"/>
    <p:sldId id="404" r:id="rId12"/>
    <p:sldId id="420" r:id="rId13"/>
    <p:sldId id="415" r:id="rId14"/>
    <p:sldId id="387" r:id="rId15"/>
    <p:sldId id="417" r:id="rId16"/>
    <p:sldId id="419" r:id="rId17"/>
    <p:sldId id="411" r:id="rId18"/>
    <p:sldId id="418"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04" userDrawn="1">
          <p15:clr>
            <a:srgbClr val="A4A3A4"/>
          </p15:clr>
        </p15:guide>
        <p15:guide id="2" pos="2880">
          <p15:clr>
            <a:srgbClr val="A4A3A4"/>
          </p15:clr>
        </p15:guide>
        <p15:guide id="3" orient="horz" pos="3744" userDrawn="1">
          <p15:clr>
            <a:srgbClr val="A4A3A4"/>
          </p15:clr>
        </p15:guide>
        <p15:guide id="4" pos="672" userDrawn="1">
          <p15:clr>
            <a:srgbClr val="A4A3A4"/>
          </p15:clr>
        </p15:guide>
        <p15:guide id="5" pos="508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pells, Vanessa" initials="SV" lastIdx="2" clrIdx="0">
    <p:extLst>
      <p:ext uri="{19B8F6BF-5375-455C-9EA6-DF929625EA0E}">
        <p15:presenceInfo xmlns:p15="http://schemas.microsoft.com/office/powerpoint/2012/main" userId="S-1-5-21-639947351-343809578-3807592339-43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91" autoAdjust="0"/>
    <p:restoredTop sz="94660"/>
  </p:normalViewPr>
  <p:slideViewPr>
    <p:cSldViewPr showGuides="1">
      <p:cViewPr varScale="1">
        <p:scale>
          <a:sx n="93" d="100"/>
          <a:sy n="93" d="100"/>
        </p:scale>
        <p:origin x="1301" y="62"/>
      </p:cViewPr>
      <p:guideLst>
        <p:guide orient="horz" pos="1104"/>
        <p:guide pos="2880"/>
        <p:guide orient="horz" pos="3744"/>
        <p:guide pos="672"/>
        <p:guide pos="5088"/>
      </p:guideLst>
    </p:cSldViewPr>
  </p:slideViewPr>
  <p:notesTextViewPr>
    <p:cViewPr>
      <p:scale>
        <a:sx n="3" d="2"/>
        <a:sy n="3" d="2"/>
      </p:scale>
      <p:origin x="0" y="0"/>
    </p:cViewPr>
  </p:notesTextViewPr>
  <p:notesViewPr>
    <p:cSldViewPr showGuides="1">
      <p:cViewPr varScale="1">
        <p:scale>
          <a:sx n="53" d="100"/>
          <a:sy n="53" d="100"/>
        </p:scale>
        <p:origin x="282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9/15/2024</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9/15/2024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20541535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76200" y="6651536"/>
            <a:ext cx="1164525" cy="246221"/>
          </a:xfrm>
          <a:prstGeom prst="rect">
            <a:avLst/>
          </a:prstGeom>
          <a:noFill/>
        </p:spPr>
        <p:txBody>
          <a:bodyPr wrap="square" rtlCol="0">
            <a:spAutoFit/>
          </a:bodyPr>
          <a:lstStyle/>
          <a:p>
            <a:pPr algn="l"/>
            <a:r>
              <a:rPr lang="en-US" sz="1000" b="0" baseline="0" dirty="0">
                <a:solidFill>
                  <a:schemeClr val="tx1"/>
                </a:solidFill>
              </a:rPr>
              <a:t>ERCOT Public</a:t>
            </a:r>
            <a:endParaRPr lang="en-US" sz="1000" b="1" dirty="0">
              <a:solidFill>
                <a:schemeClr val="tx1"/>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1905000"/>
            <a:ext cx="5105400" cy="2954655"/>
          </a:xfrm>
          <a:prstGeom prst="rect">
            <a:avLst/>
          </a:prstGeom>
          <a:noFill/>
        </p:spPr>
        <p:txBody>
          <a:bodyPr wrap="square" rtlCol="0">
            <a:spAutoFit/>
          </a:bodyPr>
          <a:lstStyle/>
          <a:p>
            <a:r>
              <a:rPr lang="en-US" sz="2000" b="1" dirty="0"/>
              <a:t>EAL Change Proposals</a:t>
            </a:r>
          </a:p>
          <a:p>
            <a:r>
              <a:rPr lang="en-US" sz="2000" b="1" dirty="0"/>
              <a:t>Scenario #5C &amp; D, #5E &amp; F  </a:t>
            </a:r>
          </a:p>
          <a:p>
            <a:endParaRPr lang="en-US" sz="2000" b="1" dirty="0"/>
          </a:p>
          <a:p>
            <a:endParaRPr lang="en-US" dirty="0"/>
          </a:p>
          <a:p>
            <a:r>
              <a:rPr lang="en-US" dirty="0"/>
              <a:t>Sanchir Dashnyam</a:t>
            </a:r>
          </a:p>
          <a:p>
            <a:r>
              <a:rPr lang="en-US" dirty="0"/>
              <a:t>ERCOT Market Credit Manager </a:t>
            </a:r>
          </a:p>
          <a:p>
            <a:endParaRPr lang="en-US" dirty="0"/>
          </a:p>
          <a:p>
            <a:r>
              <a:rPr lang="en-US" dirty="0"/>
              <a:t>ERCOT Public</a:t>
            </a:r>
          </a:p>
          <a:p>
            <a:r>
              <a:rPr lang="en-US" dirty="0"/>
              <a:t>September 18, 2024    </a:t>
            </a:r>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sz="2000" dirty="0"/>
              <a:t>Negative and Positive Gaps: S5C &amp; D compared against S5B </a:t>
            </a: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dirty="0"/>
          </a:p>
        </p:txBody>
      </p:sp>
      <p:pic>
        <p:nvPicPr>
          <p:cNvPr id="5" name="Picture 4">
            <a:extLst>
              <a:ext uri="{FF2B5EF4-FFF2-40B4-BE49-F238E27FC236}">
                <a16:creationId xmlns:a16="http://schemas.microsoft.com/office/drawing/2014/main" id="{C19C3079-C14B-8F4D-E921-8260D82A8303}"/>
              </a:ext>
            </a:extLst>
          </p:cNvPr>
          <p:cNvPicPr>
            <a:picLocks noChangeAspect="1"/>
          </p:cNvPicPr>
          <p:nvPr/>
        </p:nvPicPr>
        <p:blipFill>
          <a:blip r:embed="rId2"/>
          <a:stretch>
            <a:fillRect/>
          </a:stretch>
        </p:blipFill>
        <p:spPr>
          <a:xfrm>
            <a:off x="304800" y="2903919"/>
            <a:ext cx="8610600" cy="1899187"/>
          </a:xfrm>
          <a:prstGeom prst="rect">
            <a:avLst/>
          </a:prstGeom>
        </p:spPr>
      </p:pic>
      <p:pic>
        <p:nvPicPr>
          <p:cNvPr id="6" name="Picture 5">
            <a:extLst>
              <a:ext uri="{FF2B5EF4-FFF2-40B4-BE49-F238E27FC236}">
                <a16:creationId xmlns:a16="http://schemas.microsoft.com/office/drawing/2014/main" id="{3C6D384C-8EC5-FD4F-3912-8638AFF1A407}"/>
              </a:ext>
            </a:extLst>
          </p:cNvPr>
          <p:cNvPicPr>
            <a:picLocks noChangeAspect="1"/>
          </p:cNvPicPr>
          <p:nvPr/>
        </p:nvPicPr>
        <p:blipFill>
          <a:blip r:embed="rId3"/>
          <a:stretch>
            <a:fillRect/>
          </a:stretch>
        </p:blipFill>
        <p:spPr>
          <a:xfrm>
            <a:off x="307889" y="831892"/>
            <a:ext cx="8531311" cy="1849494"/>
          </a:xfrm>
          <a:prstGeom prst="rect">
            <a:avLst/>
          </a:prstGeom>
        </p:spPr>
      </p:pic>
      <p:sp>
        <p:nvSpPr>
          <p:cNvPr id="3" name="Content Placeholder 2">
            <a:extLst>
              <a:ext uri="{FF2B5EF4-FFF2-40B4-BE49-F238E27FC236}">
                <a16:creationId xmlns:a16="http://schemas.microsoft.com/office/drawing/2014/main" id="{446138C9-69E3-8EB6-8837-CFBBE7A561EE}"/>
              </a:ext>
            </a:extLst>
          </p:cNvPr>
          <p:cNvSpPr txBox="1">
            <a:spLocks/>
          </p:cNvSpPr>
          <p:nvPr/>
        </p:nvSpPr>
        <p:spPr>
          <a:xfrm>
            <a:off x="343930" y="5025639"/>
            <a:ext cx="8610600" cy="12192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0"/>
              </a:spcBef>
              <a:spcAft>
                <a:spcPts val="200"/>
              </a:spcAft>
            </a:pPr>
            <a:r>
              <a:rPr lang="en-US" sz="1400" dirty="0">
                <a:ea typeface="Times New Roman" panose="02020603050405020304" pitchFamily="18" charset="0"/>
                <a:cs typeface="Calibri" panose="020F0502020204030204" pitchFamily="34" charset="0"/>
              </a:rPr>
              <a:t>Lowering the floor for RFAF (as it is applied against NLE) to 0.75 results in a significant reduction in the rate of increase of positive gaps. Overall positive gaps increase about 4% compared to 7% for S5B. </a:t>
            </a:r>
          </a:p>
          <a:p>
            <a:pPr>
              <a:spcBef>
                <a:spcPts val="0"/>
              </a:spcBef>
              <a:spcAft>
                <a:spcPts val="200"/>
              </a:spcAft>
            </a:pPr>
            <a:r>
              <a:rPr lang="en-US" sz="1400" dirty="0">
                <a:ea typeface="Times New Roman" panose="02020603050405020304" pitchFamily="18" charset="0"/>
                <a:cs typeface="Calibri" panose="020F0502020204030204" pitchFamily="34" charset="0"/>
              </a:rPr>
              <a:t>Lowering the floor further to 0.50 could result in the increase negative gaps. </a:t>
            </a:r>
          </a:p>
          <a:p>
            <a:pPr>
              <a:spcBef>
                <a:spcPts val="0"/>
              </a:spcBef>
              <a:spcAft>
                <a:spcPts val="200"/>
              </a:spcAft>
            </a:pPr>
            <a:r>
              <a:rPr lang="en-US" sz="1400" dirty="0">
                <a:ea typeface="Times New Roman" panose="02020603050405020304" pitchFamily="18" charset="0"/>
                <a:cs typeface="Calibri" panose="020F0502020204030204" pitchFamily="34" charset="0"/>
              </a:rPr>
              <a:t>ERCOT supports Scenario 5C with a lower RFAF floor of 0.75 for NLE. </a:t>
            </a:r>
            <a:endParaRPr lang="en-US" sz="1400" dirty="0">
              <a:ea typeface="Times New Roman" panose="02020603050405020304" pitchFamily="18" charset="0"/>
            </a:endParaRPr>
          </a:p>
          <a:p>
            <a:pPr>
              <a:spcBef>
                <a:spcPts val="0"/>
              </a:spcBef>
              <a:spcAft>
                <a:spcPts val="200"/>
              </a:spcAft>
            </a:pPr>
            <a:endParaRPr lang="en-US" sz="1400" dirty="0">
              <a:latin typeface="Arial" panose="020B0604020202020204" pitchFamily="34" charset="0"/>
              <a:ea typeface="Times New Roman" panose="02020603050405020304" pitchFamily="18" charset="0"/>
              <a:cs typeface="Arial" panose="020B0604020202020204" pitchFamily="34" charset="0"/>
            </a:endParaRPr>
          </a:p>
          <a:p>
            <a:pPr marL="0" indent="0">
              <a:spcBef>
                <a:spcPts val="0"/>
              </a:spcBef>
              <a:buNone/>
            </a:pPr>
            <a:endParaRPr lang="en-US" sz="1100" b="1" dirty="0">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7430638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sz="2000" dirty="0"/>
              <a:t>Negative and Positive Gaps: S5E &amp; F compared against S5B </a:t>
            </a: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pic>
        <p:nvPicPr>
          <p:cNvPr id="5" name="Picture 4">
            <a:extLst>
              <a:ext uri="{FF2B5EF4-FFF2-40B4-BE49-F238E27FC236}">
                <a16:creationId xmlns:a16="http://schemas.microsoft.com/office/drawing/2014/main" id="{74013EDA-26D7-D45B-505E-40B5C9A3C6A4}"/>
              </a:ext>
            </a:extLst>
          </p:cNvPr>
          <p:cNvPicPr>
            <a:picLocks noChangeAspect="1"/>
          </p:cNvPicPr>
          <p:nvPr/>
        </p:nvPicPr>
        <p:blipFill>
          <a:blip r:embed="rId2"/>
          <a:stretch>
            <a:fillRect/>
          </a:stretch>
        </p:blipFill>
        <p:spPr>
          <a:xfrm>
            <a:off x="396240" y="1524000"/>
            <a:ext cx="8351520" cy="2026920"/>
          </a:xfrm>
          <a:prstGeom prst="rect">
            <a:avLst/>
          </a:prstGeom>
        </p:spPr>
      </p:pic>
    </p:spTree>
    <p:extLst>
      <p:ext uri="{BB962C8B-B14F-4D97-AF65-F5344CB8AC3E}">
        <p14:creationId xmlns:p14="http://schemas.microsoft.com/office/powerpoint/2010/main" val="25728999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sz="2000" dirty="0"/>
              <a:t>Sample CP – floor of 1 for RFAF for MCE vs. no floor  </a:t>
            </a:r>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dirty="0"/>
          </a:p>
        </p:txBody>
      </p:sp>
      <p:sp>
        <p:nvSpPr>
          <p:cNvPr id="5" name="Content Placeholder 2">
            <a:extLst>
              <a:ext uri="{FF2B5EF4-FFF2-40B4-BE49-F238E27FC236}">
                <a16:creationId xmlns:a16="http://schemas.microsoft.com/office/drawing/2014/main" id="{16CB508D-F3FE-3F78-669E-87A242B2AD16}"/>
              </a:ext>
            </a:extLst>
          </p:cNvPr>
          <p:cNvSpPr txBox="1">
            <a:spLocks/>
          </p:cNvSpPr>
          <p:nvPr/>
        </p:nvSpPr>
        <p:spPr>
          <a:xfrm>
            <a:off x="76200" y="4435266"/>
            <a:ext cx="8987481" cy="16764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0"/>
              </a:spcBef>
            </a:pPr>
            <a:r>
              <a:rPr lang="en-US" sz="1400" dirty="0">
                <a:ea typeface="Times New Roman" panose="02020603050405020304" pitchFamily="18" charset="0"/>
                <a:cs typeface="Arial" panose="020B0604020202020204" pitchFamily="34" charset="0"/>
              </a:rPr>
              <a:t>In situations when MCE is driving the TPEA, i.e., </a:t>
            </a:r>
            <a:r>
              <a:rPr lang="en-US" sz="1400" b="1" dirty="0">
                <a:ea typeface="Times New Roman" panose="02020603050405020304" pitchFamily="18" charset="0"/>
                <a:cs typeface="Arial" panose="020B0604020202020204" pitchFamily="34" charset="0"/>
              </a:rPr>
              <a:t>EAL is negative or minimal</a:t>
            </a:r>
            <a:r>
              <a:rPr lang="en-US" sz="1400" dirty="0">
                <a:ea typeface="Times New Roman" panose="02020603050405020304" pitchFamily="18" charset="0"/>
                <a:cs typeface="Arial" panose="020B0604020202020204" pitchFamily="34" charset="0"/>
              </a:rPr>
              <a:t>, putting a floor of 1.00 provides a smoother TPEA, as can been above. This will also lead to low(er) negative gaps. </a:t>
            </a:r>
          </a:p>
          <a:p>
            <a:pPr>
              <a:spcBef>
                <a:spcPts val="0"/>
              </a:spcBef>
            </a:pPr>
            <a:r>
              <a:rPr lang="en-US" sz="1400" dirty="0">
                <a:ea typeface="Times New Roman" panose="02020603050405020304" pitchFamily="18" charset="0"/>
                <a:cs typeface="Arial" panose="020B0604020202020204" pitchFamily="34" charset="0"/>
              </a:rPr>
              <a:t>The floor of 1.00 corrects the discounting of exposures when RFAF drops below 1.00 due to formulaic (high prices roll off from the denominator) reasons. Discounting of exposures below 1.00 would unduly expose the market to potential losses. </a:t>
            </a:r>
          </a:p>
          <a:p>
            <a:pPr>
              <a:spcBef>
                <a:spcPts val="0"/>
              </a:spcBef>
            </a:pPr>
            <a:r>
              <a:rPr lang="en-US" sz="1400" dirty="0">
                <a:ea typeface="Times New Roman" panose="02020603050405020304" pitchFamily="18" charset="0"/>
                <a:cs typeface="Arial" panose="020B0604020202020204" pitchFamily="34" charset="0"/>
              </a:rPr>
              <a:t>The same observation is true during the transition from mild to high volatility period: when MCE is driving the exposures it provides a cushion for volatility and discounting it below 100% goes against the principle of conservatism.  </a:t>
            </a:r>
          </a:p>
        </p:txBody>
      </p:sp>
      <p:pic>
        <p:nvPicPr>
          <p:cNvPr id="6" name="Picture 5">
            <a:extLst>
              <a:ext uri="{FF2B5EF4-FFF2-40B4-BE49-F238E27FC236}">
                <a16:creationId xmlns:a16="http://schemas.microsoft.com/office/drawing/2014/main" id="{D788199D-38A5-C834-F8E5-CA782C796A59}"/>
              </a:ext>
            </a:extLst>
          </p:cNvPr>
          <p:cNvPicPr>
            <a:picLocks noChangeAspect="1"/>
          </p:cNvPicPr>
          <p:nvPr/>
        </p:nvPicPr>
        <p:blipFill>
          <a:blip r:embed="rId2"/>
          <a:stretch>
            <a:fillRect/>
          </a:stretch>
        </p:blipFill>
        <p:spPr>
          <a:xfrm>
            <a:off x="1676400" y="746334"/>
            <a:ext cx="4953000" cy="3646275"/>
          </a:xfrm>
          <a:prstGeom prst="rect">
            <a:avLst/>
          </a:prstGeom>
        </p:spPr>
      </p:pic>
    </p:spTree>
    <p:extLst>
      <p:ext uri="{BB962C8B-B14F-4D97-AF65-F5344CB8AC3E}">
        <p14:creationId xmlns:p14="http://schemas.microsoft.com/office/powerpoint/2010/main" val="34403620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sz="2000" dirty="0"/>
              <a:t>Conclusion: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dirty="0"/>
          </a:p>
        </p:txBody>
      </p:sp>
      <p:sp>
        <p:nvSpPr>
          <p:cNvPr id="5" name="Content Placeholder 2">
            <a:extLst>
              <a:ext uri="{FF2B5EF4-FFF2-40B4-BE49-F238E27FC236}">
                <a16:creationId xmlns:a16="http://schemas.microsoft.com/office/drawing/2014/main" id="{16CB508D-F3FE-3F78-669E-87A242B2AD16}"/>
              </a:ext>
            </a:extLst>
          </p:cNvPr>
          <p:cNvSpPr txBox="1">
            <a:spLocks/>
          </p:cNvSpPr>
          <p:nvPr/>
        </p:nvSpPr>
        <p:spPr>
          <a:xfrm>
            <a:off x="376881" y="1143000"/>
            <a:ext cx="8233719" cy="46482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0"/>
              </a:spcBef>
            </a:pPr>
            <a:r>
              <a:rPr lang="en-US" sz="1400" dirty="0">
                <a:ea typeface="Times New Roman" panose="02020603050405020304" pitchFamily="18" charset="0"/>
                <a:cs typeface="Arial" panose="020B0604020202020204" pitchFamily="34" charset="0"/>
              </a:rPr>
              <a:t>ERCOT recommends Scenario 5C as outlined above: lowering the floor for RFAF as it is applied against NLE to 0.75 instead of 1 will reduce positive gaps without major changes in negative gaps. However, it is noted that negative gaps will not be reduced as much as under Scenario 5B, especially during the high volatility periods.  </a:t>
            </a:r>
          </a:p>
          <a:p>
            <a:pPr>
              <a:spcBef>
                <a:spcPts val="0"/>
              </a:spcBef>
            </a:pPr>
            <a:endParaRPr lang="en-US" sz="1400" dirty="0">
              <a:ea typeface="Times New Roman" panose="02020603050405020304" pitchFamily="18" charset="0"/>
              <a:cs typeface="Arial" panose="020B0604020202020204" pitchFamily="34" charset="0"/>
            </a:endParaRPr>
          </a:p>
          <a:p>
            <a:pPr>
              <a:spcBef>
                <a:spcPts val="0"/>
              </a:spcBef>
            </a:pPr>
            <a:r>
              <a:rPr lang="en-US" sz="1400" dirty="0">
                <a:ea typeface="Times New Roman" panose="02020603050405020304" pitchFamily="18" charset="0"/>
                <a:cs typeface="Arial" panose="020B0604020202020204" pitchFamily="34" charset="0"/>
              </a:rPr>
              <a:t>As for RFAF for MCE, ERCOT recommends having a floor 1. This is to avoid discounting exposures when TPEA is driven by MCE.</a:t>
            </a:r>
          </a:p>
          <a:p>
            <a:pPr>
              <a:spcBef>
                <a:spcPts val="0"/>
              </a:spcBef>
            </a:pPr>
            <a:endParaRPr lang="en-US" sz="1400" dirty="0">
              <a:ea typeface="Times New Roman" panose="02020603050405020304" pitchFamily="18" charset="0"/>
              <a:cs typeface="Arial" panose="020B0604020202020204" pitchFamily="34" charset="0"/>
            </a:endParaRPr>
          </a:p>
          <a:p>
            <a:pPr>
              <a:spcBef>
                <a:spcPts val="0"/>
              </a:spcBef>
            </a:pPr>
            <a:r>
              <a:rPr lang="en-US" sz="1400" dirty="0">
                <a:ea typeface="Times New Roman" panose="02020603050405020304" pitchFamily="18" charset="0"/>
                <a:cs typeface="Arial" panose="020B0604020202020204" pitchFamily="34" charset="0"/>
              </a:rPr>
              <a:t>ERCOT does not recommend putting a cap for RFAF as it is applied in MCE. Keeping MCE sensitive to upcoming price volatility, especially during the periods of transition, could make critical difference. Also, there is no material impact on overall negative/positive gaps during the period analyzed.  </a:t>
            </a:r>
          </a:p>
          <a:p>
            <a:pPr marL="0" indent="0">
              <a:spcBef>
                <a:spcPts val="0"/>
              </a:spcBef>
              <a:buNone/>
            </a:pPr>
            <a:endParaRPr lang="en-US" sz="1400" b="1" dirty="0">
              <a:latin typeface="Calibri" panose="020F0502020204030204" pitchFamily="34" charset="0"/>
              <a:ea typeface="Times New Roman" panose="02020603050405020304" pitchFamily="18" charset="0"/>
              <a:cs typeface="Arial" panose="020B0604020202020204" pitchFamily="34" charset="0"/>
            </a:endParaRPr>
          </a:p>
          <a:p>
            <a:pPr marL="0" indent="0">
              <a:spcBef>
                <a:spcPts val="0"/>
              </a:spcBef>
              <a:buNone/>
            </a:pPr>
            <a:endParaRPr lang="en-US" sz="1100" b="1" dirty="0">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317514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23860-7F53-4966-86CF-75E2176DF76A}"/>
              </a:ext>
            </a:extLst>
          </p:cNvPr>
          <p:cNvSpPr>
            <a:spLocks noGrp="1"/>
          </p:cNvSpPr>
          <p:nvPr>
            <p:ph type="title"/>
          </p:nvPr>
        </p:nvSpPr>
        <p:spPr>
          <a:xfrm>
            <a:off x="381000" y="243682"/>
            <a:ext cx="8458200" cy="746918"/>
          </a:xfrm>
        </p:spPr>
        <p:txBody>
          <a:bodyPr/>
          <a:lstStyle/>
          <a:p>
            <a:pPr algn="ctr"/>
            <a:r>
              <a:rPr lang="en-US" sz="2000" dirty="0"/>
              <a:t>Invoice Exposures – Definitions  </a:t>
            </a:r>
          </a:p>
        </p:txBody>
      </p:sp>
      <p:sp>
        <p:nvSpPr>
          <p:cNvPr id="4" name="Slide Number Placeholder 3">
            <a:extLst>
              <a:ext uri="{FF2B5EF4-FFF2-40B4-BE49-F238E27FC236}">
                <a16:creationId xmlns:a16="http://schemas.microsoft.com/office/drawing/2014/main" id="{17DB2987-2A6C-46E9-A624-4603F6AF7783}"/>
              </a:ext>
            </a:extLst>
          </p:cNvPr>
          <p:cNvSpPr>
            <a:spLocks noGrp="1"/>
          </p:cNvSpPr>
          <p:nvPr>
            <p:ph type="sldNum" sz="quarter" idx="4"/>
          </p:nvPr>
        </p:nvSpPr>
        <p:spPr/>
        <p:txBody>
          <a:bodyPr/>
          <a:lstStyle/>
          <a:p>
            <a:fld id="{1D93BD3E-1E9A-4970-A6F7-E7AC52762E0C}" type="slidenum">
              <a:rPr lang="en-US" smtClean="0"/>
              <a:pPr/>
              <a:t>2</a:t>
            </a:fld>
            <a:endParaRPr lang="en-US" dirty="0"/>
          </a:p>
        </p:txBody>
      </p:sp>
      <p:sp>
        <p:nvSpPr>
          <p:cNvPr id="7" name="Content Placeholder 2">
            <a:extLst>
              <a:ext uri="{FF2B5EF4-FFF2-40B4-BE49-F238E27FC236}">
                <a16:creationId xmlns:a16="http://schemas.microsoft.com/office/drawing/2014/main" id="{5A0835AC-BF0E-4AAB-93DF-8A0DC56B9C1E}"/>
              </a:ext>
            </a:extLst>
          </p:cNvPr>
          <p:cNvSpPr>
            <a:spLocks noGrp="1"/>
          </p:cNvSpPr>
          <p:nvPr>
            <p:ph idx="1"/>
          </p:nvPr>
        </p:nvSpPr>
        <p:spPr>
          <a:xfrm>
            <a:off x="342900" y="1295400"/>
            <a:ext cx="8534400" cy="5029200"/>
          </a:xfrm>
        </p:spPr>
        <p:txBody>
          <a:bodyPr/>
          <a:lstStyle/>
          <a:p>
            <a:pPr marL="0" marR="0" lvl="0" indent="0">
              <a:spcBef>
                <a:spcPts val="0"/>
              </a:spcBef>
              <a:spcAft>
                <a:spcPts val="0"/>
              </a:spcAft>
              <a:buNone/>
            </a:pPr>
            <a:r>
              <a:rPr lang="en-US" sz="1500" b="1" dirty="0">
                <a:effectLst/>
                <a:latin typeface="Calibri" panose="020F0502020204030204" pitchFamily="34" charset="0"/>
                <a:ea typeface="Times New Roman" panose="02020603050405020304" pitchFamily="18" charset="0"/>
              </a:rPr>
              <a:t>Invoice exposures – New </a:t>
            </a:r>
          </a:p>
          <a:p>
            <a:pPr marL="342900" marR="0" lvl="0" indent="-342900">
              <a:spcBef>
                <a:spcPts val="0"/>
              </a:spcBef>
              <a:spcAft>
                <a:spcPts val="0"/>
              </a:spcAft>
              <a:buFont typeface="Symbol" panose="05050102010706020507" pitchFamily="18" charset="2"/>
              <a:buChar char=""/>
            </a:pPr>
            <a:r>
              <a:rPr lang="en-US" sz="1500" dirty="0">
                <a:effectLst/>
                <a:latin typeface="Calibri" panose="020F0502020204030204" pitchFamily="34" charset="0"/>
                <a:ea typeface="Times New Roman" panose="02020603050405020304" pitchFamily="18" charset="0"/>
              </a:rPr>
              <a:t>M1 days forward invoices + 7 days look back </a:t>
            </a:r>
            <a:r>
              <a:rPr lang="en-US" sz="1500" u="sng" dirty="0">
                <a:effectLst/>
                <a:latin typeface="Calibri" panose="020F0502020204030204" pitchFamily="34" charset="0"/>
                <a:ea typeface="Times New Roman" panose="02020603050405020304" pitchFamily="18" charset="0"/>
              </a:rPr>
              <a:t>actual</a:t>
            </a:r>
            <a:r>
              <a:rPr lang="en-US" sz="1500" dirty="0">
                <a:effectLst/>
                <a:latin typeface="Calibri" panose="020F0502020204030204" pitchFamily="34" charset="0"/>
                <a:ea typeface="Times New Roman" panose="02020603050405020304" pitchFamily="18" charset="0"/>
              </a:rPr>
              <a:t> invoices </a:t>
            </a:r>
          </a:p>
          <a:p>
            <a:pPr marL="342900" marR="0" lvl="0" indent="-342900">
              <a:spcBef>
                <a:spcPts val="0"/>
              </a:spcBef>
              <a:spcAft>
                <a:spcPts val="0"/>
              </a:spcAft>
              <a:buFont typeface="Symbol" panose="05050102010706020507" pitchFamily="18" charset="2"/>
              <a:buChar char=""/>
            </a:pPr>
            <a:r>
              <a:rPr lang="en-US" sz="1500" dirty="0">
                <a:effectLst/>
                <a:latin typeface="Calibri" panose="020F0502020204030204" pitchFamily="34" charset="0"/>
                <a:ea typeface="Times New Roman" panose="02020603050405020304" pitchFamily="18" charset="0"/>
              </a:rPr>
              <a:t>M1 days could range from 10 to 21 days depending on weekends/holidays, MP activity</a:t>
            </a:r>
          </a:p>
          <a:p>
            <a:pPr marL="342900" marR="0" lvl="0" indent="-342900">
              <a:spcBef>
                <a:spcPts val="0"/>
              </a:spcBef>
              <a:spcAft>
                <a:spcPts val="0"/>
              </a:spcAft>
              <a:buFont typeface="Symbol" panose="05050102010706020507" pitchFamily="18" charset="2"/>
              <a:buChar char=""/>
            </a:pPr>
            <a:r>
              <a:rPr lang="en-US" sz="1500" dirty="0">
                <a:effectLst/>
                <a:latin typeface="Calibri" panose="020F0502020204030204" pitchFamily="34" charset="0"/>
                <a:ea typeface="Times New Roman" panose="02020603050405020304" pitchFamily="18" charset="0"/>
              </a:rPr>
              <a:t>Invoices exclude M&amp;N securitization invoices, CRR auction invoices, miscellaneous invoices relating to $2B distributed to market for Sec N on 6/21/22</a:t>
            </a:r>
          </a:p>
          <a:p>
            <a:pPr marL="342900" marR="0" lvl="0" indent="-342900">
              <a:spcBef>
                <a:spcPts val="0"/>
              </a:spcBef>
              <a:spcAft>
                <a:spcPts val="0"/>
              </a:spcAft>
              <a:buFont typeface="Symbol" panose="05050102010706020507" pitchFamily="18" charset="2"/>
              <a:buChar char=""/>
            </a:pPr>
            <a:r>
              <a:rPr lang="en-US" sz="1500" dirty="0">
                <a:effectLst/>
                <a:latin typeface="Calibri" panose="020F0502020204030204" pitchFamily="34" charset="0"/>
                <a:ea typeface="Times New Roman" panose="02020603050405020304" pitchFamily="18" charset="0"/>
              </a:rPr>
              <a:t>Data is for a period covering 11/21/2021 through 4/30/2024</a:t>
            </a:r>
          </a:p>
          <a:p>
            <a:pPr marL="342900" marR="0" lvl="0" indent="-342900">
              <a:spcBef>
                <a:spcPts val="0"/>
              </a:spcBef>
              <a:spcAft>
                <a:spcPts val="0"/>
              </a:spcAft>
              <a:buFont typeface="Symbol" panose="05050102010706020507" pitchFamily="18" charset="2"/>
              <a:buChar char=""/>
            </a:pPr>
            <a:r>
              <a:rPr lang="en-US" sz="1500" b="1" dirty="0">
                <a:latin typeface="Calibri" panose="020F0502020204030204" pitchFamily="34" charset="0"/>
                <a:ea typeface="Times New Roman" panose="02020603050405020304" pitchFamily="18" charset="0"/>
              </a:rPr>
              <a:t>Excluded CARD invoices </a:t>
            </a:r>
            <a:r>
              <a:rPr lang="en-US" sz="1500" b="1" dirty="0">
                <a:effectLst/>
                <a:latin typeface="Calibri" panose="020F0502020204030204" pitchFamily="34" charset="0"/>
                <a:ea typeface="Times New Roman" panose="02020603050405020304" pitchFamily="18" charset="0"/>
              </a:rPr>
              <a:t> </a:t>
            </a:r>
          </a:p>
          <a:p>
            <a:pPr>
              <a:spcBef>
                <a:spcPts val="0"/>
              </a:spcBef>
              <a:buFont typeface="Symbol" panose="05050102010706020507" pitchFamily="18" charset="2"/>
              <a:buChar char=""/>
            </a:pPr>
            <a:endParaRPr lang="en-US" sz="1500" dirty="0">
              <a:effectLst/>
              <a:latin typeface="Calibri" panose="020F0502020204030204" pitchFamily="34" charset="0"/>
              <a:ea typeface="Times New Roman" panose="02020603050405020304" pitchFamily="18" charset="0"/>
            </a:endParaRPr>
          </a:p>
          <a:p>
            <a:pPr marL="0" marR="0" lvl="0" indent="0">
              <a:spcBef>
                <a:spcPts val="0"/>
              </a:spcBef>
              <a:spcAft>
                <a:spcPts val="0"/>
              </a:spcAft>
              <a:buNone/>
            </a:pPr>
            <a:r>
              <a:rPr lang="en-US" sz="1500" b="1" dirty="0">
                <a:effectLst/>
                <a:latin typeface="Calibri" panose="020F0502020204030204" pitchFamily="34" charset="0"/>
                <a:ea typeface="Times New Roman" panose="02020603050405020304" pitchFamily="18" charset="0"/>
              </a:rPr>
              <a:t>TPEA excludes Uri invoices, PUL uplift  </a:t>
            </a:r>
          </a:p>
          <a:p>
            <a:pPr>
              <a:spcBef>
                <a:spcPts val="0"/>
              </a:spcBef>
            </a:pPr>
            <a:r>
              <a:rPr lang="en-US" sz="1500" b="1" dirty="0">
                <a:latin typeface="Calibri" panose="020F0502020204030204" pitchFamily="34" charset="0"/>
                <a:ea typeface="Times New Roman" panose="02020603050405020304" pitchFamily="18" charset="0"/>
              </a:rPr>
              <a:t>Excluded CARD credits from OUT  </a:t>
            </a:r>
            <a:r>
              <a:rPr lang="en-US" sz="1500" b="1" dirty="0">
                <a:effectLst/>
                <a:latin typeface="Calibri" panose="020F0502020204030204" pitchFamily="34" charset="0"/>
                <a:ea typeface="Times New Roman" panose="02020603050405020304" pitchFamily="18" charset="0"/>
              </a:rPr>
              <a:t> </a:t>
            </a:r>
          </a:p>
          <a:p>
            <a:pPr marL="0" marR="0" lvl="0" indent="0">
              <a:spcBef>
                <a:spcPts val="0"/>
              </a:spcBef>
              <a:spcAft>
                <a:spcPts val="0"/>
              </a:spcAft>
              <a:buNone/>
            </a:pPr>
            <a:endParaRPr lang="en-US" sz="1500" b="1" dirty="0">
              <a:effectLst/>
              <a:latin typeface="Calibri" panose="020F0502020204030204" pitchFamily="34"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endParaRPr lang="en-US" sz="1500" dirty="0">
              <a:latin typeface="Calibri" panose="020F0502020204030204" pitchFamily="34"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endParaRPr lang="en-US" sz="1500" dirty="0">
              <a:latin typeface="Calibri" panose="020F0502020204030204" pitchFamily="34" charset="0"/>
              <a:ea typeface="Times New Roman" panose="02020603050405020304" pitchFamily="18" charset="0"/>
            </a:endParaRPr>
          </a:p>
          <a:p>
            <a:pPr marL="0" marR="0" lvl="0" indent="0">
              <a:spcBef>
                <a:spcPts val="0"/>
              </a:spcBef>
              <a:spcAft>
                <a:spcPts val="0"/>
              </a:spcAft>
              <a:buNone/>
            </a:pPr>
            <a:r>
              <a:rPr lang="en-US" sz="1500" b="1" dirty="0">
                <a:latin typeface="Calibri" panose="020F0502020204030204" pitchFamily="34" charset="0"/>
                <a:ea typeface="Times New Roman" panose="02020603050405020304" pitchFamily="18" charset="0"/>
              </a:rPr>
              <a:t>TPEA – Invoice exposures = Gap </a:t>
            </a:r>
            <a:endParaRPr lang="en-US" sz="1500" b="1" dirty="0">
              <a:effectLst/>
              <a:latin typeface="Calibri" panose="020F0502020204030204" pitchFamily="34"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500" dirty="0">
                <a:effectLst/>
                <a:latin typeface="Calibri" panose="020F0502020204030204" pitchFamily="34" charset="0"/>
                <a:ea typeface="Times New Roman" panose="02020603050405020304" pitchFamily="18" charset="0"/>
              </a:rPr>
              <a:t>Negative gap is when invoice exposures exceed TPEA (less than -$10,000) </a:t>
            </a:r>
          </a:p>
          <a:p>
            <a:pPr marL="342900" marR="0" lvl="0" indent="-342900">
              <a:spcBef>
                <a:spcPts val="0"/>
              </a:spcBef>
              <a:spcAft>
                <a:spcPts val="0"/>
              </a:spcAft>
              <a:buFont typeface="Symbol" panose="05050102010706020507" pitchFamily="18" charset="2"/>
              <a:buChar char=""/>
            </a:pPr>
            <a:r>
              <a:rPr lang="en-US" sz="1500" dirty="0">
                <a:latin typeface="Calibri" panose="020F0502020204030204" pitchFamily="34" charset="0"/>
                <a:ea typeface="Times New Roman" panose="02020603050405020304" pitchFamily="18" charset="0"/>
              </a:rPr>
              <a:t>Positive gap is when TPEA exceeds invoice exposures (more than $10,000) </a:t>
            </a:r>
          </a:p>
          <a:p>
            <a:pPr marL="342900" marR="0" lvl="0" indent="-342900">
              <a:spcBef>
                <a:spcPts val="0"/>
              </a:spcBef>
              <a:spcAft>
                <a:spcPts val="0"/>
              </a:spcAft>
              <a:buFont typeface="Symbol" panose="05050102010706020507" pitchFamily="18" charset="2"/>
              <a:buChar char=""/>
            </a:pPr>
            <a:r>
              <a:rPr lang="en-US" sz="1500" dirty="0">
                <a:latin typeface="Calibri" panose="020F0502020204030204" pitchFamily="34" charset="0"/>
                <a:ea typeface="Times New Roman" panose="02020603050405020304" pitchFamily="18" charset="0"/>
              </a:rPr>
              <a:t>Independent amounts posted as a result of NPRR1165 are not included in these calculations. IA’s are part of TPES. </a:t>
            </a:r>
            <a:endParaRPr lang="en-US" sz="1500" dirty="0">
              <a:effectLst/>
              <a:latin typeface="Calibri" panose="020F0502020204030204" pitchFamily="34" charset="0"/>
              <a:ea typeface="Times New Roman" panose="02020603050405020304" pitchFamily="18" charset="0"/>
            </a:endParaRPr>
          </a:p>
          <a:p>
            <a:pPr marL="0" marR="0" lvl="0" indent="0">
              <a:spcBef>
                <a:spcPts val="0"/>
              </a:spcBef>
              <a:spcAft>
                <a:spcPts val="0"/>
              </a:spcAft>
              <a:buNone/>
            </a:pPr>
            <a:endParaRPr lang="en-US" sz="1500" dirty="0">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771117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23860-7F53-4966-86CF-75E2176DF76A}"/>
              </a:ext>
            </a:extLst>
          </p:cNvPr>
          <p:cNvSpPr>
            <a:spLocks noGrp="1"/>
          </p:cNvSpPr>
          <p:nvPr>
            <p:ph type="title"/>
          </p:nvPr>
        </p:nvSpPr>
        <p:spPr>
          <a:xfrm>
            <a:off x="381000" y="243682"/>
            <a:ext cx="8458200" cy="442118"/>
          </a:xfrm>
        </p:spPr>
        <p:txBody>
          <a:bodyPr/>
          <a:lstStyle/>
          <a:p>
            <a:pPr algn="ctr"/>
            <a:r>
              <a:rPr lang="en-US" sz="2000" dirty="0"/>
              <a:t>Current EAL Formula vs. Scenarios #1, #1a and 1b</a:t>
            </a:r>
          </a:p>
        </p:txBody>
      </p:sp>
      <p:sp>
        <p:nvSpPr>
          <p:cNvPr id="4" name="Slide Number Placeholder 3">
            <a:extLst>
              <a:ext uri="{FF2B5EF4-FFF2-40B4-BE49-F238E27FC236}">
                <a16:creationId xmlns:a16="http://schemas.microsoft.com/office/drawing/2014/main" id="{17DB2987-2A6C-46E9-A624-4603F6AF7783}"/>
              </a:ext>
            </a:extLst>
          </p:cNvPr>
          <p:cNvSpPr>
            <a:spLocks noGrp="1"/>
          </p:cNvSpPr>
          <p:nvPr>
            <p:ph type="sldNum" sz="quarter" idx="4"/>
          </p:nvPr>
        </p:nvSpPr>
        <p:spPr/>
        <p:txBody>
          <a:bodyPr/>
          <a:lstStyle/>
          <a:p>
            <a:fld id="{1D93BD3E-1E9A-4970-A6F7-E7AC52762E0C}" type="slidenum">
              <a:rPr lang="en-US" smtClean="0"/>
              <a:pPr/>
              <a:t>3</a:t>
            </a:fld>
            <a:endParaRPr lang="en-US" dirty="0"/>
          </a:p>
        </p:txBody>
      </p:sp>
      <p:sp>
        <p:nvSpPr>
          <p:cNvPr id="7" name="Content Placeholder 2">
            <a:extLst>
              <a:ext uri="{FF2B5EF4-FFF2-40B4-BE49-F238E27FC236}">
                <a16:creationId xmlns:a16="http://schemas.microsoft.com/office/drawing/2014/main" id="{5A0835AC-BF0E-4AAB-93DF-8A0DC56B9C1E}"/>
              </a:ext>
            </a:extLst>
          </p:cNvPr>
          <p:cNvSpPr>
            <a:spLocks noGrp="1"/>
          </p:cNvSpPr>
          <p:nvPr>
            <p:ph idx="1"/>
          </p:nvPr>
        </p:nvSpPr>
        <p:spPr>
          <a:xfrm>
            <a:off x="342900" y="914400"/>
            <a:ext cx="8724900" cy="5562600"/>
          </a:xfrm>
        </p:spPr>
        <p:txBody>
          <a:bodyPr/>
          <a:lstStyle/>
          <a:p>
            <a:pPr marL="0" marR="0" indent="0">
              <a:lnSpc>
                <a:spcPct val="107000"/>
              </a:lnSpc>
              <a:spcBef>
                <a:spcPts val="0"/>
              </a:spcBef>
              <a:spcAft>
                <a:spcPts val="0"/>
              </a:spcAft>
              <a:buNone/>
            </a:pPr>
            <a:r>
              <a:rPr lang="en-US" sz="1400" b="1" dirty="0">
                <a:ea typeface="Times New Roman" panose="02020603050405020304" pitchFamily="18" charset="0"/>
              </a:rPr>
              <a:t>Current: </a:t>
            </a:r>
            <a:r>
              <a:rPr lang="en-US" sz="1400" dirty="0">
                <a:effectLst/>
                <a:ea typeface="Times New Roman" panose="02020603050405020304" pitchFamily="18" charset="0"/>
              </a:rPr>
              <a:t>EAL </a:t>
            </a:r>
            <a:r>
              <a:rPr lang="en-US" sz="1400" i="1" baseline="-25000" dirty="0">
                <a:effectLst/>
                <a:ea typeface="Times New Roman" panose="02020603050405020304" pitchFamily="18" charset="0"/>
              </a:rPr>
              <a:t>q</a:t>
            </a:r>
            <a:r>
              <a:rPr lang="en-US" sz="1400" dirty="0">
                <a:effectLst/>
                <a:ea typeface="Times New Roman" panose="02020603050405020304" pitchFamily="18" charset="0"/>
              </a:rPr>
              <a:t> = Max [IEL during the first 40-day period only beginning on the date that the Counter-Party commences activity in ERCOT markets, </a:t>
            </a:r>
            <a:r>
              <a:rPr lang="en-US" sz="1400" dirty="0">
                <a:effectLst/>
                <a:highlight>
                  <a:srgbClr val="00FFFF"/>
                </a:highlight>
                <a:ea typeface="Times New Roman" panose="02020603050405020304" pitchFamily="18" charset="0"/>
              </a:rPr>
              <a:t>RFAF * Max {RTLE during the previous </a:t>
            </a:r>
            <a:r>
              <a:rPr lang="en-US" sz="1400" i="1" dirty="0" err="1">
                <a:effectLst/>
                <a:highlight>
                  <a:srgbClr val="00FFFF"/>
                </a:highlight>
                <a:ea typeface="Times New Roman" panose="02020603050405020304" pitchFamily="18" charset="0"/>
              </a:rPr>
              <a:t>lrq</a:t>
            </a:r>
            <a:r>
              <a:rPr lang="en-US" sz="1400" i="1" dirty="0">
                <a:effectLst/>
                <a:highlight>
                  <a:srgbClr val="00FFFF"/>
                </a:highlight>
                <a:ea typeface="Times New Roman" panose="02020603050405020304" pitchFamily="18" charset="0"/>
              </a:rPr>
              <a:t> </a:t>
            </a:r>
            <a:r>
              <a:rPr lang="en-US" sz="1400" dirty="0">
                <a:effectLst/>
                <a:highlight>
                  <a:srgbClr val="00FFFF"/>
                </a:highlight>
                <a:ea typeface="Times New Roman" panose="02020603050405020304" pitchFamily="18" charset="0"/>
              </a:rPr>
              <a:t>days}, RTLF</a:t>
            </a:r>
            <a:r>
              <a:rPr lang="en-US" sz="1400" dirty="0">
                <a:effectLst/>
                <a:ea typeface="Times New Roman" panose="02020603050405020304" pitchFamily="18" charset="0"/>
              </a:rPr>
              <a:t>] + </a:t>
            </a:r>
            <a:r>
              <a:rPr lang="en-US" sz="1400" dirty="0">
                <a:effectLst/>
                <a:highlight>
                  <a:srgbClr val="FF0000"/>
                </a:highlight>
                <a:ea typeface="Times New Roman" panose="02020603050405020304" pitchFamily="18" charset="0"/>
              </a:rPr>
              <a:t>DFAF * DALE</a:t>
            </a:r>
            <a:r>
              <a:rPr lang="en-US" sz="1400" dirty="0">
                <a:effectLst/>
                <a:ea typeface="Times New Roman" panose="02020603050405020304" pitchFamily="18" charset="0"/>
              </a:rPr>
              <a:t> + </a:t>
            </a:r>
            <a:r>
              <a:rPr lang="en-US" sz="1400" dirty="0">
                <a:effectLst/>
                <a:highlight>
                  <a:srgbClr val="00FF00"/>
                </a:highlight>
                <a:ea typeface="Times New Roman" panose="02020603050405020304" pitchFamily="18" charset="0"/>
              </a:rPr>
              <a:t>Max [RTLCNS, Max {URTA during the previous </a:t>
            </a:r>
            <a:r>
              <a:rPr lang="en-US" sz="1400" i="1" dirty="0" err="1">
                <a:effectLst/>
                <a:highlight>
                  <a:srgbClr val="00FF00"/>
                </a:highlight>
                <a:ea typeface="Times New Roman" panose="02020603050405020304" pitchFamily="18" charset="0"/>
              </a:rPr>
              <a:t>lrq</a:t>
            </a:r>
            <a:r>
              <a:rPr lang="en-US" sz="1400" i="1" dirty="0">
                <a:effectLst/>
                <a:highlight>
                  <a:srgbClr val="00FF00"/>
                </a:highlight>
                <a:ea typeface="Times New Roman" panose="02020603050405020304" pitchFamily="18" charset="0"/>
              </a:rPr>
              <a:t> </a:t>
            </a:r>
            <a:r>
              <a:rPr lang="en-US" sz="1400" dirty="0">
                <a:effectLst/>
                <a:highlight>
                  <a:srgbClr val="00FF00"/>
                </a:highlight>
                <a:ea typeface="Times New Roman" panose="02020603050405020304" pitchFamily="18" charset="0"/>
              </a:rPr>
              <a:t>days}]</a:t>
            </a:r>
            <a:r>
              <a:rPr lang="en-US" sz="1400" dirty="0">
                <a:effectLst/>
                <a:ea typeface="Times New Roman" panose="02020603050405020304" pitchFamily="18" charset="0"/>
              </a:rPr>
              <a:t> + OUT</a:t>
            </a:r>
            <a:r>
              <a:rPr lang="en-US" sz="1400" i="1" baseline="-25000" dirty="0">
                <a:effectLst/>
                <a:ea typeface="Times New Roman" panose="02020603050405020304" pitchFamily="18" charset="0"/>
              </a:rPr>
              <a:t> q</a:t>
            </a:r>
            <a:r>
              <a:rPr lang="en-US" sz="1400" dirty="0">
                <a:effectLst/>
                <a:ea typeface="Times New Roman" panose="02020603050405020304" pitchFamily="18" charset="0"/>
              </a:rPr>
              <a:t> + ILE</a:t>
            </a:r>
            <a:r>
              <a:rPr lang="en-US" sz="1400" baseline="-25000" dirty="0">
                <a:effectLst/>
                <a:ea typeface="Times New Roman" panose="02020603050405020304" pitchFamily="18" charset="0"/>
              </a:rPr>
              <a:t> </a:t>
            </a:r>
            <a:r>
              <a:rPr lang="en-US" sz="1400" i="1" baseline="-25000" dirty="0">
                <a:effectLst/>
                <a:ea typeface="Times New Roman" panose="02020603050405020304" pitchFamily="18" charset="0"/>
              </a:rPr>
              <a:t>q</a:t>
            </a:r>
          </a:p>
          <a:p>
            <a:pPr marL="0" marR="0" indent="0" algn="ctr">
              <a:lnSpc>
                <a:spcPct val="107000"/>
              </a:lnSpc>
              <a:spcBef>
                <a:spcPts val="0"/>
              </a:spcBef>
              <a:spcAft>
                <a:spcPts val="0"/>
              </a:spcAft>
              <a:buNone/>
            </a:pPr>
            <a:endParaRPr lang="en-US" sz="1400" i="1" baseline="-25000" dirty="0">
              <a:latin typeface="+mj-lt"/>
              <a:ea typeface="Times New Roman" panose="02020603050405020304" pitchFamily="18" charset="0"/>
            </a:endParaRPr>
          </a:p>
          <a:p>
            <a:pPr marL="0" indent="0" algn="ctr">
              <a:lnSpc>
                <a:spcPct val="107000"/>
              </a:lnSpc>
              <a:spcBef>
                <a:spcPts val="0"/>
              </a:spcBef>
              <a:buNone/>
            </a:pPr>
            <a:r>
              <a:rPr lang="en-US" sz="1400" dirty="0">
                <a:effectLst/>
                <a:latin typeface="+mj-lt"/>
                <a:ea typeface="Times New Roman" panose="02020603050405020304" pitchFamily="18" charset="0"/>
              </a:rPr>
              <a:t>OUT </a:t>
            </a:r>
            <a:r>
              <a:rPr lang="en-US" sz="1400" i="1" baseline="-25000" dirty="0">
                <a:effectLst/>
                <a:latin typeface="+mj-lt"/>
                <a:ea typeface="Times New Roman" panose="02020603050405020304" pitchFamily="18" charset="0"/>
              </a:rPr>
              <a:t>q</a:t>
            </a:r>
            <a:r>
              <a:rPr lang="en-US" sz="1400" dirty="0">
                <a:effectLst/>
                <a:latin typeface="+mj-lt"/>
                <a:ea typeface="Times New Roman" panose="02020603050405020304" pitchFamily="18" charset="0"/>
              </a:rPr>
              <a:t> = OIA </a:t>
            </a:r>
            <a:r>
              <a:rPr lang="en-US" sz="1400" i="1" baseline="-25000" dirty="0">
                <a:effectLst/>
                <a:latin typeface="+mj-lt"/>
                <a:ea typeface="Times New Roman" panose="02020603050405020304" pitchFamily="18" charset="0"/>
              </a:rPr>
              <a:t>q</a:t>
            </a:r>
            <a:r>
              <a:rPr lang="en-US" sz="1400" dirty="0">
                <a:effectLst/>
                <a:latin typeface="+mj-lt"/>
                <a:ea typeface="Times New Roman" panose="02020603050405020304" pitchFamily="18" charset="0"/>
              </a:rPr>
              <a:t> + UDAA </a:t>
            </a:r>
            <a:r>
              <a:rPr lang="en-US" sz="1400" i="1" baseline="-25000" dirty="0">
                <a:effectLst/>
                <a:latin typeface="+mj-lt"/>
                <a:ea typeface="Times New Roman" panose="02020603050405020304" pitchFamily="18" charset="0"/>
              </a:rPr>
              <a:t>q</a:t>
            </a:r>
            <a:r>
              <a:rPr lang="en-US" sz="1400" dirty="0">
                <a:effectLst/>
                <a:latin typeface="+mj-lt"/>
                <a:ea typeface="Times New Roman" panose="02020603050405020304" pitchFamily="18" charset="0"/>
              </a:rPr>
              <a:t> + UFA </a:t>
            </a:r>
            <a:r>
              <a:rPr lang="en-US" sz="1400" i="1" baseline="-25000" dirty="0">
                <a:effectLst/>
                <a:latin typeface="+mj-lt"/>
                <a:ea typeface="Times New Roman" panose="02020603050405020304" pitchFamily="18" charset="0"/>
              </a:rPr>
              <a:t>q</a:t>
            </a:r>
            <a:r>
              <a:rPr lang="en-US" sz="1400" dirty="0">
                <a:effectLst/>
                <a:latin typeface="+mj-lt"/>
                <a:ea typeface="Times New Roman" panose="02020603050405020304" pitchFamily="18" charset="0"/>
              </a:rPr>
              <a:t> + UTA </a:t>
            </a:r>
            <a:r>
              <a:rPr lang="en-US" sz="1400" i="1" baseline="-25000" dirty="0">
                <a:effectLst/>
                <a:latin typeface="+mj-lt"/>
                <a:ea typeface="Times New Roman" panose="02020603050405020304" pitchFamily="18" charset="0"/>
              </a:rPr>
              <a:t>q</a:t>
            </a:r>
            <a:r>
              <a:rPr lang="en-US" sz="1400" dirty="0">
                <a:effectLst/>
                <a:latin typeface="+mj-lt"/>
                <a:ea typeface="Times New Roman" panose="02020603050405020304" pitchFamily="18" charset="0"/>
              </a:rPr>
              <a:t> </a:t>
            </a:r>
            <a:r>
              <a:rPr lang="en-US" sz="1400" dirty="0">
                <a:solidFill>
                  <a:srgbClr val="FF0000"/>
                </a:solidFill>
                <a:effectLst/>
                <a:latin typeface="+mj-lt"/>
                <a:ea typeface="Times New Roman" panose="02020603050405020304" pitchFamily="18" charset="0"/>
              </a:rPr>
              <a:t>+ CARD*</a:t>
            </a:r>
            <a:endParaRPr lang="en-US" sz="800" dirty="0">
              <a:solidFill>
                <a:srgbClr val="FF0000"/>
              </a:solidFill>
              <a:effectLst/>
              <a:latin typeface="+mj-lt"/>
              <a:ea typeface="Times New Roman" panose="02020603050405020304" pitchFamily="18" charset="0"/>
            </a:endParaRPr>
          </a:p>
          <a:p>
            <a:pPr marL="0" marR="0" indent="0" algn="ctr">
              <a:lnSpc>
                <a:spcPct val="107000"/>
              </a:lnSpc>
              <a:spcBef>
                <a:spcPts val="0"/>
              </a:spcBef>
              <a:spcAft>
                <a:spcPts val="0"/>
              </a:spcAft>
              <a:buNone/>
            </a:pPr>
            <a:endParaRPr lang="en-US" sz="1400" i="1" baseline="-25000" dirty="0">
              <a:latin typeface="+mj-lt"/>
              <a:ea typeface="Times New Roman" panose="02020603050405020304" pitchFamily="18" charset="0"/>
            </a:endParaRPr>
          </a:p>
          <a:p>
            <a:pPr marL="0" indent="0">
              <a:lnSpc>
                <a:spcPct val="105000"/>
              </a:lnSpc>
              <a:spcBef>
                <a:spcPts val="0"/>
              </a:spcBef>
              <a:buNone/>
            </a:pPr>
            <a:r>
              <a:rPr lang="en-US" sz="1400" b="1" dirty="0">
                <a:latin typeface="Arial-BoldMT"/>
                <a:ea typeface="Calibri" panose="020F0502020204030204" pitchFamily="34" charset="0"/>
                <a:cs typeface="Arial-BoldMT"/>
              </a:rPr>
              <a:t>Scenario #1: </a:t>
            </a:r>
            <a:r>
              <a:rPr lang="en-US" sz="1400" dirty="0">
                <a:effectLst/>
                <a:latin typeface="Arial-BoldMT"/>
                <a:ea typeface="Calibri" panose="020F0502020204030204" pitchFamily="34" charset="0"/>
                <a:cs typeface="Arial-BoldMT"/>
              </a:rPr>
              <a:t> </a:t>
            </a:r>
            <a:r>
              <a:rPr lang="en-US" sz="1400" dirty="0">
                <a:solidFill>
                  <a:srgbClr val="000000"/>
                </a:solidFill>
                <a:effectLst/>
                <a:latin typeface="Calibri" panose="020F0502020204030204" pitchFamily="34" charset="0"/>
                <a:ea typeface="Calibri" panose="020F0502020204030204" pitchFamily="34" charset="0"/>
              </a:rPr>
              <a:t>EAL t = Max [</a:t>
            </a:r>
            <a:r>
              <a:rPr lang="en-US" sz="1400" strike="sngStrike" dirty="0">
                <a:solidFill>
                  <a:srgbClr val="FF0000"/>
                </a:solidFill>
                <a:effectLst/>
                <a:latin typeface="Calibri" panose="020F0502020204030204" pitchFamily="34" charset="0"/>
                <a:ea typeface="Calibri" panose="020F0502020204030204" pitchFamily="34" charset="0"/>
              </a:rPr>
              <a:t>RFAF *</a:t>
            </a:r>
            <a:r>
              <a:rPr lang="en-US" sz="1400" dirty="0">
                <a:solidFill>
                  <a:srgbClr val="FF0000"/>
                </a:solidFill>
                <a:effectLst/>
                <a:latin typeface="Calibri" panose="020F0502020204030204" pitchFamily="34" charset="0"/>
                <a:ea typeface="Calibri" panose="020F0502020204030204" pitchFamily="34" charset="0"/>
              </a:rPr>
              <a:t> </a:t>
            </a:r>
            <a:r>
              <a:rPr lang="en-US" sz="1400" dirty="0">
                <a:solidFill>
                  <a:srgbClr val="000000"/>
                </a:solidFill>
                <a:effectLst/>
                <a:latin typeface="Calibri" panose="020F0502020204030204" pitchFamily="34" charset="0"/>
                <a:ea typeface="Calibri" panose="020F0502020204030204" pitchFamily="34" charset="0"/>
              </a:rPr>
              <a:t>Max {</a:t>
            </a:r>
            <a:r>
              <a:rPr lang="en-US" sz="1400" strike="sngStrike" dirty="0">
                <a:solidFill>
                  <a:srgbClr val="FF0000"/>
                </a:solidFill>
                <a:effectLst/>
                <a:latin typeface="Calibri" panose="020F0502020204030204" pitchFamily="34" charset="0"/>
                <a:ea typeface="Calibri" panose="020F0502020204030204" pitchFamily="34" charset="0"/>
              </a:rPr>
              <a:t> RT</a:t>
            </a:r>
            <a:r>
              <a:rPr lang="en-US" sz="1400" dirty="0">
                <a:solidFill>
                  <a:srgbClr val="FF0000"/>
                </a:solidFill>
                <a:effectLst/>
                <a:latin typeface="Calibri" panose="020F0502020204030204" pitchFamily="34" charset="0"/>
                <a:ea typeface="Calibri" panose="020F0502020204030204" pitchFamily="34" charset="0"/>
              </a:rPr>
              <a:t>N</a:t>
            </a:r>
            <a:r>
              <a:rPr lang="en-US" sz="1400" dirty="0">
                <a:solidFill>
                  <a:srgbClr val="000000"/>
                </a:solidFill>
                <a:effectLst/>
                <a:latin typeface="Calibri" panose="020F0502020204030204" pitchFamily="34" charset="0"/>
                <a:ea typeface="Calibri" panose="020F0502020204030204" pitchFamily="34" charset="0"/>
              </a:rPr>
              <a:t>LE during the previous </a:t>
            </a:r>
            <a:r>
              <a:rPr lang="en-US" sz="1400" dirty="0" err="1">
                <a:solidFill>
                  <a:srgbClr val="000000"/>
                </a:solidFill>
                <a:effectLst/>
                <a:latin typeface="Calibri" panose="020F0502020204030204" pitchFamily="34" charset="0"/>
                <a:ea typeface="Calibri" panose="020F0502020204030204" pitchFamily="34" charset="0"/>
              </a:rPr>
              <a:t>lrt</a:t>
            </a:r>
            <a:r>
              <a:rPr lang="en-US" sz="1400" dirty="0">
                <a:solidFill>
                  <a:srgbClr val="000000"/>
                </a:solidFill>
                <a:effectLst/>
                <a:latin typeface="Calibri" panose="020F0502020204030204" pitchFamily="34" charset="0"/>
                <a:ea typeface="Calibri" panose="020F0502020204030204" pitchFamily="34" charset="0"/>
              </a:rPr>
              <a:t> days}, </a:t>
            </a:r>
            <a:r>
              <a:rPr lang="en-US" sz="1400" dirty="0">
                <a:solidFill>
                  <a:srgbClr val="FF0000"/>
                </a:solidFill>
                <a:effectLst/>
                <a:latin typeface="Calibri" panose="020F0502020204030204" pitchFamily="34" charset="0"/>
                <a:ea typeface="Calibri" panose="020F0502020204030204" pitchFamily="34" charset="0"/>
              </a:rPr>
              <a:t>FAF*</a:t>
            </a:r>
            <a:r>
              <a:rPr lang="en-US" sz="1400" strike="sngStrike" dirty="0">
                <a:solidFill>
                  <a:srgbClr val="FF0000"/>
                </a:solidFill>
                <a:effectLst/>
                <a:latin typeface="Calibri" panose="020F0502020204030204" pitchFamily="34" charset="0"/>
                <a:ea typeface="Calibri" panose="020F0502020204030204" pitchFamily="34" charset="0"/>
              </a:rPr>
              <a:t>RT</a:t>
            </a:r>
            <a:r>
              <a:rPr lang="en-US" sz="1400" dirty="0">
                <a:solidFill>
                  <a:srgbClr val="FF0000"/>
                </a:solidFill>
                <a:effectLst/>
                <a:latin typeface="Calibri" panose="020F0502020204030204" pitchFamily="34" charset="0"/>
                <a:ea typeface="Calibri" panose="020F0502020204030204" pitchFamily="34" charset="0"/>
              </a:rPr>
              <a:t>N</a:t>
            </a:r>
            <a:r>
              <a:rPr lang="en-US" sz="1400" dirty="0">
                <a:solidFill>
                  <a:srgbClr val="000000"/>
                </a:solidFill>
                <a:effectLst/>
                <a:latin typeface="Calibri" panose="020F0502020204030204" pitchFamily="34" charset="0"/>
                <a:ea typeface="Calibri" panose="020F0502020204030204" pitchFamily="34" charset="0"/>
              </a:rPr>
              <a:t>L</a:t>
            </a:r>
            <a:r>
              <a:rPr lang="en-US" sz="1400" dirty="0">
                <a:effectLst/>
                <a:latin typeface="Calibri" panose="020F0502020204030204" pitchFamily="34" charset="0"/>
                <a:ea typeface="Calibri" panose="020F0502020204030204" pitchFamily="34" charset="0"/>
              </a:rPr>
              <a:t>F]</a:t>
            </a:r>
            <a:r>
              <a:rPr lang="en-US" sz="1400" dirty="0">
                <a:solidFill>
                  <a:srgbClr val="000000"/>
                </a:solidFill>
                <a:effectLst/>
                <a:latin typeface="Calibri" panose="020F0502020204030204" pitchFamily="34" charset="0"/>
                <a:ea typeface="Calibri" panose="020F0502020204030204" pitchFamily="34" charset="0"/>
              </a:rPr>
              <a:t> </a:t>
            </a:r>
            <a:r>
              <a:rPr lang="en-US" sz="1400" strike="sngStrike" dirty="0">
                <a:solidFill>
                  <a:srgbClr val="FF0000"/>
                </a:solidFill>
                <a:effectLst/>
                <a:latin typeface="Calibri" panose="020F0502020204030204" pitchFamily="34" charset="0"/>
                <a:ea typeface="Calibri" panose="020F0502020204030204" pitchFamily="34" charset="0"/>
              </a:rPr>
              <a:t>+ DFAF * DALE</a:t>
            </a:r>
            <a:r>
              <a:rPr lang="en-US" sz="1400" dirty="0">
                <a:solidFill>
                  <a:srgbClr val="FF0000"/>
                </a:solidFill>
                <a:effectLst/>
                <a:latin typeface="Calibri" panose="020F0502020204030204" pitchFamily="34" charset="0"/>
                <a:ea typeface="Calibri" panose="020F0502020204030204" pitchFamily="34" charset="0"/>
              </a:rPr>
              <a:t> </a:t>
            </a:r>
            <a:r>
              <a:rPr lang="en-US" sz="1400" dirty="0">
                <a:solidFill>
                  <a:srgbClr val="000000"/>
                </a:solidFill>
                <a:effectLst/>
                <a:latin typeface="Calibri" panose="020F0502020204030204" pitchFamily="34" charset="0"/>
                <a:ea typeface="Calibri" panose="020F0502020204030204" pitchFamily="34" charset="0"/>
              </a:rPr>
              <a:t>+ </a:t>
            </a:r>
            <a:r>
              <a:rPr lang="en-US" sz="1400" dirty="0">
                <a:solidFill>
                  <a:srgbClr val="FF0000"/>
                </a:solidFill>
                <a:effectLst/>
                <a:latin typeface="Calibri" panose="020F0502020204030204" pitchFamily="34" charset="0"/>
                <a:ea typeface="Calibri" panose="020F0502020204030204" pitchFamily="34" charset="0"/>
              </a:rPr>
              <a:t>Max </a:t>
            </a:r>
            <a:r>
              <a:rPr lang="en-US" sz="1400" strike="sngStrike" dirty="0">
                <a:solidFill>
                  <a:srgbClr val="FF0000"/>
                </a:solidFill>
                <a:effectLst/>
                <a:latin typeface="Calibri" panose="020F0502020204030204" pitchFamily="34" charset="0"/>
                <a:ea typeface="Calibri" panose="020F0502020204030204" pitchFamily="34" charset="0"/>
              </a:rPr>
              <a:t>[</a:t>
            </a:r>
            <a:r>
              <a:rPr lang="en-US" sz="1400" strike="sngStrike" dirty="0">
                <a:solidFill>
                  <a:srgbClr val="000000"/>
                </a:solidFill>
                <a:effectLst/>
                <a:latin typeface="Calibri" panose="020F0502020204030204" pitchFamily="34" charset="0"/>
                <a:ea typeface="Calibri" panose="020F0502020204030204" pitchFamily="34" charset="0"/>
              </a:rPr>
              <a:t>RTLCNS</a:t>
            </a:r>
            <a:r>
              <a:rPr lang="en-US" sz="1400" strike="sngStrike" dirty="0">
                <a:solidFill>
                  <a:srgbClr val="FF0000"/>
                </a:solidFill>
                <a:effectLst/>
                <a:latin typeface="Calibri" panose="020F0502020204030204" pitchFamily="34" charset="0"/>
                <a:ea typeface="Calibri" panose="020F0502020204030204" pitchFamily="34" charset="0"/>
              </a:rPr>
              <a:t> </a:t>
            </a:r>
            <a:r>
              <a:rPr lang="en-US" sz="1400" dirty="0">
                <a:solidFill>
                  <a:srgbClr val="FF0000"/>
                </a:solidFill>
                <a:effectLst/>
                <a:latin typeface="Calibri" panose="020F0502020204030204" pitchFamily="34" charset="0"/>
                <a:ea typeface="Calibri" panose="020F0502020204030204" pitchFamily="34" charset="0"/>
              </a:rPr>
              <a:t>NLCD,</a:t>
            </a:r>
            <a:r>
              <a:rPr lang="en-US" sz="1400" strike="sngStrike" dirty="0">
                <a:solidFill>
                  <a:srgbClr val="FF0000"/>
                </a:solidFill>
                <a:effectLst/>
                <a:latin typeface="Calibri" panose="020F0502020204030204" pitchFamily="34" charset="0"/>
                <a:ea typeface="Calibri" panose="020F0502020204030204" pitchFamily="34" charset="0"/>
              </a:rPr>
              <a:t> </a:t>
            </a:r>
            <a:r>
              <a:rPr lang="en-US" sz="1400" dirty="0">
                <a:effectLst/>
                <a:latin typeface="Calibri" panose="020F0502020204030204" pitchFamily="34" charset="0"/>
                <a:ea typeface="Calibri" panose="020F0502020204030204" pitchFamily="34" charset="0"/>
              </a:rPr>
              <a:t>Max {U</a:t>
            </a:r>
            <a:r>
              <a:rPr lang="en-US" sz="1400" dirty="0">
                <a:solidFill>
                  <a:srgbClr val="FF0000"/>
                </a:solidFill>
                <a:effectLst/>
                <a:latin typeface="Calibri" panose="020F0502020204030204" pitchFamily="34" charset="0"/>
                <a:ea typeface="Calibri" panose="020F0502020204030204" pitchFamily="34" charset="0"/>
              </a:rPr>
              <a:t>LE</a:t>
            </a:r>
            <a:r>
              <a:rPr lang="en-US" sz="1400" strike="sngStrike" dirty="0">
                <a:solidFill>
                  <a:srgbClr val="FF0000"/>
                </a:solidFill>
                <a:effectLst/>
                <a:latin typeface="Calibri" panose="020F0502020204030204" pitchFamily="34" charset="0"/>
                <a:ea typeface="Calibri" panose="020F0502020204030204" pitchFamily="34" charset="0"/>
              </a:rPr>
              <a:t>RTA</a:t>
            </a:r>
            <a:r>
              <a:rPr lang="en-US" sz="1400" dirty="0">
                <a:effectLst/>
                <a:latin typeface="Calibri" panose="020F0502020204030204" pitchFamily="34" charset="0"/>
                <a:ea typeface="Calibri" panose="020F0502020204030204" pitchFamily="34" charset="0"/>
              </a:rPr>
              <a:t> during the previous </a:t>
            </a:r>
            <a:r>
              <a:rPr lang="en-US" sz="1400" dirty="0" err="1">
                <a:effectLst/>
                <a:latin typeface="Calibri" panose="020F0502020204030204" pitchFamily="34" charset="0"/>
                <a:ea typeface="Calibri" panose="020F0502020204030204" pitchFamily="34" charset="0"/>
              </a:rPr>
              <a:t>lrq</a:t>
            </a:r>
            <a:r>
              <a:rPr lang="en-US" sz="1400" dirty="0">
                <a:effectLst/>
                <a:latin typeface="Calibri" panose="020F0502020204030204" pitchFamily="34" charset="0"/>
                <a:ea typeface="Calibri" panose="020F0502020204030204" pitchFamily="34" charset="0"/>
              </a:rPr>
              <a:t> days}</a:t>
            </a:r>
            <a:r>
              <a:rPr lang="en-US" sz="1400" strike="sngStrike" dirty="0">
                <a:solidFill>
                  <a:srgbClr val="FF0000"/>
                </a:solidFill>
                <a:effectLst/>
                <a:latin typeface="Calibri" panose="020F0502020204030204" pitchFamily="34" charset="0"/>
                <a:ea typeface="Calibri" panose="020F0502020204030204" pitchFamily="34" charset="0"/>
              </a:rPr>
              <a:t>]</a:t>
            </a:r>
            <a:r>
              <a:rPr lang="en-US" sz="1400" dirty="0">
                <a:solidFill>
                  <a:srgbClr val="FF0000"/>
                </a:solidFill>
                <a:effectLst/>
                <a:latin typeface="Calibri" panose="020F0502020204030204" pitchFamily="34" charset="0"/>
                <a:ea typeface="Calibri" panose="020F0502020204030204" pitchFamily="34" charset="0"/>
              </a:rPr>
              <a:t> </a:t>
            </a:r>
            <a:r>
              <a:rPr lang="en-US" sz="1400" dirty="0">
                <a:solidFill>
                  <a:srgbClr val="000000"/>
                </a:solidFill>
                <a:effectLst/>
                <a:latin typeface="Calibri" panose="020F0502020204030204" pitchFamily="34" charset="0"/>
                <a:ea typeface="Calibri" panose="020F0502020204030204" pitchFamily="34" charset="0"/>
              </a:rPr>
              <a:t>+ OUT </a:t>
            </a:r>
            <a:r>
              <a:rPr lang="en-US" sz="1400" dirty="0">
                <a:solidFill>
                  <a:srgbClr val="000000"/>
                </a:solidFill>
                <a:effectLst/>
                <a:highlight>
                  <a:srgbClr val="FFFF00"/>
                </a:highlight>
                <a:latin typeface="Calibri" panose="020F0502020204030204" pitchFamily="34" charset="0"/>
                <a:ea typeface="Calibri" panose="020F0502020204030204" pitchFamily="34" charset="0"/>
              </a:rPr>
              <a:t>(included UDAA)</a:t>
            </a:r>
            <a:r>
              <a:rPr lang="en-US" sz="1400" dirty="0">
                <a:solidFill>
                  <a:srgbClr val="000000"/>
                </a:solidFill>
                <a:effectLst/>
                <a:latin typeface="Calibri" panose="020F0502020204030204" pitchFamily="34" charset="0"/>
                <a:ea typeface="Calibri" panose="020F0502020204030204" pitchFamily="34" charset="0"/>
              </a:rPr>
              <a:t> </a:t>
            </a:r>
            <a:r>
              <a:rPr lang="en-US" sz="1400" i="1" baseline="-25000" dirty="0">
                <a:solidFill>
                  <a:srgbClr val="000000"/>
                </a:solidFill>
                <a:effectLst/>
                <a:latin typeface="Calibri" panose="020F0502020204030204" pitchFamily="34" charset="0"/>
                <a:ea typeface="Calibri" panose="020F0502020204030204" pitchFamily="34" charset="0"/>
              </a:rPr>
              <a:t>  </a:t>
            </a:r>
            <a:endParaRPr lang="en-US" sz="1400" dirty="0">
              <a:solidFill>
                <a:srgbClr val="000000"/>
              </a:solidFill>
              <a:effectLst/>
              <a:latin typeface="Calibri" panose="020F0502020204030204" pitchFamily="34" charset="0"/>
              <a:ea typeface="Calibri" panose="020F0502020204030204" pitchFamily="34" charset="0"/>
            </a:endParaRPr>
          </a:p>
          <a:p>
            <a:pPr marL="0" marR="0">
              <a:spcBef>
                <a:spcPts val="0"/>
              </a:spcBef>
              <a:spcAft>
                <a:spcPts val="0"/>
              </a:spcAft>
            </a:pPr>
            <a:endParaRPr lang="en-US" sz="1000" b="1" dirty="0">
              <a:solidFill>
                <a:srgbClr val="000000"/>
              </a:solidFill>
              <a:effectLst/>
              <a:latin typeface="Calibri" panose="020F0502020204030204" pitchFamily="34" charset="0"/>
              <a:ea typeface="Calibri" panose="020F0502020204030204" pitchFamily="34" charset="0"/>
            </a:endParaRPr>
          </a:p>
          <a:p>
            <a:pPr marL="0" marR="0">
              <a:spcBef>
                <a:spcPts val="0"/>
              </a:spcBef>
              <a:spcAft>
                <a:spcPts val="0"/>
              </a:spcAft>
            </a:pPr>
            <a:r>
              <a:rPr lang="en-US" sz="1000" b="1" dirty="0">
                <a:solidFill>
                  <a:srgbClr val="000000"/>
                </a:solidFill>
                <a:effectLst/>
                <a:latin typeface="Calibri" panose="020F0502020204030204" pitchFamily="34" charset="0"/>
                <a:ea typeface="Calibri" panose="020F0502020204030204" pitchFamily="34" charset="0"/>
              </a:rPr>
              <a:t>NLE </a:t>
            </a:r>
            <a:r>
              <a:rPr lang="en-US" sz="1000" dirty="0">
                <a:solidFill>
                  <a:srgbClr val="000000"/>
                </a:solidFill>
                <a:effectLst/>
                <a:latin typeface="Calibri" panose="020F0502020204030204" pitchFamily="34" charset="0"/>
                <a:ea typeface="Calibri" panose="020F0502020204030204" pitchFamily="34" charset="0"/>
              </a:rPr>
              <a:t>= Total net liability extrapolated  (Last 14 days RTM Initial Statement Average + Last 14 days DAM Initial Statement Average based on RTM Initial OD)*M1. Use same RTM ODs for DAM as well</a:t>
            </a:r>
            <a:endParaRPr lang="en-US" sz="10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000" b="1" dirty="0">
                <a:solidFill>
                  <a:srgbClr val="000000"/>
                </a:solidFill>
                <a:effectLst/>
                <a:latin typeface="Calibri" panose="020F0502020204030204" pitchFamily="34" charset="0"/>
                <a:ea typeface="Calibri" panose="020F0502020204030204" pitchFamily="34" charset="0"/>
              </a:rPr>
              <a:t>NLF</a:t>
            </a:r>
            <a:r>
              <a:rPr lang="en-US" sz="1000" dirty="0">
                <a:solidFill>
                  <a:srgbClr val="000000"/>
                </a:solidFill>
                <a:effectLst/>
                <a:latin typeface="Calibri" panose="020F0502020204030204" pitchFamily="34" charset="0"/>
                <a:ea typeface="Calibri" panose="020F0502020204030204" pitchFamily="34" charset="0"/>
              </a:rPr>
              <a:t> = net liability forward = 1.5 * NLCD</a:t>
            </a:r>
            <a:endParaRPr lang="en-US" sz="1000" dirty="0">
              <a:solidFill>
                <a:srgbClr val="000000"/>
              </a:solidFill>
              <a:effectLst/>
              <a:highlight>
                <a:srgbClr val="FFFF00"/>
              </a:highlight>
              <a:latin typeface="Calibri" panose="020F0502020204030204" pitchFamily="34" charset="0"/>
              <a:ea typeface="Calibri" panose="020F0502020204030204" pitchFamily="34" charset="0"/>
            </a:endParaRPr>
          </a:p>
          <a:p>
            <a:pPr marL="0" marR="0">
              <a:lnSpc>
                <a:spcPct val="105000"/>
              </a:lnSpc>
              <a:spcBef>
                <a:spcPts val="0"/>
              </a:spcBef>
              <a:spcAft>
                <a:spcPts val="0"/>
              </a:spcAft>
            </a:pPr>
            <a:r>
              <a:rPr lang="en-US" sz="1000" b="1" i="1" dirty="0">
                <a:solidFill>
                  <a:srgbClr val="000000"/>
                </a:solidFill>
                <a:effectLst/>
                <a:latin typeface="Calibri" panose="020F0502020204030204" pitchFamily="34" charset="0"/>
                <a:ea typeface="Calibri" panose="020F0502020204030204" pitchFamily="34" charset="0"/>
              </a:rPr>
              <a:t>NLCD</a:t>
            </a:r>
            <a:r>
              <a:rPr lang="en-US" sz="1000" dirty="0">
                <a:solidFill>
                  <a:srgbClr val="000000"/>
                </a:solidFill>
                <a:effectLst/>
                <a:latin typeface="Calibri" panose="020F0502020204030204" pitchFamily="34" charset="0"/>
                <a:ea typeface="Calibri" panose="020F0502020204030204" pitchFamily="34" charset="0"/>
              </a:rPr>
              <a:t> = (7 most recent Operating days Real time estimates + 7 most recent DAM ODs day-ahead) if settled data is available use settled else estimates – no price cap</a:t>
            </a:r>
          </a:p>
          <a:p>
            <a:pPr marL="0" marR="0">
              <a:lnSpc>
                <a:spcPct val="105000"/>
              </a:lnSpc>
              <a:spcBef>
                <a:spcPts val="0"/>
              </a:spcBef>
              <a:spcAft>
                <a:spcPts val="0"/>
              </a:spcAft>
            </a:pPr>
            <a:r>
              <a:rPr lang="en-US" sz="1000" b="1" dirty="0">
                <a:solidFill>
                  <a:srgbClr val="000000"/>
                </a:solidFill>
                <a:effectLst/>
                <a:latin typeface="Calibri" panose="020F0502020204030204" pitchFamily="34" charset="0"/>
                <a:ea typeface="Calibri" panose="020F0502020204030204" pitchFamily="34" charset="0"/>
              </a:rPr>
              <a:t>FAF</a:t>
            </a:r>
            <a:r>
              <a:rPr lang="en-US" sz="1000" dirty="0">
                <a:solidFill>
                  <a:srgbClr val="000000"/>
                </a:solidFill>
                <a:effectLst/>
                <a:latin typeface="Calibri" panose="020F0502020204030204" pitchFamily="34" charset="0"/>
                <a:ea typeface="Calibri" panose="020F0502020204030204" pitchFamily="34" charset="0"/>
              </a:rPr>
              <a:t> = 21 future / most recent days 7 RTM Prices</a:t>
            </a:r>
            <a:endParaRPr lang="en-US" sz="10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000" b="1" dirty="0">
                <a:solidFill>
                  <a:srgbClr val="000000"/>
                </a:solidFill>
                <a:effectLst/>
                <a:latin typeface="Calibri" panose="020F0502020204030204" pitchFamily="34" charset="0"/>
                <a:ea typeface="Calibri" panose="020F0502020204030204" pitchFamily="34" charset="0"/>
              </a:rPr>
              <a:t>ULE</a:t>
            </a:r>
            <a:r>
              <a:rPr lang="en-US" sz="1000" dirty="0">
                <a:solidFill>
                  <a:srgbClr val="000000"/>
                </a:solidFill>
                <a:effectLst/>
                <a:latin typeface="Calibri" panose="020F0502020204030204" pitchFamily="34" charset="0"/>
                <a:ea typeface="Calibri" panose="020F0502020204030204" pitchFamily="34" charset="0"/>
              </a:rPr>
              <a:t> = unbilled liability extrapolated (Last 14 days RTM Initial Statement Average + Last 14 days DAM Initial Statement Average based on RTM Initial OD)*M2 -  use same RTM ODs for DAM as well</a:t>
            </a:r>
          </a:p>
          <a:p>
            <a:pPr marL="0" marR="0" indent="0">
              <a:spcBef>
                <a:spcPts val="0"/>
              </a:spcBef>
              <a:spcAft>
                <a:spcPts val="0"/>
              </a:spcAft>
              <a:buNone/>
            </a:pPr>
            <a:br>
              <a:rPr lang="en-US" sz="1000" b="1" dirty="0">
                <a:solidFill>
                  <a:srgbClr val="000000"/>
                </a:solidFill>
                <a:latin typeface="Calibri" panose="020F0502020204030204" pitchFamily="34" charset="0"/>
                <a:ea typeface="Times New Roman" panose="02020603050405020304" pitchFamily="18" charset="0"/>
              </a:rPr>
            </a:br>
            <a:endParaRPr lang="en-US" sz="1000" b="1" dirty="0">
              <a:solidFill>
                <a:srgbClr val="000000"/>
              </a:solidFill>
              <a:latin typeface="Calibri" panose="020F0502020204030204" pitchFamily="34" charset="0"/>
              <a:ea typeface="Times New Roman" panose="02020603050405020304" pitchFamily="18" charset="0"/>
            </a:endParaRPr>
          </a:p>
          <a:p>
            <a:pPr marL="0" marR="0" indent="0">
              <a:lnSpc>
                <a:spcPct val="105000"/>
              </a:lnSpc>
              <a:spcBef>
                <a:spcPts val="0"/>
              </a:spcBef>
              <a:spcAft>
                <a:spcPts val="0"/>
              </a:spcAft>
              <a:buNone/>
            </a:pPr>
            <a:r>
              <a:rPr lang="en-US" sz="1600" b="1" dirty="0">
                <a:latin typeface="Arial-BoldMT"/>
                <a:ea typeface="Calibri" panose="020F0502020204030204" pitchFamily="34" charset="0"/>
                <a:cs typeface="Arial-BoldMT"/>
              </a:rPr>
              <a:t>Scenario #1a: </a:t>
            </a:r>
            <a:r>
              <a:rPr lang="en-US" sz="1600" dirty="0">
                <a:effectLst/>
                <a:latin typeface="Arial-BoldMT"/>
                <a:ea typeface="Calibri" panose="020F0502020204030204" pitchFamily="34" charset="0"/>
                <a:cs typeface="Arial-BoldMT"/>
              </a:rPr>
              <a:t> </a:t>
            </a:r>
            <a:r>
              <a:rPr lang="en-US" sz="1600" dirty="0">
                <a:solidFill>
                  <a:srgbClr val="000000"/>
                </a:solidFill>
                <a:effectLst/>
                <a:latin typeface="Calibri" panose="020F0502020204030204" pitchFamily="34" charset="0"/>
                <a:ea typeface="Calibri" panose="020F0502020204030204" pitchFamily="34" charset="0"/>
              </a:rPr>
              <a:t>EAL = </a:t>
            </a:r>
            <a:r>
              <a:rPr lang="en-US" sz="1600" dirty="0">
                <a:solidFill>
                  <a:srgbClr val="000000"/>
                </a:solidFill>
                <a:effectLst/>
                <a:highlight>
                  <a:srgbClr val="00FFFF"/>
                </a:highlight>
                <a:latin typeface="Calibri" panose="020F0502020204030204" pitchFamily="34" charset="0"/>
                <a:ea typeface="Calibri" panose="020F0502020204030204" pitchFamily="34" charset="0"/>
              </a:rPr>
              <a:t>Max [</a:t>
            </a:r>
            <a:r>
              <a:rPr lang="en-US" sz="1600" strike="sngStrike" dirty="0">
                <a:solidFill>
                  <a:srgbClr val="FF0000"/>
                </a:solidFill>
                <a:effectLst/>
                <a:highlight>
                  <a:srgbClr val="00FFFF"/>
                </a:highlight>
                <a:latin typeface="Calibri" panose="020F0502020204030204" pitchFamily="34" charset="0"/>
                <a:ea typeface="Calibri" panose="020F0502020204030204" pitchFamily="34" charset="0"/>
              </a:rPr>
              <a:t>RFAF *</a:t>
            </a:r>
            <a:r>
              <a:rPr lang="en-US" sz="1600" dirty="0">
                <a:solidFill>
                  <a:srgbClr val="FF0000"/>
                </a:solidFill>
                <a:effectLst/>
                <a:highlight>
                  <a:srgbClr val="00FFFF"/>
                </a:highlight>
                <a:latin typeface="Calibri" panose="020F0502020204030204" pitchFamily="34" charset="0"/>
                <a:ea typeface="Calibri" panose="020F0502020204030204" pitchFamily="34" charset="0"/>
              </a:rPr>
              <a:t> </a:t>
            </a:r>
            <a:r>
              <a:rPr lang="en-US" sz="1600" dirty="0">
                <a:solidFill>
                  <a:srgbClr val="000000"/>
                </a:solidFill>
                <a:effectLst/>
                <a:highlight>
                  <a:srgbClr val="00FFFF"/>
                </a:highlight>
                <a:latin typeface="Calibri" panose="020F0502020204030204" pitchFamily="34" charset="0"/>
                <a:ea typeface="Calibri" panose="020F0502020204030204" pitchFamily="34" charset="0"/>
              </a:rPr>
              <a:t>Max {</a:t>
            </a:r>
            <a:r>
              <a:rPr lang="en-US" sz="1600" strike="sngStrike" dirty="0">
                <a:solidFill>
                  <a:srgbClr val="FF0000"/>
                </a:solidFill>
                <a:effectLst/>
                <a:highlight>
                  <a:srgbClr val="00FFFF"/>
                </a:highlight>
                <a:latin typeface="Calibri" panose="020F0502020204030204" pitchFamily="34" charset="0"/>
                <a:ea typeface="Calibri" panose="020F0502020204030204" pitchFamily="34" charset="0"/>
              </a:rPr>
              <a:t> RT</a:t>
            </a:r>
            <a:r>
              <a:rPr lang="en-US" sz="1600" dirty="0">
                <a:solidFill>
                  <a:srgbClr val="FF0000"/>
                </a:solidFill>
                <a:effectLst/>
                <a:highlight>
                  <a:srgbClr val="00FFFF"/>
                </a:highlight>
                <a:latin typeface="Calibri" panose="020F0502020204030204" pitchFamily="34" charset="0"/>
                <a:ea typeface="Calibri" panose="020F0502020204030204" pitchFamily="34" charset="0"/>
              </a:rPr>
              <a:t>N</a:t>
            </a:r>
            <a:r>
              <a:rPr lang="en-US" sz="1600" dirty="0">
                <a:solidFill>
                  <a:srgbClr val="000000"/>
                </a:solidFill>
                <a:effectLst/>
                <a:highlight>
                  <a:srgbClr val="00FFFF"/>
                </a:highlight>
                <a:latin typeface="Calibri" panose="020F0502020204030204" pitchFamily="34" charset="0"/>
                <a:ea typeface="Calibri" panose="020F0502020204030204" pitchFamily="34" charset="0"/>
              </a:rPr>
              <a:t>LE during the previous </a:t>
            </a:r>
            <a:r>
              <a:rPr lang="en-US" sz="1600" dirty="0" err="1">
                <a:solidFill>
                  <a:srgbClr val="000000"/>
                </a:solidFill>
                <a:effectLst/>
                <a:highlight>
                  <a:srgbClr val="00FFFF"/>
                </a:highlight>
                <a:latin typeface="Calibri" panose="020F0502020204030204" pitchFamily="34" charset="0"/>
                <a:ea typeface="Calibri" panose="020F0502020204030204" pitchFamily="34" charset="0"/>
              </a:rPr>
              <a:t>lrt</a:t>
            </a:r>
            <a:r>
              <a:rPr lang="en-US" sz="1600" dirty="0">
                <a:solidFill>
                  <a:srgbClr val="000000"/>
                </a:solidFill>
                <a:effectLst/>
                <a:highlight>
                  <a:srgbClr val="00FFFF"/>
                </a:highlight>
                <a:latin typeface="Calibri" panose="020F0502020204030204" pitchFamily="34" charset="0"/>
                <a:ea typeface="Calibri" panose="020F0502020204030204" pitchFamily="34" charset="0"/>
              </a:rPr>
              <a:t> days}, </a:t>
            </a:r>
            <a:r>
              <a:rPr lang="en-US" sz="1600" dirty="0">
                <a:solidFill>
                  <a:srgbClr val="FF0000"/>
                </a:solidFill>
                <a:effectLst/>
                <a:highlight>
                  <a:srgbClr val="00FFFF"/>
                </a:highlight>
                <a:latin typeface="Calibri" panose="020F0502020204030204" pitchFamily="34" charset="0"/>
                <a:ea typeface="Calibri" panose="020F0502020204030204" pitchFamily="34" charset="0"/>
              </a:rPr>
              <a:t>FAF*</a:t>
            </a:r>
            <a:r>
              <a:rPr lang="en-US" sz="1600" strike="sngStrike" dirty="0">
                <a:solidFill>
                  <a:srgbClr val="FF0000"/>
                </a:solidFill>
                <a:effectLst/>
                <a:highlight>
                  <a:srgbClr val="00FFFF"/>
                </a:highlight>
                <a:latin typeface="Calibri" panose="020F0502020204030204" pitchFamily="34" charset="0"/>
                <a:ea typeface="Calibri" panose="020F0502020204030204" pitchFamily="34" charset="0"/>
              </a:rPr>
              <a:t>RT</a:t>
            </a:r>
            <a:r>
              <a:rPr lang="en-US" sz="1600" dirty="0">
                <a:solidFill>
                  <a:srgbClr val="FF0000"/>
                </a:solidFill>
                <a:effectLst/>
                <a:highlight>
                  <a:srgbClr val="00FFFF"/>
                </a:highlight>
                <a:latin typeface="Calibri" panose="020F0502020204030204" pitchFamily="34" charset="0"/>
                <a:ea typeface="Calibri" panose="020F0502020204030204" pitchFamily="34" charset="0"/>
              </a:rPr>
              <a:t>N</a:t>
            </a:r>
            <a:r>
              <a:rPr lang="en-US" sz="1600" dirty="0">
                <a:solidFill>
                  <a:srgbClr val="000000"/>
                </a:solidFill>
                <a:effectLst/>
                <a:highlight>
                  <a:srgbClr val="00FFFF"/>
                </a:highlight>
                <a:latin typeface="Calibri" panose="020F0502020204030204" pitchFamily="34" charset="0"/>
                <a:ea typeface="Calibri" panose="020F0502020204030204" pitchFamily="34" charset="0"/>
              </a:rPr>
              <a:t>L</a:t>
            </a:r>
            <a:r>
              <a:rPr lang="en-US" sz="1600" dirty="0">
                <a:effectLst/>
                <a:highlight>
                  <a:srgbClr val="00FFFF"/>
                </a:highlight>
                <a:latin typeface="Calibri" panose="020F0502020204030204" pitchFamily="34" charset="0"/>
                <a:ea typeface="Calibri" panose="020F0502020204030204" pitchFamily="34" charset="0"/>
              </a:rPr>
              <a:t>F]</a:t>
            </a:r>
            <a:r>
              <a:rPr lang="en-US" sz="1600" dirty="0">
                <a:solidFill>
                  <a:srgbClr val="000000"/>
                </a:solidFill>
                <a:effectLst/>
                <a:highlight>
                  <a:srgbClr val="00FFFF"/>
                </a:highlight>
                <a:latin typeface="Calibri" panose="020F0502020204030204" pitchFamily="34" charset="0"/>
                <a:ea typeface="Calibri" panose="020F0502020204030204" pitchFamily="34" charset="0"/>
              </a:rPr>
              <a:t> </a:t>
            </a:r>
            <a:r>
              <a:rPr lang="en-US" sz="1600" strike="sngStrike" dirty="0">
                <a:solidFill>
                  <a:srgbClr val="FF0000"/>
                </a:solidFill>
                <a:effectLst/>
                <a:latin typeface="Calibri" panose="020F0502020204030204" pitchFamily="34" charset="0"/>
                <a:ea typeface="Calibri" panose="020F0502020204030204" pitchFamily="34" charset="0"/>
              </a:rPr>
              <a:t>+ DFAF * DALE</a:t>
            </a:r>
            <a:r>
              <a:rPr lang="en-US" sz="1600" dirty="0">
                <a:solidFill>
                  <a:srgbClr val="FF0000"/>
                </a:solidFill>
                <a:effectLst/>
                <a:latin typeface="Calibri" panose="020F0502020204030204" pitchFamily="34" charset="0"/>
                <a:ea typeface="Calibri" panose="020F0502020204030204" pitchFamily="34" charset="0"/>
              </a:rPr>
              <a:t> </a:t>
            </a:r>
            <a:r>
              <a:rPr lang="en-US" sz="1600" dirty="0">
                <a:solidFill>
                  <a:srgbClr val="000000"/>
                </a:solidFill>
                <a:effectLst/>
                <a:latin typeface="Calibri" panose="020F0502020204030204" pitchFamily="34" charset="0"/>
                <a:ea typeface="Calibri" panose="020F0502020204030204" pitchFamily="34" charset="0"/>
              </a:rPr>
              <a:t>+ </a:t>
            </a:r>
            <a:r>
              <a:rPr lang="en-US" sz="1600" dirty="0">
                <a:solidFill>
                  <a:srgbClr val="FF0000"/>
                </a:solidFill>
                <a:effectLst/>
                <a:highlight>
                  <a:srgbClr val="00FF00"/>
                </a:highlight>
                <a:latin typeface="Calibri" panose="020F0502020204030204" pitchFamily="34" charset="0"/>
                <a:ea typeface="Calibri" panose="020F0502020204030204" pitchFamily="34" charset="0"/>
              </a:rPr>
              <a:t>Max </a:t>
            </a:r>
            <a:r>
              <a:rPr lang="en-US" sz="1600" strike="sngStrike" dirty="0">
                <a:solidFill>
                  <a:srgbClr val="FF0000"/>
                </a:solidFill>
                <a:effectLst/>
                <a:highlight>
                  <a:srgbClr val="00FF00"/>
                </a:highlight>
                <a:latin typeface="Calibri" panose="020F0502020204030204" pitchFamily="34" charset="0"/>
                <a:ea typeface="Calibri" panose="020F0502020204030204" pitchFamily="34" charset="0"/>
              </a:rPr>
              <a:t>[</a:t>
            </a:r>
            <a:r>
              <a:rPr lang="en-US" sz="1600" strike="sngStrike" dirty="0">
                <a:solidFill>
                  <a:srgbClr val="000000"/>
                </a:solidFill>
                <a:effectLst/>
                <a:highlight>
                  <a:srgbClr val="00FF00"/>
                </a:highlight>
                <a:latin typeface="Calibri" panose="020F0502020204030204" pitchFamily="34" charset="0"/>
                <a:ea typeface="Calibri" panose="020F0502020204030204" pitchFamily="34" charset="0"/>
              </a:rPr>
              <a:t>RTLCNS</a:t>
            </a:r>
            <a:r>
              <a:rPr lang="en-US" sz="1600" strike="sngStrike" dirty="0">
                <a:solidFill>
                  <a:srgbClr val="FF0000"/>
                </a:solidFill>
                <a:effectLst/>
                <a:highlight>
                  <a:srgbClr val="00FF00"/>
                </a:highlight>
                <a:latin typeface="Calibri" panose="020F0502020204030204" pitchFamily="34" charset="0"/>
                <a:ea typeface="Calibri" panose="020F0502020204030204" pitchFamily="34" charset="0"/>
              </a:rPr>
              <a:t> (</a:t>
            </a:r>
            <a:r>
              <a:rPr lang="en-US" sz="1600" dirty="0">
                <a:solidFill>
                  <a:srgbClr val="FF0000"/>
                </a:solidFill>
                <a:effectLst/>
                <a:highlight>
                  <a:srgbClr val="00FF00"/>
                </a:highlight>
                <a:latin typeface="Calibri" panose="020F0502020204030204" pitchFamily="34" charset="0"/>
                <a:ea typeface="Calibri" panose="020F0502020204030204" pitchFamily="34" charset="0"/>
              </a:rPr>
              <a:t>RTLCNS + UDAA),</a:t>
            </a:r>
            <a:r>
              <a:rPr lang="en-US" sz="1600" strike="sngStrike" dirty="0">
                <a:solidFill>
                  <a:srgbClr val="FF0000"/>
                </a:solidFill>
                <a:effectLst/>
                <a:highlight>
                  <a:srgbClr val="00FF00"/>
                </a:highlight>
                <a:latin typeface="Calibri" panose="020F0502020204030204" pitchFamily="34" charset="0"/>
                <a:ea typeface="Calibri" panose="020F0502020204030204" pitchFamily="34" charset="0"/>
              </a:rPr>
              <a:t> </a:t>
            </a:r>
            <a:r>
              <a:rPr lang="en-US" sz="1600" dirty="0">
                <a:effectLst/>
                <a:highlight>
                  <a:srgbClr val="00FF00"/>
                </a:highlight>
                <a:latin typeface="Calibri" panose="020F0502020204030204" pitchFamily="34" charset="0"/>
                <a:ea typeface="Calibri" panose="020F0502020204030204" pitchFamily="34" charset="0"/>
              </a:rPr>
              <a:t>Max {U</a:t>
            </a:r>
            <a:r>
              <a:rPr lang="en-US" sz="1600" dirty="0">
                <a:solidFill>
                  <a:srgbClr val="FF0000"/>
                </a:solidFill>
                <a:effectLst/>
                <a:highlight>
                  <a:srgbClr val="00FF00"/>
                </a:highlight>
                <a:latin typeface="Calibri" panose="020F0502020204030204" pitchFamily="34" charset="0"/>
                <a:ea typeface="Calibri" panose="020F0502020204030204" pitchFamily="34" charset="0"/>
              </a:rPr>
              <a:t>LE</a:t>
            </a:r>
            <a:r>
              <a:rPr lang="en-US" sz="1600" strike="sngStrike" dirty="0">
                <a:solidFill>
                  <a:srgbClr val="FF0000"/>
                </a:solidFill>
                <a:effectLst/>
                <a:highlight>
                  <a:srgbClr val="00FF00"/>
                </a:highlight>
                <a:latin typeface="Calibri" panose="020F0502020204030204" pitchFamily="34" charset="0"/>
                <a:ea typeface="Calibri" panose="020F0502020204030204" pitchFamily="34" charset="0"/>
              </a:rPr>
              <a:t>RTA</a:t>
            </a:r>
            <a:r>
              <a:rPr lang="en-US" sz="1600" dirty="0">
                <a:effectLst/>
                <a:highlight>
                  <a:srgbClr val="00FF00"/>
                </a:highlight>
                <a:latin typeface="Calibri" panose="020F0502020204030204" pitchFamily="34" charset="0"/>
                <a:ea typeface="Calibri" panose="020F0502020204030204" pitchFamily="34" charset="0"/>
              </a:rPr>
              <a:t> during the previous </a:t>
            </a:r>
            <a:r>
              <a:rPr lang="en-US" sz="1600" dirty="0" err="1">
                <a:effectLst/>
                <a:highlight>
                  <a:srgbClr val="00FF00"/>
                </a:highlight>
                <a:latin typeface="Calibri" panose="020F0502020204030204" pitchFamily="34" charset="0"/>
                <a:ea typeface="Calibri" panose="020F0502020204030204" pitchFamily="34" charset="0"/>
              </a:rPr>
              <a:t>lrq</a:t>
            </a:r>
            <a:r>
              <a:rPr lang="en-US" sz="1600" dirty="0">
                <a:effectLst/>
                <a:highlight>
                  <a:srgbClr val="00FF00"/>
                </a:highlight>
                <a:latin typeface="Calibri" panose="020F0502020204030204" pitchFamily="34" charset="0"/>
                <a:ea typeface="Calibri" panose="020F0502020204030204" pitchFamily="34" charset="0"/>
              </a:rPr>
              <a:t> days}</a:t>
            </a:r>
            <a:r>
              <a:rPr lang="en-US" sz="1600" strike="sngStrike" dirty="0">
                <a:solidFill>
                  <a:srgbClr val="FF0000"/>
                </a:solidFill>
                <a:effectLst/>
                <a:latin typeface="Calibri" panose="020F0502020204030204" pitchFamily="34" charset="0"/>
                <a:ea typeface="Calibri" panose="020F0502020204030204" pitchFamily="34" charset="0"/>
              </a:rPr>
              <a:t>]</a:t>
            </a:r>
            <a:r>
              <a:rPr lang="en-US" sz="1600" dirty="0">
                <a:solidFill>
                  <a:srgbClr val="FF0000"/>
                </a:solidFill>
                <a:effectLst/>
                <a:latin typeface="Calibri" panose="020F0502020204030204" pitchFamily="34" charset="0"/>
                <a:ea typeface="Calibri" panose="020F0502020204030204" pitchFamily="34" charset="0"/>
              </a:rPr>
              <a:t> </a:t>
            </a:r>
            <a:r>
              <a:rPr lang="en-US" sz="1600" dirty="0">
                <a:solidFill>
                  <a:srgbClr val="000000"/>
                </a:solidFill>
                <a:effectLst/>
                <a:latin typeface="Calibri" panose="020F0502020204030204" pitchFamily="34" charset="0"/>
                <a:ea typeface="Calibri" panose="020F0502020204030204" pitchFamily="34" charset="0"/>
              </a:rPr>
              <a:t>+ OUT</a:t>
            </a:r>
            <a:r>
              <a:rPr lang="en-US" sz="1600" i="1" baseline="-25000" dirty="0">
                <a:solidFill>
                  <a:srgbClr val="000000"/>
                </a:solidFill>
                <a:effectLst/>
                <a:latin typeface="Calibri" panose="020F0502020204030204" pitchFamily="34" charset="0"/>
                <a:ea typeface="Calibri" panose="020F0502020204030204" pitchFamily="34" charset="0"/>
              </a:rPr>
              <a:t> </a:t>
            </a:r>
            <a:endParaRPr lang="en-US" sz="1600" dirty="0">
              <a:solidFill>
                <a:srgbClr val="000000"/>
              </a:solidFill>
              <a:effectLst/>
              <a:latin typeface="Calibri" panose="020F0502020204030204" pitchFamily="34" charset="0"/>
              <a:ea typeface="Calibri" panose="020F0502020204030204" pitchFamily="34" charset="0"/>
            </a:endParaRPr>
          </a:p>
          <a:p>
            <a:pPr marL="0" marR="0" indent="0">
              <a:lnSpc>
                <a:spcPct val="105000"/>
              </a:lnSpc>
              <a:spcBef>
                <a:spcPts val="0"/>
              </a:spcBef>
              <a:spcAft>
                <a:spcPts val="0"/>
              </a:spcAft>
              <a:buNone/>
            </a:pPr>
            <a:endParaRPr lang="en-US" sz="1600" dirty="0">
              <a:effectLst/>
              <a:latin typeface="Calibri" panose="020F0502020204030204" pitchFamily="34" charset="0"/>
              <a:ea typeface="Calibri" panose="020F0502020204030204" pitchFamily="34" charset="0"/>
            </a:endParaRPr>
          </a:p>
          <a:p>
            <a:pPr marL="0" indent="0">
              <a:lnSpc>
                <a:spcPct val="105000"/>
              </a:lnSpc>
              <a:spcBef>
                <a:spcPts val="0"/>
              </a:spcBef>
              <a:buNone/>
            </a:pPr>
            <a:r>
              <a:rPr lang="en-US" sz="1600" b="1" dirty="0">
                <a:latin typeface="Arial-BoldMT"/>
                <a:ea typeface="Calibri" panose="020F0502020204030204" pitchFamily="34" charset="0"/>
                <a:cs typeface="Arial-BoldMT"/>
              </a:rPr>
              <a:t>Scenario #1b </a:t>
            </a:r>
            <a:r>
              <a:rPr lang="en-US" sz="1600" dirty="0">
                <a:effectLst/>
                <a:latin typeface="Arial-BoldMT"/>
                <a:ea typeface="Calibri" panose="020F0502020204030204" pitchFamily="34" charset="0"/>
                <a:cs typeface="Arial-BoldMT"/>
              </a:rPr>
              <a:t> </a:t>
            </a:r>
            <a:r>
              <a:rPr lang="en-US" sz="1600" dirty="0">
                <a:solidFill>
                  <a:srgbClr val="000000"/>
                </a:solidFill>
                <a:effectLst/>
                <a:latin typeface="Calibri" panose="020F0502020204030204" pitchFamily="34" charset="0"/>
                <a:ea typeface="Calibri" panose="020F0502020204030204" pitchFamily="34" charset="0"/>
              </a:rPr>
              <a:t>EAL t = Max [</a:t>
            </a:r>
            <a:r>
              <a:rPr lang="en-US" sz="1600" strike="sngStrike" dirty="0">
                <a:solidFill>
                  <a:srgbClr val="FF0000"/>
                </a:solidFill>
                <a:effectLst/>
                <a:latin typeface="Calibri" panose="020F0502020204030204" pitchFamily="34" charset="0"/>
                <a:ea typeface="Calibri" panose="020F0502020204030204" pitchFamily="34" charset="0"/>
              </a:rPr>
              <a:t>RFAF *</a:t>
            </a:r>
            <a:r>
              <a:rPr lang="en-US" sz="1600" dirty="0">
                <a:solidFill>
                  <a:srgbClr val="FF0000"/>
                </a:solidFill>
                <a:effectLst/>
                <a:latin typeface="Calibri" panose="020F0502020204030204" pitchFamily="34" charset="0"/>
                <a:ea typeface="Calibri" panose="020F0502020204030204" pitchFamily="34" charset="0"/>
              </a:rPr>
              <a:t> </a:t>
            </a:r>
            <a:r>
              <a:rPr lang="en-US" sz="1600" dirty="0">
                <a:solidFill>
                  <a:srgbClr val="000000"/>
                </a:solidFill>
                <a:effectLst/>
                <a:latin typeface="Calibri" panose="020F0502020204030204" pitchFamily="34" charset="0"/>
                <a:ea typeface="Calibri" panose="020F0502020204030204" pitchFamily="34" charset="0"/>
              </a:rPr>
              <a:t>Max {</a:t>
            </a:r>
            <a:r>
              <a:rPr lang="en-US" sz="1600" strike="sngStrike" dirty="0">
                <a:solidFill>
                  <a:srgbClr val="FF0000"/>
                </a:solidFill>
                <a:effectLst/>
                <a:latin typeface="Calibri" panose="020F0502020204030204" pitchFamily="34" charset="0"/>
                <a:ea typeface="Calibri" panose="020F0502020204030204" pitchFamily="34" charset="0"/>
              </a:rPr>
              <a:t> RT</a:t>
            </a:r>
            <a:r>
              <a:rPr lang="en-US" sz="1600" dirty="0">
                <a:solidFill>
                  <a:srgbClr val="FF0000"/>
                </a:solidFill>
                <a:effectLst/>
                <a:latin typeface="Calibri" panose="020F0502020204030204" pitchFamily="34" charset="0"/>
                <a:ea typeface="Calibri" panose="020F0502020204030204" pitchFamily="34" charset="0"/>
              </a:rPr>
              <a:t>N</a:t>
            </a:r>
            <a:r>
              <a:rPr lang="en-US" sz="1600" dirty="0">
                <a:solidFill>
                  <a:srgbClr val="000000"/>
                </a:solidFill>
                <a:effectLst/>
                <a:latin typeface="Calibri" panose="020F0502020204030204" pitchFamily="34" charset="0"/>
                <a:ea typeface="Calibri" panose="020F0502020204030204" pitchFamily="34" charset="0"/>
              </a:rPr>
              <a:t>LE during the previous </a:t>
            </a:r>
            <a:r>
              <a:rPr lang="en-US" sz="1600" dirty="0" err="1">
                <a:solidFill>
                  <a:srgbClr val="000000"/>
                </a:solidFill>
                <a:effectLst/>
                <a:latin typeface="Calibri" panose="020F0502020204030204" pitchFamily="34" charset="0"/>
                <a:ea typeface="Calibri" panose="020F0502020204030204" pitchFamily="34" charset="0"/>
              </a:rPr>
              <a:t>lrt</a:t>
            </a:r>
            <a:r>
              <a:rPr lang="en-US" sz="1600" dirty="0">
                <a:solidFill>
                  <a:srgbClr val="000000"/>
                </a:solidFill>
                <a:effectLst/>
                <a:latin typeface="Calibri" panose="020F0502020204030204" pitchFamily="34" charset="0"/>
                <a:ea typeface="Calibri" panose="020F0502020204030204" pitchFamily="34" charset="0"/>
              </a:rPr>
              <a:t> days}, </a:t>
            </a:r>
            <a:r>
              <a:rPr lang="en-US" sz="1600" dirty="0">
                <a:solidFill>
                  <a:srgbClr val="FF0000"/>
                </a:solidFill>
                <a:effectLst/>
                <a:latin typeface="Calibri" panose="020F0502020204030204" pitchFamily="34" charset="0"/>
                <a:ea typeface="Calibri" panose="020F0502020204030204" pitchFamily="34" charset="0"/>
              </a:rPr>
              <a:t>FAF*</a:t>
            </a:r>
            <a:r>
              <a:rPr lang="en-US" sz="1600" strike="sngStrike" dirty="0">
                <a:solidFill>
                  <a:srgbClr val="FF0000"/>
                </a:solidFill>
                <a:effectLst/>
                <a:latin typeface="Calibri" panose="020F0502020204030204" pitchFamily="34" charset="0"/>
                <a:ea typeface="Calibri" panose="020F0502020204030204" pitchFamily="34" charset="0"/>
              </a:rPr>
              <a:t>RT</a:t>
            </a:r>
            <a:r>
              <a:rPr lang="en-US" sz="1600" dirty="0">
                <a:solidFill>
                  <a:srgbClr val="FF0000"/>
                </a:solidFill>
                <a:effectLst/>
                <a:latin typeface="Calibri" panose="020F0502020204030204" pitchFamily="34" charset="0"/>
                <a:ea typeface="Calibri" panose="020F0502020204030204" pitchFamily="34" charset="0"/>
              </a:rPr>
              <a:t>N</a:t>
            </a:r>
            <a:r>
              <a:rPr lang="en-US" sz="1600" dirty="0">
                <a:solidFill>
                  <a:srgbClr val="000000"/>
                </a:solidFill>
                <a:effectLst/>
                <a:latin typeface="Calibri" panose="020F0502020204030204" pitchFamily="34" charset="0"/>
                <a:ea typeface="Calibri" panose="020F0502020204030204" pitchFamily="34" charset="0"/>
              </a:rPr>
              <a:t>L</a:t>
            </a:r>
            <a:r>
              <a:rPr lang="en-US" sz="1600" dirty="0">
                <a:effectLst/>
                <a:latin typeface="Calibri" panose="020F0502020204030204" pitchFamily="34" charset="0"/>
                <a:ea typeface="Calibri" panose="020F0502020204030204" pitchFamily="34" charset="0"/>
              </a:rPr>
              <a:t>F]</a:t>
            </a:r>
            <a:r>
              <a:rPr lang="en-US" sz="1600" dirty="0">
                <a:solidFill>
                  <a:srgbClr val="000000"/>
                </a:solidFill>
                <a:effectLst/>
                <a:latin typeface="Calibri" panose="020F0502020204030204" pitchFamily="34" charset="0"/>
                <a:ea typeface="Calibri" panose="020F0502020204030204" pitchFamily="34" charset="0"/>
              </a:rPr>
              <a:t> </a:t>
            </a:r>
            <a:r>
              <a:rPr lang="en-US" sz="1600" strike="sngStrike" dirty="0">
                <a:solidFill>
                  <a:srgbClr val="FF0000"/>
                </a:solidFill>
                <a:effectLst/>
                <a:latin typeface="Calibri" panose="020F0502020204030204" pitchFamily="34" charset="0"/>
                <a:ea typeface="Calibri" panose="020F0502020204030204" pitchFamily="34" charset="0"/>
              </a:rPr>
              <a:t>+ DFAF * DALE</a:t>
            </a:r>
            <a:r>
              <a:rPr lang="en-US" sz="1600" dirty="0">
                <a:solidFill>
                  <a:srgbClr val="FF0000"/>
                </a:solidFill>
                <a:effectLst/>
                <a:latin typeface="Calibri" panose="020F0502020204030204" pitchFamily="34" charset="0"/>
                <a:ea typeface="Calibri" panose="020F0502020204030204" pitchFamily="34" charset="0"/>
              </a:rPr>
              <a:t> </a:t>
            </a:r>
            <a:r>
              <a:rPr lang="en-US" sz="1600" dirty="0">
                <a:solidFill>
                  <a:srgbClr val="000000"/>
                </a:solidFill>
                <a:effectLst/>
                <a:latin typeface="Calibri" panose="020F0502020204030204" pitchFamily="34" charset="0"/>
                <a:ea typeface="Calibri" panose="020F0502020204030204" pitchFamily="34" charset="0"/>
              </a:rPr>
              <a:t>+ </a:t>
            </a:r>
            <a:r>
              <a:rPr lang="en-US" sz="1600" dirty="0">
                <a:solidFill>
                  <a:srgbClr val="FF0000"/>
                </a:solidFill>
                <a:effectLst/>
                <a:latin typeface="Calibri" panose="020F0502020204030204" pitchFamily="34" charset="0"/>
                <a:ea typeface="Calibri" panose="020F0502020204030204" pitchFamily="34" charset="0"/>
              </a:rPr>
              <a:t>Max </a:t>
            </a:r>
            <a:r>
              <a:rPr lang="en-US" sz="1600" strike="sngStrike" dirty="0">
                <a:solidFill>
                  <a:srgbClr val="FF0000"/>
                </a:solidFill>
                <a:effectLst/>
                <a:latin typeface="Calibri" panose="020F0502020204030204" pitchFamily="34" charset="0"/>
                <a:ea typeface="Calibri" panose="020F0502020204030204" pitchFamily="34" charset="0"/>
              </a:rPr>
              <a:t>[</a:t>
            </a:r>
            <a:r>
              <a:rPr lang="en-US" sz="1600" strike="sngStrike" dirty="0">
                <a:solidFill>
                  <a:srgbClr val="000000"/>
                </a:solidFill>
                <a:effectLst/>
                <a:latin typeface="Calibri" panose="020F0502020204030204" pitchFamily="34" charset="0"/>
                <a:ea typeface="Calibri" panose="020F0502020204030204" pitchFamily="34" charset="0"/>
              </a:rPr>
              <a:t>RTLCNS</a:t>
            </a:r>
            <a:r>
              <a:rPr lang="en-US" sz="1600" strike="sngStrike" dirty="0">
                <a:solidFill>
                  <a:srgbClr val="FF0000"/>
                </a:solidFill>
                <a:effectLst/>
                <a:latin typeface="Calibri" panose="020F0502020204030204" pitchFamily="34" charset="0"/>
                <a:ea typeface="Calibri" panose="020F0502020204030204" pitchFamily="34" charset="0"/>
              </a:rPr>
              <a:t> </a:t>
            </a:r>
            <a:r>
              <a:rPr lang="en-US" sz="1600" dirty="0">
                <a:solidFill>
                  <a:srgbClr val="FF0000"/>
                </a:solidFill>
                <a:effectLst/>
                <a:latin typeface="Calibri" panose="020F0502020204030204" pitchFamily="34" charset="0"/>
                <a:ea typeface="Calibri" panose="020F0502020204030204" pitchFamily="34" charset="0"/>
              </a:rPr>
              <a:t>NLCD,</a:t>
            </a:r>
            <a:r>
              <a:rPr lang="en-US" sz="1600" strike="sngStrike" dirty="0">
                <a:solidFill>
                  <a:srgbClr val="FF0000"/>
                </a:solidFill>
                <a:effectLst/>
                <a:latin typeface="Calibri" panose="020F0502020204030204" pitchFamily="34" charset="0"/>
                <a:ea typeface="Calibri" panose="020F0502020204030204" pitchFamily="34" charset="0"/>
              </a:rPr>
              <a:t> </a:t>
            </a:r>
            <a:r>
              <a:rPr lang="en-US" sz="1600" dirty="0">
                <a:effectLst/>
                <a:latin typeface="Calibri" panose="020F0502020204030204" pitchFamily="34" charset="0"/>
                <a:ea typeface="Calibri" panose="020F0502020204030204" pitchFamily="34" charset="0"/>
              </a:rPr>
              <a:t>Max {U</a:t>
            </a:r>
            <a:r>
              <a:rPr lang="en-US" sz="1600" dirty="0">
                <a:solidFill>
                  <a:srgbClr val="FF0000"/>
                </a:solidFill>
                <a:effectLst/>
                <a:latin typeface="Calibri" panose="020F0502020204030204" pitchFamily="34" charset="0"/>
                <a:ea typeface="Calibri" panose="020F0502020204030204" pitchFamily="34" charset="0"/>
              </a:rPr>
              <a:t>LE</a:t>
            </a:r>
            <a:r>
              <a:rPr lang="en-US" sz="1600" strike="sngStrike" dirty="0">
                <a:solidFill>
                  <a:srgbClr val="FF0000"/>
                </a:solidFill>
                <a:effectLst/>
                <a:latin typeface="Calibri" panose="020F0502020204030204" pitchFamily="34" charset="0"/>
                <a:ea typeface="Calibri" panose="020F0502020204030204" pitchFamily="34" charset="0"/>
              </a:rPr>
              <a:t>RTA</a:t>
            </a:r>
            <a:r>
              <a:rPr lang="en-US" sz="1600" dirty="0">
                <a:effectLst/>
                <a:latin typeface="Calibri" panose="020F0502020204030204" pitchFamily="34" charset="0"/>
                <a:ea typeface="Calibri" panose="020F0502020204030204" pitchFamily="34" charset="0"/>
              </a:rPr>
              <a:t> during the previous </a:t>
            </a:r>
            <a:r>
              <a:rPr lang="en-US" sz="1600" dirty="0" err="1">
                <a:effectLst/>
                <a:latin typeface="Calibri" panose="020F0502020204030204" pitchFamily="34" charset="0"/>
                <a:ea typeface="Calibri" panose="020F0502020204030204" pitchFamily="34" charset="0"/>
              </a:rPr>
              <a:t>lrq</a:t>
            </a:r>
            <a:r>
              <a:rPr lang="en-US" sz="1600" dirty="0">
                <a:effectLst/>
                <a:latin typeface="Calibri" panose="020F0502020204030204" pitchFamily="34" charset="0"/>
                <a:ea typeface="Calibri" panose="020F0502020204030204" pitchFamily="34" charset="0"/>
              </a:rPr>
              <a:t> days}</a:t>
            </a:r>
            <a:r>
              <a:rPr lang="en-US" sz="1600" strike="sngStrike" dirty="0">
                <a:solidFill>
                  <a:srgbClr val="FF0000"/>
                </a:solidFill>
                <a:effectLst/>
                <a:latin typeface="Calibri" panose="020F0502020204030204" pitchFamily="34" charset="0"/>
                <a:ea typeface="Calibri" panose="020F0502020204030204" pitchFamily="34" charset="0"/>
              </a:rPr>
              <a:t>]</a:t>
            </a:r>
            <a:r>
              <a:rPr lang="en-US" sz="1600" dirty="0">
                <a:solidFill>
                  <a:srgbClr val="FF0000"/>
                </a:solidFill>
                <a:effectLst/>
                <a:latin typeface="Calibri" panose="020F0502020204030204" pitchFamily="34" charset="0"/>
                <a:ea typeface="Calibri" panose="020F0502020204030204" pitchFamily="34" charset="0"/>
              </a:rPr>
              <a:t> </a:t>
            </a:r>
            <a:r>
              <a:rPr lang="en-US" sz="1600" dirty="0">
                <a:solidFill>
                  <a:srgbClr val="000000"/>
                </a:solidFill>
                <a:effectLst/>
                <a:latin typeface="Calibri" panose="020F0502020204030204" pitchFamily="34" charset="0"/>
                <a:ea typeface="Calibri" panose="020F0502020204030204" pitchFamily="34" charset="0"/>
              </a:rPr>
              <a:t>+ OUT  </a:t>
            </a:r>
            <a:r>
              <a:rPr lang="en-US" sz="1600" i="1" baseline="-25000" dirty="0">
                <a:solidFill>
                  <a:srgbClr val="000000"/>
                </a:solidFill>
                <a:effectLst/>
                <a:latin typeface="Calibri" panose="020F0502020204030204" pitchFamily="34" charset="0"/>
                <a:ea typeface="Calibri" panose="020F0502020204030204" pitchFamily="34" charset="0"/>
              </a:rPr>
              <a:t>  </a:t>
            </a:r>
            <a:endParaRPr lang="en-US" sz="1600" dirty="0">
              <a:solidFill>
                <a:srgbClr val="000000"/>
              </a:solidFill>
              <a:effectLst/>
              <a:latin typeface="Calibri" panose="020F0502020204030204" pitchFamily="34" charset="0"/>
              <a:ea typeface="Calibri" panose="020F0502020204030204" pitchFamily="34" charset="0"/>
            </a:endParaRPr>
          </a:p>
          <a:p>
            <a:pPr marL="0" marR="0" indent="0">
              <a:lnSpc>
                <a:spcPct val="105000"/>
              </a:lnSpc>
              <a:spcBef>
                <a:spcPts val="0"/>
              </a:spcBef>
              <a:spcAft>
                <a:spcPts val="0"/>
              </a:spcAft>
              <a:buNone/>
            </a:pPr>
            <a:endParaRPr lang="en-US" sz="1600" dirty="0">
              <a:effectLst/>
              <a:latin typeface="Calibri" panose="020F0502020204030204" pitchFamily="34" charset="0"/>
              <a:ea typeface="Calibri" panose="020F0502020204030204" pitchFamily="34" charset="0"/>
            </a:endParaRPr>
          </a:p>
          <a:p>
            <a:pPr marL="0" marR="0" indent="0">
              <a:lnSpc>
                <a:spcPct val="105000"/>
              </a:lnSpc>
              <a:spcBef>
                <a:spcPts val="0"/>
              </a:spcBef>
              <a:spcAft>
                <a:spcPts val="0"/>
              </a:spcAft>
              <a:buNone/>
            </a:pPr>
            <a:r>
              <a:rPr lang="en-US" sz="1600" dirty="0">
                <a:solidFill>
                  <a:srgbClr val="000000"/>
                </a:solidFill>
                <a:effectLst/>
                <a:latin typeface="Calibri" panose="020F0502020204030204" pitchFamily="34" charset="0"/>
                <a:ea typeface="Calibri" panose="020F0502020204030204" pitchFamily="34" charset="0"/>
              </a:rPr>
              <a:t>OUT</a:t>
            </a:r>
            <a:r>
              <a:rPr lang="en-US" sz="1600" i="1" baseline="-25000" dirty="0">
                <a:solidFill>
                  <a:srgbClr val="000000"/>
                </a:solidFill>
                <a:effectLst/>
                <a:latin typeface="Calibri" panose="020F0502020204030204" pitchFamily="34" charset="0"/>
                <a:ea typeface="Calibri" panose="020F0502020204030204" pitchFamily="34" charset="0"/>
              </a:rPr>
              <a:t> </a:t>
            </a:r>
            <a:r>
              <a:rPr lang="en-US" sz="1600" dirty="0">
                <a:solidFill>
                  <a:srgbClr val="000000"/>
                </a:solidFill>
                <a:effectLst/>
                <a:latin typeface="Calibri" panose="020F0502020204030204" pitchFamily="34" charset="0"/>
                <a:ea typeface="Calibri" panose="020F0502020204030204" pitchFamily="34" charset="0"/>
              </a:rPr>
              <a:t>t = OIA + UFA + UTA </a:t>
            </a:r>
            <a:r>
              <a:rPr lang="en-US" sz="1600" dirty="0">
                <a:solidFill>
                  <a:srgbClr val="FF0000"/>
                </a:solidFill>
                <a:effectLst/>
                <a:latin typeface="+mj-lt"/>
                <a:ea typeface="Times New Roman" panose="02020603050405020304" pitchFamily="18" charset="0"/>
              </a:rPr>
              <a:t>+ CARD* </a:t>
            </a:r>
            <a:r>
              <a:rPr lang="en-US" sz="1600" dirty="0">
                <a:solidFill>
                  <a:srgbClr val="000000"/>
                </a:solidFill>
                <a:effectLst/>
                <a:latin typeface="Calibri" panose="020F0502020204030204" pitchFamily="34" charset="0"/>
                <a:ea typeface="Calibri" panose="020F0502020204030204" pitchFamily="34" charset="0"/>
              </a:rPr>
              <a:t> </a:t>
            </a:r>
            <a:r>
              <a:rPr lang="en-US" sz="1600" dirty="0">
                <a:solidFill>
                  <a:srgbClr val="000000"/>
                </a:solidFill>
                <a:effectLst/>
                <a:highlight>
                  <a:srgbClr val="FFFF00"/>
                </a:highlight>
                <a:latin typeface="Calibri" panose="020F0502020204030204" pitchFamily="34" charset="0"/>
                <a:ea typeface="Calibri" panose="020F0502020204030204" pitchFamily="34" charset="0"/>
              </a:rPr>
              <a:t>(S1a and S1b excludes UDAA) </a:t>
            </a:r>
          </a:p>
          <a:p>
            <a:pPr marL="0" marR="0" indent="0">
              <a:spcBef>
                <a:spcPts val="0"/>
              </a:spcBef>
              <a:spcAft>
                <a:spcPts val="0"/>
              </a:spcAft>
              <a:buNone/>
            </a:pPr>
            <a:endParaRPr lang="en-US" sz="1600" b="1" dirty="0">
              <a:effectLst/>
              <a:latin typeface="Calibri" panose="020F0502020204030204" pitchFamily="34" charset="0"/>
              <a:ea typeface="Times New Roman" panose="02020603050405020304" pitchFamily="18" charset="0"/>
            </a:endParaRPr>
          </a:p>
        </p:txBody>
      </p:sp>
      <p:sp>
        <p:nvSpPr>
          <p:cNvPr id="3" name="Footer Placeholder 2">
            <a:extLst>
              <a:ext uri="{FF2B5EF4-FFF2-40B4-BE49-F238E27FC236}">
                <a16:creationId xmlns:a16="http://schemas.microsoft.com/office/drawing/2014/main" id="{1E62B19B-524B-D429-D60B-18F1261DE9C6}"/>
              </a:ext>
            </a:extLst>
          </p:cNvPr>
          <p:cNvSpPr>
            <a:spLocks noGrp="1"/>
          </p:cNvSpPr>
          <p:nvPr>
            <p:ph type="ftr" sz="quarter" idx="11"/>
          </p:nvPr>
        </p:nvSpPr>
        <p:spPr/>
        <p:txBody>
          <a:bodyPr/>
          <a:lstStyle/>
          <a:p>
            <a:r>
              <a:rPr lang="en-US" dirty="0"/>
              <a:t>* CARD not included in OUT/TPEA for this presentation</a:t>
            </a:r>
          </a:p>
        </p:txBody>
      </p:sp>
    </p:spTree>
    <p:extLst>
      <p:ext uri="{BB962C8B-B14F-4D97-AF65-F5344CB8AC3E}">
        <p14:creationId xmlns:p14="http://schemas.microsoft.com/office/powerpoint/2010/main" val="3876911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23860-7F53-4966-86CF-75E2176DF76A}"/>
              </a:ext>
            </a:extLst>
          </p:cNvPr>
          <p:cNvSpPr>
            <a:spLocks noGrp="1"/>
          </p:cNvSpPr>
          <p:nvPr>
            <p:ph type="title"/>
          </p:nvPr>
        </p:nvSpPr>
        <p:spPr>
          <a:xfrm>
            <a:off x="381000" y="243682"/>
            <a:ext cx="8458200" cy="442118"/>
          </a:xfrm>
        </p:spPr>
        <p:txBody>
          <a:bodyPr/>
          <a:lstStyle/>
          <a:p>
            <a:pPr algn="ctr"/>
            <a:r>
              <a:rPr lang="en-US" sz="2000" dirty="0"/>
              <a:t>Scenarios #2, #3 and #4</a:t>
            </a:r>
            <a:br>
              <a:rPr lang="en-US" sz="2000" dirty="0"/>
            </a:br>
            <a:endParaRPr lang="en-US" sz="2000" dirty="0"/>
          </a:p>
        </p:txBody>
      </p:sp>
      <p:sp>
        <p:nvSpPr>
          <p:cNvPr id="4" name="Slide Number Placeholder 3">
            <a:extLst>
              <a:ext uri="{FF2B5EF4-FFF2-40B4-BE49-F238E27FC236}">
                <a16:creationId xmlns:a16="http://schemas.microsoft.com/office/drawing/2014/main" id="{17DB2987-2A6C-46E9-A624-4603F6AF7783}"/>
              </a:ext>
            </a:extLst>
          </p:cNvPr>
          <p:cNvSpPr>
            <a:spLocks noGrp="1"/>
          </p:cNvSpPr>
          <p:nvPr>
            <p:ph type="sldNum" sz="quarter" idx="4"/>
          </p:nvPr>
        </p:nvSpPr>
        <p:spPr/>
        <p:txBody>
          <a:bodyPr/>
          <a:lstStyle/>
          <a:p>
            <a:fld id="{1D93BD3E-1E9A-4970-A6F7-E7AC52762E0C}" type="slidenum">
              <a:rPr lang="en-US" smtClean="0"/>
              <a:pPr/>
              <a:t>4</a:t>
            </a:fld>
            <a:endParaRPr lang="en-US" dirty="0"/>
          </a:p>
        </p:txBody>
      </p:sp>
      <p:sp>
        <p:nvSpPr>
          <p:cNvPr id="7" name="Content Placeholder 2">
            <a:extLst>
              <a:ext uri="{FF2B5EF4-FFF2-40B4-BE49-F238E27FC236}">
                <a16:creationId xmlns:a16="http://schemas.microsoft.com/office/drawing/2014/main" id="{5A0835AC-BF0E-4AAB-93DF-8A0DC56B9C1E}"/>
              </a:ext>
            </a:extLst>
          </p:cNvPr>
          <p:cNvSpPr>
            <a:spLocks noGrp="1"/>
          </p:cNvSpPr>
          <p:nvPr>
            <p:ph idx="1"/>
          </p:nvPr>
        </p:nvSpPr>
        <p:spPr>
          <a:xfrm>
            <a:off x="342900" y="873061"/>
            <a:ext cx="8724900" cy="5562600"/>
          </a:xfrm>
        </p:spPr>
        <p:txBody>
          <a:bodyPr/>
          <a:lstStyle/>
          <a:p>
            <a:pPr marL="0" marR="0" indent="0">
              <a:lnSpc>
                <a:spcPct val="107000"/>
              </a:lnSpc>
              <a:spcBef>
                <a:spcPts val="0"/>
              </a:spcBef>
              <a:spcAft>
                <a:spcPts val="0"/>
              </a:spcAft>
              <a:buNone/>
            </a:pPr>
            <a:r>
              <a:rPr lang="en-US" sz="1400" b="1" dirty="0">
                <a:latin typeface="Arial-BoldMT"/>
                <a:ea typeface="Calibri" panose="020F0502020204030204" pitchFamily="34" charset="0"/>
                <a:cs typeface="Arial-BoldMT"/>
              </a:rPr>
              <a:t>Scenario #2*: </a:t>
            </a:r>
            <a:r>
              <a:rPr lang="en-US" sz="1400" dirty="0">
                <a:effectLst/>
                <a:latin typeface="Arial-BoldMT"/>
                <a:ea typeface="Calibri" panose="020F0502020204030204" pitchFamily="34" charset="0"/>
                <a:cs typeface="Arial-BoldMT"/>
              </a:rPr>
              <a:t>EAL q = Max [IEL during the first 40-day period only beginning on the date that the Counter-Party commences activity in ERCOT markets, </a:t>
            </a:r>
            <a:r>
              <a:rPr lang="en-US" sz="1400" dirty="0">
                <a:solidFill>
                  <a:srgbClr val="FF0000"/>
                </a:solidFill>
                <a:effectLst/>
                <a:highlight>
                  <a:srgbClr val="FFFF00"/>
                </a:highlight>
                <a:latin typeface="Arial-BoldMT"/>
                <a:ea typeface="Calibri" panose="020F0502020204030204" pitchFamily="34" charset="0"/>
                <a:cs typeface="Arial-BoldMT"/>
              </a:rPr>
              <a:t>Max{(</a:t>
            </a:r>
            <a:r>
              <a:rPr lang="en-US" sz="1400" dirty="0">
                <a:effectLst/>
                <a:highlight>
                  <a:srgbClr val="FFFF00"/>
                </a:highlight>
                <a:latin typeface="Arial-BoldMT"/>
                <a:ea typeface="Calibri" panose="020F0502020204030204" pitchFamily="34" charset="0"/>
                <a:cs typeface="Arial-BoldMT"/>
              </a:rPr>
              <a:t>RFAF * </a:t>
            </a:r>
            <a:r>
              <a:rPr lang="en-US" sz="1400" strike="sngStrike" dirty="0">
                <a:solidFill>
                  <a:srgbClr val="FF0000"/>
                </a:solidFill>
                <a:effectLst/>
                <a:highlight>
                  <a:srgbClr val="FFFF00"/>
                </a:highlight>
                <a:latin typeface="Arial-BoldMT"/>
                <a:ea typeface="Calibri" panose="020F0502020204030204" pitchFamily="34" charset="0"/>
                <a:cs typeface="Arial-BoldMT"/>
              </a:rPr>
              <a:t>Max {</a:t>
            </a:r>
            <a:r>
              <a:rPr lang="en-US" sz="1400" dirty="0">
                <a:effectLst/>
                <a:highlight>
                  <a:srgbClr val="FFFF00"/>
                </a:highlight>
                <a:latin typeface="Arial-BoldMT"/>
                <a:ea typeface="Calibri" panose="020F0502020204030204" pitchFamily="34" charset="0"/>
                <a:cs typeface="Arial-BoldMT"/>
              </a:rPr>
              <a:t>RTLE</a:t>
            </a:r>
            <a:r>
              <a:rPr lang="en-US" sz="1400" dirty="0">
                <a:solidFill>
                  <a:srgbClr val="FF0000"/>
                </a:solidFill>
                <a:effectLst/>
                <a:highlight>
                  <a:srgbClr val="FFFF00"/>
                </a:highlight>
                <a:latin typeface="Arial-BoldMT"/>
                <a:ea typeface="Calibri" panose="020F0502020204030204" pitchFamily="34" charset="0"/>
                <a:cs typeface="Arial-BoldMT"/>
              </a:rPr>
              <a:t>)</a:t>
            </a:r>
            <a:r>
              <a:rPr lang="en-US" sz="1400" dirty="0">
                <a:effectLst/>
                <a:highlight>
                  <a:srgbClr val="FFFF00"/>
                </a:highlight>
                <a:latin typeface="Arial-BoldMT"/>
                <a:ea typeface="Calibri" panose="020F0502020204030204" pitchFamily="34" charset="0"/>
                <a:cs typeface="Arial-BoldMT"/>
              </a:rPr>
              <a:t> </a:t>
            </a:r>
            <a:r>
              <a:rPr lang="en-US" sz="1400" dirty="0">
                <a:effectLst/>
                <a:latin typeface="Arial-BoldMT"/>
                <a:ea typeface="Calibri" panose="020F0502020204030204" pitchFamily="34" charset="0"/>
                <a:cs typeface="Arial-BoldMT"/>
              </a:rPr>
              <a:t>during the previous </a:t>
            </a:r>
            <a:r>
              <a:rPr lang="en-US" sz="1400" dirty="0" err="1">
                <a:effectLst/>
                <a:latin typeface="Arial-BoldMT"/>
                <a:ea typeface="Calibri" panose="020F0502020204030204" pitchFamily="34" charset="0"/>
                <a:cs typeface="Arial-BoldMT"/>
              </a:rPr>
              <a:t>lrq</a:t>
            </a:r>
            <a:r>
              <a:rPr lang="en-US" sz="1400" dirty="0">
                <a:effectLst/>
                <a:latin typeface="Arial-BoldMT"/>
                <a:ea typeface="Calibri" panose="020F0502020204030204" pitchFamily="34" charset="0"/>
                <a:cs typeface="Arial-BoldMT"/>
              </a:rPr>
              <a:t> days}, RTLF] + DFAF * DALE + Max [RTLCNS, Max {URTA during the previous </a:t>
            </a:r>
            <a:r>
              <a:rPr lang="en-US" sz="1400" dirty="0" err="1">
                <a:effectLst/>
                <a:latin typeface="Arial-BoldMT"/>
                <a:ea typeface="Calibri" panose="020F0502020204030204" pitchFamily="34" charset="0"/>
                <a:cs typeface="Arial-BoldMT"/>
              </a:rPr>
              <a:t>lrq</a:t>
            </a:r>
            <a:r>
              <a:rPr lang="en-US" sz="1400" dirty="0">
                <a:effectLst/>
                <a:latin typeface="Arial-BoldMT"/>
                <a:ea typeface="Calibri" panose="020F0502020204030204" pitchFamily="34" charset="0"/>
                <a:cs typeface="Arial-BoldMT"/>
              </a:rPr>
              <a:t> days}] + OUT q + ILE q</a:t>
            </a:r>
          </a:p>
          <a:p>
            <a:pPr marL="0" marR="0" indent="0">
              <a:lnSpc>
                <a:spcPct val="107000"/>
              </a:lnSpc>
              <a:spcBef>
                <a:spcPts val="0"/>
              </a:spcBef>
              <a:spcAft>
                <a:spcPts val="0"/>
              </a:spcAft>
              <a:buNone/>
            </a:pPr>
            <a:endParaRPr lang="en-US" sz="1400" dirty="0">
              <a:latin typeface="Arial-BoldMT"/>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400" b="1" dirty="0">
                <a:effectLst/>
                <a:latin typeface="Arial-BoldMT"/>
                <a:ea typeface="Calibri" panose="020F0502020204030204" pitchFamily="34" charset="0"/>
                <a:cs typeface="Arial-BoldMT"/>
              </a:rPr>
              <a:t>Scenario #3*:</a:t>
            </a:r>
            <a:r>
              <a:rPr lang="en-US" sz="1400" dirty="0">
                <a:effectLst/>
                <a:latin typeface="Arial-BoldMT"/>
                <a:ea typeface="Calibri" panose="020F0502020204030204" pitchFamily="34" charset="0"/>
                <a:cs typeface="Arial-BoldMT"/>
              </a:rPr>
              <a:t> EAL q = Max [IEL during the first 40-day period only beginning on the date that the Counter-Party commences activity in ERCOT markets, </a:t>
            </a:r>
            <a:r>
              <a:rPr lang="en-US" sz="1400" dirty="0">
                <a:effectLst/>
                <a:highlight>
                  <a:srgbClr val="FFFF00"/>
                </a:highlight>
                <a:latin typeface="Arial-BoldMT"/>
                <a:ea typeface="Calibri" panose="020F0502020204030204" pitchFamily="34" charset="0"/>
                <a:cs typeface="Arial-BoldMT"/>
              </a:rPr>
              <a:t>RFAF</a:t>
            </a:r>
            <a:r>
              <a:rPr lang="en-US" sz="1400" dirty="0">
                <a:effectLst/>
                <a:latin typeface="Arial-BoldMT"/>
                <a:ea typeface="Calibri" panose="020F0502020204030204" pitchFamily="34" charset="0"/>
                <a:cs typeface="Arial-BoldMT"/>
              </a:rPr>
              <a:t> * Max {RTLE during the previous </a:t>
            </a:r>
            <a:r>
              <a:rPr lang="en-US" sz="1400" dirty="0" err="1">
                <a:effectLst/>
                <a:latin typeface="Arial-BoldMT"/>
                <a:ea typeface="Calibri" panose="020F0502020204030204" pitchFamily="34" charset="0"/>
                <a:cs typeface="Arial-BoldMT"/>
              </a:rPr>
              <a:t>lrq</a:t>
            </a:r>
            <a:r>
              <a:rPr lang="en-US" sz="1400" dirty="0">
                <a:effectLst/>
                <a:latin typeface="Arial-BoldMT"/>
                <a:ea typeface="Calibri" panose="020F0502020204030204" pitchFamily="34" charset="0"/>
                <a:cs typeface="Arial-BoldMT"/>
              </a:rPr>
              <a:t> days}, RTLF] + DFAF * DALE + Max [RTLCNS, Max {URTA during the previous </a:t>
            </a:r>
            <a:r>
              <a:rPr lang="en-US" sz="1400" dirty="0" err="1">
                <a:effectLst/>
                <a:latin typeface="Arial-BoldMT"/>
                <a:ea typeface="Calibri" panose="020F0502020204030204" pitchFamily="34" charset="0"/>
                <a:cs typeface="Arial-BoldMT"/>
              </a:rPr>
              <a:t>lrq</a:t>
            </a:r>
            <a:r>
              <a:rPr lang="en-US" sz="1400" dirty="0">
                <a:effectLst/>
                <a:latin typeface="Arial-BoldMT"/>
                <a:ea typeface="Calibri" panose="020F0502020204030204" pitchFamily="34" charset="0"/>
                <a:cs typeface="Arial-BoldMT"/>
              </a:rPr>
              <a:t> days}] + OUT q + ILE q</a:t>
            </a:r>
          </a:p>
          <a:p>
            <a:pPr marL="400050" lvl="1" indent="0">
              <a:lnSpc>
                <a:spcPct val="107000"/>
              </a:lnSpc>
              <a:spcBef>
                <a:spcPts val="0"/>
              </a:spcBef>
              <a:spcAft>
                <a:spcPts val="800"/>
              </a:spcAft>
              <a:buNone/>
            </a:pPr>
            <a:r>
              <a:rPr lang="en-US" sz="1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Two RFAF’s: CP specific RFAF and Global RFAF </a:t>
            </a:r>
          </a:p>
          <a:p>
            <a:pPr lvl="1">
              <a:lnSpc>
                <a:spcPct val="107000"/>
              </a:lnSpc>
              <a:spcBef>
                <a:spcPts val="0"/>
              </a:spcBef>
              <a:spcAft>
                <a:spcPts val="200"/>
              </a:spcAft>
            </a:pPr>
            <a:r>
              <a:rPr lang="en-US" sz="1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CP specific RFAF = </a:t>
            </a:r>
            <a:r>
              <a:rPr lang="en-US" sz="1000"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Projected Real-Time ICE Forward Average Price</a:t>
            </a:r>
            <a:r>
              <a:rPr lang="en-US" sz="1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 Max RTLE date </a:t>
            </a:r>
            <a:r>
              <a:rPr lang="en-US" sz="1000"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Historic Real-Time Settled Average Price</a:t>
            </a:r>
          </a:p>
          <a:p>
            <a:pPr lvl="1">
              <a:lnSpc>
                <a:spcPct val="107000"/>
              </a:lnSpc>
              <a:spcBef>
                <a:spcPts val="0"/>
              </a:spcBef>
              <a:spcAft>
                <a:spcPts val="200"/>
              </a:spcAft>
            </a:pPr>
            <a:r>
              <a:rPr lang="en-US" sz="1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Global RFAF is calculated </a:t>
            </a:r>
            <a:r>
              <a:rPr lang="en-US" sz="1000" dirty="0">
                <a:solidFill>
                  <a:srgbClr val="FF0000"/>
                </a:solidFill>
                <a:latin typeface="Calibri" panose="020F0502020204030204" pitchFamily="34" charset="0"/>
                <a:ea typeface="Calibri" panose="020F0502020204030204" pitchFamily="34" charset="0"/>
                <a:cs typeface="Times New Roman" panose="02020603050405020304" pitchFamily="18" charset="0"/>
              </a:rPr>
              <a:t>based on existing methodology. Global </a:t>
            </a:r>
            <a:r>
              <a:rPr lang="en-US" sz="1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RFAF is used in MCE calculations. </a:t>
            </a:r>
            <a:endParaRPr lang="en-US" sz="1000"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600" b="1" dirty="0">
                <a:effectLst/>
                <a:latin typeface="Arial-BoldMT"/>
                <a:ea typeface="Calibri" panose="020F0502020204030204" pitchFamily="34" charset="0"/>
                <a:cs typeface="Arial-BoldMT"/>
              </a:rPr>
              <a:t>Scenario #4*: </a:t>
            </a:r>
            <a:r>
              <a:rPr lang="en-US" sz="1600" dirty="0">
                <a:effectLst/>
                <a:latin typeface="Arial-BoldMT"/>
                <a:ea typeface="Calibri" panose="020F0502020204030204" pitchFamily="34" charset="0"/>
                <a:cs typeface="Arial-BoldMT"/>
              </a:rPr>
              <a:t>Take </a:t>
            </a:r>
            <a:r>
              <a:rPr lang="en-US" sz="1600" dirty="0">
                <a:latin typeface="Arial-BoldMT"/>
                <a:ea typeface="Calibri" panose="020F0502020204030204" pitchFamily="34" charset="0"/>
                <a:cs typeface="Arial-BoldMT"/>
              </a:rPr>
              <a:t>Scenario #1a as a basis</a:t>
            </a:r>
            <a:r>
              <a:rPr lang="en-US" sz="1600" b="1" dirty="0">
                <a:latin typeface="Arial-BoldMT"/>
                <a:ea typeface="Calibri" panose="020F0502020204030204" pitchFamily="34" charset="0"/>
                <a:cs typeface="Arial-BoldMT"/>
              </a:rPr>
              <a:t>: </a:t>
            </a:r>
            <a:r>
              <a:rPr lang="en-US" sz="1600" dirty="0">
                <a:effectLst/>
                <a:latin typeface="Arial-BoldMT"/>
                <a:ea typeface="Calibri" panose="020F0502020204030204" pitchFamily="34" charset="0"/>
                <a:cs typeface="Arial-BoldMT"/>
              </a:rPr>
              <a:t> </a:t>
            </a:r>
            <a:r>
              <a:rPr lang="en-US" sz="1600" dirty="0">
                <a:solidFill>
                  <a:srgbClr val="000000"/>
                </a:solidFill>
                <a:effectLst/>
                <a:latin typeface="Calibri" panose="020F0502020204030204" pitchFamily="34" charset="0"/>
                <a:ea typeface="Calibri" panose="020F0502020204030204" pitchFamily="34" charset="0"/>
              </a:rPr>
              <a:t>EAL = </a:t>
            </a:r>
            <a:r>
              <a:rPr lang="en-US" sz="1600" dirty="0">
                <a:solidFill>
                  <a:srgbClr val="000000"/>
                </a:solidFill>
                <a:effectLst/>
                <a:highlight>
                  <a:srgbClr val="00FFFF"/>
                </a:highlight>
                <a:latin typeface="Calibri" panose="020F0502020204030204" pitchFamily="34" charset="0"/>
                <a:ea typeface="Calibri" panose="020F0502020204030204" pitchFamily="34" charset="0"/>
              </a:rPr>
              <a:t>Max [</a:t>
            </a:r>
            <a:r>
              <a:rPr lang="en-US" sz="1600" strike="sngStrike" dirty="0">
                <a:solidFill>
                  <a:srgbClr val="FF0000"/>
                </a:solidFill>
                <a:effectLst/>
                <a:highlight>
                  <a:srgbClr val="00FFFF"/>
                </a:highlight>
                <a:latin typeface="Calibri" panose="020F0502020204030204" pitchFamily="34" charset="0"/>
                <a:ea typeface="Calibri" panose="020F0502020204030204" pitchFamily="34" charset="0"/>
              </a:rPr>
              <a:t>RFAF *</a:t>
            </a:r>
            <a:r>
              <a:rPr lang="en-US" sz="1600" dirty="0">
                <a:solidFill>
                  <a:srgbClr val="FF0000"/>
                </a:solidFill>
                <a:effectLst/>
                <a:highlight>
                  <a:srgbClr val="00FFFF"/>
                </a:highlight>
                <a:latin typeface="Calibri" panose="020F0502020204030204" pitchFamily="34" charset="0"/>
                <a:ea typeface="Calibri" panose="020F0502020204030204" pitchFamily="34" charset="0"/>
              </a:rPr>
              <a:t> </a:t>
            </a:r>
            <a:r>
              <a:rPr lang="en-US" sz="1600" dirty="0">
                <a:solidFill>
                  <a:srgbClr val="000000"/>
                </a:solidFill>
                <a:effectLst/>
                <a:highlight>
                  <a:srgbClr val="00FFFF"/>
                </a:highlight>
                <a:latin typeface="Calibri" panose="020F0502020204030204" pitchFamily="34" charset="0"/>
                <a:ea typeface="Calibri" panose="020F0502020204030204" pitchFamily="34" charset="0"/>
              </a:rPr>
              <a:t>Max {</a:t>
            </a:r>
            <a:r>
              <a:rPr lang="en-US" sz="1600" strike="sngStrike" dirty="0">
                <a:solidFill>
                  <a:srgbClr val="FF0000"/>
                </a:solidFill>
                <a:effectLst/>
                <a:highlight>
                  <a:srgbClr val="00FFFF"/>
                </a:highlight>
                <a:latin typeface="Calibri" panose="020F0502020204030204" pitchFamily="34" charset="0"/>
                <a:ea typeface="Calibri" panose="020F0502020204030204" pitchFamily="34" charset="0"/>
              </a:rPr>
              <a:t> RT</a:t>
            </a:r>
            <a:r>
              <a:rPr lang="en-US" sz="1600" dirty="0">
                <a:solidFill>
                  <a:srgbClr val="FF0000"/>
                </a:solidFill>
                <a:effectLst/>
                <a:highlight>
                  <a:srgbClr val="00FFFF"/>
                </a:highlight>
                <a:latin typeface="Calibri" panose="020F0502020204030204" pitchFamily="34" charset="0"/>
                <a:ea typeface="Calibri" panose="020F0502020204030204" pitchFamily="34" charset="0"/>
              </a:rPr>
              <a:t>N</a:t>
            </a:r>
            <a:r>
              <a:rPr lang="en-US" sz="1600" dirty="0">
                <a:solidFill>
                  <a:srgbClr val="000000"/>
                </a:solidFill>
                <a:effectLst/>
                <a:highlight>
                  <a:srgbClr val="00FFFF"/>
                </a:highlight>
                <a:latin typeface="Calibri" panose="020F0502020204030204" pitchFamily="34" charset="0"/>
                <a:ea typeface="Calibri" panose="020F0502020204030204" pitchFamily="34" charset="0"/>
              </a:rPr>
              <a:t>LE</a:t>
            </a:r>
            <a:r>
              <a:rPr lang="en-US" sz="1600" dirty="0">
                <a:solidFill>
                  <a:srgbClr val="000000"/>
                </a:solidFill>
                <a:effectLst/>
                <a:highlight>
                  <a:srgbClr val="C0C0C0"/>
                </a:highlight>
                <a:latin typeface="Calibri" panose="020F0502020204030204" pitchFamily="34" charset="0"/>
                <a:ea typeface="Calibri" panose="020F0502020204030204" pitchFamily="34" charset="0"/>
              </a:rPr>
              <a:t>*FAF </a:t>
            </a:r>
            <a:r>
              <a:rPr lang="en-US" sz="1600" dirty="0">
                <a:solidFill>
                  <a:srgbClr val="000000"/>
                </a:solidFill>
                <a:effectLst/>
                <a:highlight>
                  <a:srgbClr val="00FFFF"/>
                </a:highlight>
                <a:latin typeface="Calibri" panose="020F0502020204030204" pitchFamily="34" charset="0"/>
                <a:ea typeface="Calibri" panose="020F0502020204030204" pitchFamily="34" charset="0"/>
              </a:rPr>
              <a:t>during the previous </a:t>
            </a:r>
            <a:r>
              <a:rPr lang="en-US" sz="1600" dirty="0" err="1">
                <a:solidFill>
                  <a:srgbClr val="000000"/>
                </a:solidFill>
                <a:effectLst/>
                <a:highlight>
                  <a:srgbClr val="00FFFF"/>
                </a:highlight>
                <a:latin typeface="Calibri" panose="020F0502020204030204" pitchFamily="34" charset="0"/>
                <a:ea typeface="Calibri" panose="020F0502020204030204" pitchFamily="34" charset="0"/>
              </a:rPr>
              <a:t>lrt</a:t>
            </a:r>
            <a:r>
              <a:rPr lang="en-US" sz="1600" dirty="0">
                <a:solidFill>
                  <a:srgbClr val="000000"/>
                </a:solidFill>
                <a:effectLst/>
                <a:highlight>
                  <a:srgbClr val="00FFFF"/>
                </a:highlight>
                <a:latin typeface="Calibri" panose="020F0502020204030204" pitchFamily="34" charset="0"/>
                <a:ea typeface="Calibri" panose="020F0502020204030204" pitchFamily="34" charset="0"/>
              </a:rPr>
              <a:t> days}, </a:t>
            </a:r>
            <a:r>
              <a:rPr lang="en-US" sz="1600" dirty="0">
                <a:solidFill>
                  <a:srgbClr val="FF0000"/>
                </a:solidFill>
                <a:effectLst/>
                <a:highlight>
                  <a:srgbClr val="00FFFF"/>
                </a:highlight>
                <a:latin typeface="Calibri" panose="020F0502020204030204" pitchFamily="34" charset="0"/>
                <a:ea typeface="Calibri" panose="020F0502020204030204" pitchFamily="34" charset="0"/>
              </a:rPr>
              <a:t>FAF*</a:t>
            </a:r>
            <a:r>
              <a:rPr lang="en-US" sz="1600" strike="sngStrike" dirty="0">
                <a:solidFill>
                  <a:srgbClr val="FF0000"/>
                </a:solidFill>
                <a:effectLst/>
                <a:highlight>
                  <a:srgbClr val="00FFFF"/>
                </a:highlight>
                <a:latin typeface="Calibri" panose="020F0502020204030204" pitchFamily="34" charset="0"/>
                <a:ea typeface="Calibri" panose="020F0502020204030204" pitchFamily="34" charset="0"/>
              </a:rPr>
              <a:t>RT</a:t>
            </a:r>
            <a:r>
              <a:rPr lang="en-US" sz="1600" dirty="0">
                <a:solidFill>
                  <a:srgbClr val="FF0000"/>
                </a:solidFill>
                <a:effectLst/>
                <a:highlight>
                  <a:srgbClr val="00FFFF"/>
                </a:highlight>
                <a:latin typeface="Calibri" panose="020F0502020204030204" pitchFamily="34" charset="0"/>
                <a:ea typeface="Calibri" panose="020F0502020204030204" pitchFamily="34" charset="0"/>
              </a:rPr>
              <a:t>N</a:t>
            </a:r>
            <a:r>
              <a:rPr lang="en-US" sz="1600" dirty="0">
                <a:solidFill>
                  <a:srgbClr val="000000"/>
                </a:solidFill>
                <a:effectLst/>
                <a:highlight>
                  <a:srgbClr val="00FFFF"/>
                </a:highlight>
                <a:latin typeface="Calibri" panose="020F0502020204030204" pitchFamily="34" charset="0"/>
                <a:ea typeface="Calibri" panose="020F0502020204030204" pitchFamily="34" charset="0"/>
              </a:rPr>
              <a:t>L</a:t>
            </a:r>
            <a:r>
              <a:rPr lang="en-US" sz="1600" dirty="0">
                <a:effectLst/>
                <a:highlight>
                  <a:srgbClr val="00FFFF"/>
                </a:highlight>
                <a:latin typeface="Calibri" panose="020F0502020204030204" pitchFamily="34" charset="0"/>
                <a:ea typeface="Calibri" panose="020F0502020204030204" pitchFamily="34" charset="0"/>
              </a:rPr>
              <a:t>F]</a:t>
            </a:r>
            <a:r>
              <a:rPr lang="en-US" sz="1600" dirty="0">
                <a:solidFill>
                  <a:srgbClr val="000000"/>
                </a:solidFill>
                <a:effectLst/>
                <a:highlight>
                  <a:srgbClr val="00FFFF"/>
                </a:highlight>
                <a:latin typeface="Calibri" panose="020F0502020204030204" pitchFamily="34" charset="0"/>
                <a:ea typeface="Calibri" panose="020F0502020204030204" pitchFamily="34" charset="0"/>
              </a:rPr>
              <a:t> </a:t>
            </a:r>
            <a:r>
              <a:rPr lang="en-US" sz="1600" strike="sngStrike" dirty="0">
                <a:solidFill>
                  <a:srgbClr val="FF0000"/>
                </a:solidFill>
                <a:effectLst/>
                <a:latin typeface="Calibri" panose="020F0502020204030204" pitchFamily="34" charset="0"/>
                <a:ea typeface="Calibri" panose="020F0502020204030204" pitchFamily="34" charset="0"/>
              </a:rPr>
              <a:t>+ DFAF * DALE</a:t>
            </a:r>
            <a:r>
              <a:rPr lang="en-US" sz="1600" dirty="0">
                <a:solidFill>
                  <a:srgbClr val="FF0000"/>
                </a:solidFill>
                <a:effectLst/>
                <a:latin typeface="Calibri" panose="020F0502020204030204" pitchFamily="34" charset="0"/>
                <a:ea typeface="Calibri" panose="020F0502020204030204" pitchFamily="34" charset="0"/>
              </a:rPr>
              <a:t> </a:t>
            </a:r>
            <a:r>
              <a:rPr lang="en-US" sz="1600" dirty="0">
                <a:solidFill>
                  <a:srgbClr val="000000"/>
                </a:solidFill>
                <a:effectLst/>
                <a:latin typeface="Calibri" panose="020F0502020204030204" pitchFamily="34" charset="0"/>
                <a:ea typeface="Calibri" panose="020F0502020204030204" pitchFamily="34" charset="0"/>
              </a:rPr>
              <a:t>+ </a:t>
            </a:r>
            <a:r>
              <a:rPr lang="en-US" sz="1600" dirty="0">
                <a:solidFill>
                  <a:srgbClr val="FF0000"/>
                </a:solidFill>
                <a:effectLst/>
                <a:highlight>
                  <a:srgbClr val="00FF00"/>
                </a:highlight>
                <a:latin typeface="Calibri" panose="020F0502020204030204" pitchFamily="34" charset="0"/>
                <a:ea typeface="Calibri" panose="020F0502020204030204" pitchFamily="34" charset="0"/>
              </a:rPr>
              <a:t>Max </a:t>
            </a:r>
            <a:r>
              <a:rPr lang="en-US" sz="1600" strike="sngStrike" dirty="0">
                <a:solidFill>
                  <a:srgbClr val="FF0000"/>
                </a:solidFill>
                <a:effectLst/>
                <a:highlight>
                  <a:srgbClr val="00FF00"/>
                </a:highlight>
                <a:latin typeface="Calibri" panose="020F0502020204030204" pitchFamily="34" charset="0"/>
                <a:ea typeface="Calibri" panose="020F0502020204030204" pitchFamily="34" charset="0"/>
              </a:rPr>
              <a:t>[</a:t>
            </a:r>
            <a:r>
              <a:rPr lang="en-US" sz="1600" strike="sngStrike" dirty="0">
                <a:solidFill>
                  <a:srgbClr val="000000"/>
                </a:solidFill>
                <a:effectLst/>
                <a:highlight>
                  <a:srgbClr val="00FF00"/>
                </a:highlight>
                <a:latin typeface="Calibri" panose="020F0502020204030204" pitchFamily="34" charset="0"/>
                <a:ea typeface="Calibri" panose="020F0502020204030204" pitchFamily="34" charset="0"/>
              </a:rPr>
              <a:t>RTLCNS</a:t>
            </a:r>
            <a:r>
              <a:rPr lang="en-US" sz="1600" strike="sngStrike" dirty="0">
                <a:solidFill>
                  <a:srgbClr val="FF0000"/>
                </a:solidFill>
                <a:effectLst/>
                <a:highlight>
                  <a:srgbClr val="00FF00"/>
                </a:highlight>
                <a:latin typeface="Calibri" panose="020F0502020204030204" pitchFamily="34" charset="0"/>
                <a:ea typeface="Calibri" panose="020F0502020204030204" pitchFamily="34" charset="0"/>
              </a:rPr>
              <a:t> (</a:t>
            </a:r>
            <a:r>
              <a:rPr lang="en-US" sz="1600" dirty="0">
                <a:solidFill>
                  <a:srgbClr val="FF0000"/>
                </a:solidFill>
                <a:effectLst/>
                <a:highlight>
                  <a:srgbClr val="00FF00"/>
                </a:highlight>
                <a:latin typeface="Calibri" panose="020F0502020204030204" pitchFamily="34" charset="0"/>
                <a:ea typeface="Calibri" panose="020F0502020204030204" pitchFamily="34" charset="0"/>
              </a:rPr>
              <a:t>RTLCNS + UDAA),</a:t>
            </a:r>
            <a:r>
              <a:rPr lang="en-US" sz="1600" strike="sngStrike" dirty="0">
                <a:solidFill>
                  <a:srgbClr val="FF0000"/>
                </a:solidFill>
                <a:effectLst/>
                <a:highlight>
                  <a:srgbClr val="00FF00"/>
                </a:highlight>
                <a:latin typeface="Calibri" panose="020F0502020204030204" pitchFamily="34" charset="0"/>
                <a:ea typeface="Calibri" panose="020F0502020204030204" pitchFamily="34" charset="0"/>
              </a:rPr>
              <a:t> </a:t>
            </a:r>
            <a:r>
              <a:rPr lang="en-US" sz="1600" dirty="0">
                <a:effectLst/>
                <a:highlight>
                  <a:srgbClr val="00FF00"/>
                </a:highlight>
                <a:latin typeface="Calibri" panose="020F0502020204030204" pitchFamily="34" charset="0"/>
                <a:ea typeface="Calibri" panose="020F0502020204030204" pitchFamily="34" charset="0"/>
              </a:rPr>
              <a:t>Max {U</a:t>
            </a:r>
            <a:r>
              <a:rPr lang="en-US" sz="1600" dirty="0">
                <a:solidFill>
                  <a:srgbClr val="FF0000"/>
                </a:solidFill>
                <a:effectLst/>
                <a:highlight>
                  <a:srgbClr val="00FF00"/>
                </a:highlight>
                <a:latin typeface="Calibri" panose="020F0502020204030204" pitchFamily="34" charset="0"/>
                <a:ea typeface="Calibri" panose="020F0502020204030204" pitchFamily="34" charset="0"/>
              </a:rPr>
              <a:t>LE</a:t>
            </a:r>
            <a:r>
              <a:rPr lang="en-US" sz="1600" strike="sngStrike" dirty="0">
                <a:solidFill>
                  <a:srgbClr val="FF0000"/>
                </a:solidFill>
                <a:effectLst/>
                <a:highlight>
                  <a:srgbClr val="00FF00"/>
                </a:highlight>
                <a:latin typeface="Calibri" panose="020F0502020204030204" pitchFamily="34" charset="0"/>
                <a:ea typeface="Calibri" panose="020F0502020204030204" pitchFamily="34" charset="0"/>
              </a:rPr>
              <a:t>RTA</a:t>
            </a:r>
            <a:r>
              <a:rPr lang="en-US" sz="1600" dirty="0">
                <a:effectLst/>
                <a:highlight>
                  <a:srgbClr val="00FF00"/>
                </a:highlight>
                <a:latin typeface="Calibri" panose="020F0502020204030204" pitchFamily="34" charset="0"/>
                <a:ea typeface="Calibri" panose="020F0502020204030204" pitchFamily="34" charset="0"/>
              </a:rPr>
              <a:t> during the previous </a:t>
            </a:r>
            <a:r>
              <a:rPr lang="en-US" sz="1600" dirty="0" err="1">
                <a:effectLst/>
                <a:highlight>
                  <a:srgbClr val="00FF00"/>
                </a:highlight>
                <a:latin typeface="Calibri" panose="020F0502020204030204" pitchFamily="34" charset="0"/>
                <a:ea typeface="Calibri" panose="020F0502020204030204" pitchFamily="34" charset="0"/>
              </a:rPr>
              <a:t>lrq</a:t>
            </a:r>
            <a:r>
              <a:rPr lang="en-US" sz="1600" dirty="0">
                <a:effectLst/>
                <a:highlight>
                  <a:srgbClr val="00FF00"/>
                </a:highlight>
                <a:latin typeface="Calibri" panose="020F0502020204030204" pitchFamily="34" charset="0"/>
                <a:ea typeface="Calibri" panose="020F0502020204030204" pitchFamily="34" charset="0"/>
              </a:rPr>
              <a:t> days}</a:t>
            </a:r>
            <a:r>
              <a:rPr lang="en-US" sz="1600" strike="sngStrike" dirty="0">
                <a:solidFill>
                  <a:srgbClr val="FF0000"/>
                </a:solidFill>
                <a:effectLst/>
                <a:latin typeface="Calibri" panose="020F0502020204030204" pitchFamily="34" charset="0"/>
                <a:ea typeface="Calibri" panose="020F0502020204030204" pitchFamily="34" charset="0"/>
              </a:rPr>
              <a:t>]</a:t>
            </a:r>
            <a:r>
              <a:rPr lang="en-US" sz="1600" dirty="0">
                <a:solidFill>
                  <a:srgbClr val="FF0000"/>
                </a:solidFill>
                <a:effectLst/>
                <a:latin typeface="Calibri" panose="020F0502020204030204" pitchFamily="34" charset="0"/>
                <a:ea typeface="Calibri" panose="020F0502020204030204" pitchFamily="34" charset="0"/>
              </a:rPr>
              <a:t> </a:t>
            </a:r>
            <a:r>
              <a:rPr lang="en-US" sz="1600" dirty="0">
                <a:solidFill>
                  <a:srgbClr val="000000"/>
                </a:solidFill>
                <a:effectLst/>
                <a:latin typeface="Calibri" panose="020F0502020204030204" pitchFamily="34" charset="0"/>
                <a:ea typeface="Calibri" panose="020F0502020204030204" pitchFamily="34" charset="0"/>
              </a:rPr>
              <a:t>+ OUT</a:t>
            </a:r>
            <a:r>
              <a:rPr lang="en-US" sz="1600" i="1" baseline="-25000" dirty="0">
                <a:solidFill>
                  <a:srgbClr val="000000"/>
                </a:solidFill>
                <a:effectLst/>
                <a:latin typeface="Calibri" panose="020F0502020204030204" pitchFamily="34" charset="0"/>
                <a:ea typeface="Calibri" panose="020F0502020204030204" pitchFamily="34" charset="0"/>
              </a:rPr>
              <a:t> </a:t>
            </a:r>
            <a:endParaRPr lang="en-US" sz="1600" dirty="0">
              <a:solidFill>
                <a:srgbClr val="000000"/>
              </a:solidFill>
              <a:effectLst/>
              <a:latin typeface="Calibri" panose="020F0502020204030204" pitchFamily="34" charset="0"/>
              <a:ea typeface="Calibri" panose="020F0502020204030204" pitchFamily="34" charset="0"/>
            </a:endParaRPr>
          </a:p>
          <a:p>
            <a:pPr>
              <a:spcBef>
                <a:spcPts val="0"/>
              </a:spcBef>
              <a:buFont typeface="Symbol" panose="05050102010706020507" pitchFamily="18" charset="2"/>
              <a:buChar char=""/>
            </a:pPr>
            <a:endParaRPr lang="en-US" sz="1600" dirty="0">
              <a:latin typeface="Calibri" panose="020F0502020204030204" pitchFamily="34" charset="0"/>
              <a:ea typeface="Times New Roman" panose="02020603050405020304" pitchFamily="18" charset="0"/>
            </a:endParaRPr>
          </a:p>
          <a:p>
            <a:pPr lvl="1">
              <a:spcBef>
                <a:spcPts val="0"/>
              </a:spcBef>
              <a:buFont typeface="Symbol" panose="05050102010706020507" pitchFamily="18" charset="2"/>
              <a:buChar char=""/>
            </a:pPr>
            <a:r>
              <a:rPr lang="en-US" sz="1000" dirty="0">
                <a:solidFill>
                  <a:srgbClr val="FF0000"/>
                </a:solidFill>
                <a:latin typeface="Calibri" panose="020F0502020204030204" pitchFamily="34" charset="0"/>
                <a:ea typeface="Times New Roman" panose="02020603050405020304" pitchFamily="18" charset="0"/>
              </a:rPr>
              <a:t>Apply FAF against NLE, then take the Max and compare against FAF*NLF. Essentially combine Scenario #2 and Scenario #1  </a:t>
            </a:r>
          </a:p>
          <a:p>
            <a:pPr lvl="1">
              <a:spcBef>
                <a:spcPts val="0"/>
              </a:spcBef>
              <a:buFont typeface="Symbol" panose="05050102010706020507" pitchFamily="18" charset="2"/>
              <a:buChar char=""/>
            </a:pPr>
            <a:endParaRPr lang="en-US" sz="1000" dirty="0">
              <a:solidFill>
                <a:srgbClr val="FF0000"/>
              </a:solidFill>
              <a:latin typeface="Calibri" panose="020F0502020204030204" pitchFamily="34" charset="0"/>
              <a:ea typeface="Times New Roman" panose="02020603050405020304" pitchFamily="18" charset="0"/>
            </a:endParaRPr>
          </a:p>
          <a:p>
            <a:pPr lvl="1">
              <a:spcBef>
                <a:spcPts val="0"/>
              </a:spcBef>
              <a:buFont typeface="Symbol" panose="05050102010706020507" pitchFamily="18" charset="2"/>
              <a:buChar char=""/>
            </a:pPr>
            <a:r>
              <a:rPr lang="en-US" sz="1000" dirty="0">
                <a:solidFill>
                  <a:srgbClr val="FF0000"/>
                </a:solidFill>
                <a:latin typeface="Calibri" panose="020F0502020204030204" pitchFamily="34" charset="0"/>
                <a:ea typeface="Times New Roman" panose="02020603050405020304" pitchFamily="18" charset="0"/>
              </a:rPr>
              <a:t>Establish a floor for FAF at 1</a:t>
            </a:r>
          </a:p>
          <a:p>
            <a:pPr lvl="1">
              <a:spcBef>
                <a:spcPts val="0"/>
              </a:spcBef>
              <a:buFont typeface="Symbol" panose="05050102010706020507" pitchFamily="18" charset="2"/>
              <a:buChar char=""/>
            </a:pPr>
            <a:endParaRPr lang="en-US" sz="1000" dirty="0">
              <a:solidFill>
                <a:srgbClr val="FF0000"/>
              </a:solidFill>
              <a:latin typeface="Calibri" panose="020F0502020204030204" pitchFamily="34" charset="0"/>
              <a:ea typeface="Times New Roman" panose="02020603050405020304" pitchFamily="18" charset="0"/>
            </a:endParaRPr>
          </a:p>
          <a:p>
            <a:pPr lvl="1">
              <a:spcBef>
                <a:spcPts val="0"/>
              </a:spcBef>
              <a:buFont typeface="Symbol" panose="05050102010706020507" pitchFamily="18" charset="2"/>
              <a:buChar char=""/>
            </a:pPr>
            <a:r>
              <a:rPr lang="en-US" sz="1000" dirty="0">
                <a:solidFill>
                  <a:srgbClr val="FF0000"/>
                </a:solidFill>
                <a:latin typeface="Calibri" panose="020F0502020204030204" pitchFamily="34" charset="0"/>
                <a:ea typeface="Times New Roman" panose="02020603050405020304" pitchFamily="18" charset="0"/>
              </a:rPr>
              <a:t>Increase MCE for load entities (2 days from 1 day)  - </a:t>
            </a:r>
            <a:r>
              <a:rPr lang="en-US" sz="1000" b="1" dirty="0">
                <a:solidFill>
                  <a:srgbClr val="FF0000"/>
                </a:solidFill>
                <a:latin typeface="Calibri" panose="020F0502020204030204" pitchFamily="34" charset="0"/>
                <a:ea typeface="Times New Roman" panose="02020603050405020304" pitchFamily="18" charset="0"/>
              </a:rPr>
              <a:t>FAF Revised</a:t>
            </a:r>
          </a:p>
          <a:p>
            <a:pPr marL="0" marR="0" indent="0">
              <a:lnSpc>
                <a:spcPct val="107000"/>
              </a:lnSpc>
              <a:spcBef>
                <a:spcPts val="0"/>
              </a:spcBef>
              <a:spcAft>
                <a:spcPts val="0"/>
              </a:spcAft>
              <a:buNone/>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0">
              <a:spcBef>
                <a:spcPts val="0"/>
              </a:spcBef>
              <a:spcAft>
                <a:spcPts val="1200"/>
              </a:spcAft>
              <a:buNone/>
              <a:tabLst>
                <a:tab pos="914400" algn="l"/>
              </a:tabLst>
            </a:pPr>
            <a:endParaRPr lang="en-US" sz="1600" dirty="0">
              <a:effectLst/>
              <a:ea typeface="Times New Roman" panose="02020603050405020304" pitchFamily="18" charset="0"/>
            </a:endParaRPr>
          </a:p>
          <a:p>
            <a:pPr marL="0" marR="0" indent="0">
              <a:lnSpc>
                <a:spcPct val="107000"/>
              </a:lnSpc>
              <a:spcBef>
                <a:spcPts val="0"/>
              </a:spcBef>
              <a:spcAft>
                <a:spcPts val="800"/>
              </a:spcAft>
              <a:buNone/>
            </a:pPr>
            <a:r>
              <a:rPr lang="en-US" sz="1600" b="1" dirty="0">
                <a:effectLst/>
                <a:ea typeface="Calibri" panose="020F0502020204030204" pitchFamily="34" charset="0"/>
                <a:cs typeface="Arial-BoldMT"/>
              </a:rPr>
              <a:t> </a:t>
            </a:r>
            <a:endParaRPr lang="en-US" sz="1600" b="1" dirty="0">
              <a:effectLst/>
              <a:ea typeface="Calibri" panose="020F0502020204030204" pitchFamily="34" charset="0"/>
              <a:cs typeface="Times New Roman" panose="02020603050405020304" pitchFamily="18" charset="0"/>
            </a:endParaRPr>
          </a:p>
          <a:p>
            <a:pPr marL="0" marR="0" lvl="0" indent="0">
              <a:spcBef>
                <a:spcPts val="0"/>
              </a:spcBef>
              <a:spcAft>
                <a:spcPts val="0"/>
              </a:spcAft>
              <a:buNone/>
            </a:pPr>
            <a:endParaRPr lang="en-US" sz="1600" b="1" dirty="0">
              <a:effectLst/>
              <a:ea typeface="Times New Roman" panose="02020603050405020304" pitchFamily="18" charset="0"/>
            </a:endParaRPr>
          </a:p>
          <a:p>
            <a:pPr marL="0" marR="0" lvl="0" indent="0">
              <a:spcBef>
                <a:spcPts val="0"/>
              </a:spcBef>
              <a:spcAft>
                <a:spcPts val="0"/>
              </a:spcAft>
              <a:buNone/>
            </a:pPr>
            <a:endParaRPr lang="en-US" sz="1600" b="1" dirty="0">
              <a:ea typeface="Times New Roman" panose="02020603050405020304" pitchFamily="18" charset="0"/>
            </a:endParaRPr>
          </a:p>
          <a:p>
            <a:pPr marL="0" marR="0" lvl="0" indent="0">
              <a:spcBef>
                <a:spcPts val="0"/>
              </a:spcBef>
              <a:spcAft>
                <a:spcPts val="0"/>
              </a:spcAft>
              <a:buNone/>
            </a:pPr>
            <a:endParaRPr lang="en-US" sz="1600" b="1" dirty="0">
              <a:effectLst/>
              <a:latin typeface="Calibri" panose="020F0502020204030204" pitchFamily="34" charset="0"/>
              <a:ea typeface="Times New Roman" panose="02020603050405020304" pitchFamily="18" charset="0"/>
            </a:endParaRPr>
          </a:p>
        </p:txBody>
      </p:sp>
      <p:sp>
        <p:nvSpPr>
          <p:cNvPr id="3" name="Footer Placeholder 2">
            <a:extLst>
              <a:ext uri="{FF2B5EF4-FFF2-40B4-BE49-F238E27FC236}">
                <a16:creationId xmlns:a16="http://schemas.microsoft.com/office/drawing/2014/main" id="{958CE6A8-5219-988D-9FC9-3E4A22EE0C7D}"/>
              </a:ext>
            </a:extLst>
          </p:cNvPr>
          <p:cNvSpPr>
            <a:spLocks noGrp="1"/>
          </p:cNvSpPr>
          <p:nvPr>
            <p:ph type="ftr" sz="quarter" idx="11"/>
          </p:nvPr>
        </p:nvSpPr>
        <p:spPr>
          <a:xfrm>
            <a:off x="2743200" y="6553200"/>
            <a:ext cx="4038600" cy="228600"/>
          </a:xfrm>
        </p:spPr>
        <p:txBody>
          <a:bodyPr/>
          <a:lstStyle/>
          <a:p>
            <a:r>
              <a:rPr lang="en-US" dirty="0"/>
              <a:t>* CARD not included in OUT/TPEA for this presentation</a:t>
            </a:r>
          </a:p>
        </p:txBody>
      </p:sp>
    </p:spTree>
    <p:extLst>
      <p:ext uri="{BB962C8B-B14F-4D97-AF65-F5344CB8AC3E}">
        <p14:creationId xmlns:p14="http://schemas.microsoft.com/office/powerpoint/2010/main" val="494574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23860-7F53-4966-86CF-75E2176DF76A}"/>
              </a:ext>
            </a:extLst>
          </p:cNvPr>
          <p:cNvSpPr>
            <a:spLocks noGrp="1"/>
          </p:cNvSpPr>
          <p:nvPr>
            <p:ph type="title"/>
          </p:nvPr>
        </p:nvSpPr>
        <p:spPr>
          <a:xfrm>
            <a:off x="381000" y="243682"/>
            <a:ext cx="8458200" cy="442118"/>
          </a:xfrm>
        </p:spPr>
        <p:txBody>
          <a:bodyPr/>
          <a:lstStyle/>
          <a:p>
            <a:pPr algn="ctr"/>
            <a:r>
              <a:rPr lang="en-US" sz="2000" dirty="0"/>
              <a:t>Scenarios #5C and #5D </a:t>
            </a:r>
          </a:p>
        </p:txBody>
      </p:sp>
      <p:sp>
        <p:nvSpPr>
          <p:cNvPr id="4" name="Slide Number Placeholder 3">
            <a:extLst>
              <a:ext uri="{FF2B5EF4-FFF2-40B4-BE49-F238E27FC236}">
                <a16:creationId xmlns:a16="http://schemas.microsoft.com/office/drawing/2014/main" id="{17DB2987-2A6C-46E9-A624-4603F6AF7783}"/>
              </a:ext>
            </a:extLst>
          </p:cNvPr>
          <p:cNvSpPr>
            <a:spLocks noGrp="1"/>
          </p:cNvSpPr>
          <p:nvPr>
            <p:ph type="sldNum" sz="quarter" idx="4"/>
          </p:nvPr>
        </p:nvSpPr>
        <p:spPr/>
        <p:txBody>
          <a:bodyPr/>
          <a:lstStyle/>
          <a:p>
            <a:fld id="{1D93BD3E-1E9A-4970-A6F7-E7AC52762E0C}" type="slidenum">
              <a:rPr lang="en-US" smtClean="0"/>
              <a:pPr/>
              <a:t>5</a:t>
            </a:fld>
            <a:endParaRPr lang="en-US" dirty="0"/>
          </a:p>
        </p:txBody>
      </p:sp>
      <p:sp>
        <p:nvSpPr>
          <p:cNvPr id="7" name="Content Placeholder 2">
            <a:extLst>
              <a:ext uri="{FF2B5EF4-FFF2-40B4-BE49-F238E27FC236}">
                <a16:creationId xmlns:a16="http://schemas.microsoft.com/office/drawing/2014/main" id="{5A0835AC-BF0E-4AAB-93DF-8A0DC56B9C1E}"/>
              </a:ext>
            </a:extLst>
          </p:cNvPr>
          <p:cNvSpPr>
            <a:spLocks noGrp="1"/>
          </p:cNvSpPr>
          <p:nvPr>
            <p:ph idx="1"/>
          </p:nvPr>
        </p:nvSpPr>
        <p:spPr>
          <a:xfrm>
            <a:off x="342900" y="762000"/>
            <a:ext cx="8724900" cy="5537886"/>
          </a:xfrm>
        </p:spPr>
        <p:txBody>
          <a:bodyPr/>
          <a:lstStyle/>
          <a:p>
            <a:pPr marL="0" marR="0" indent="0">
              <a:lnSpc>
                <a:spcPct val="107000"/>
              </a:lnSpc>
              <a:spcBef>
                <a:spcPts val="0"/>
              </a:spcBef>
              <a:spcAft>
                <a:spcPts val="0"/>
              </a:spcAft>
              <a:buNone/>
            </a:pPr>
            <a:r>
              <a:rPr lang="en-US" sz="1600" b="1" dirty="0">
                <a:effectLst/>
                <a:latin typeface="Arial-BoldMT"/>
                <a:ea typeface="Calibri" panose="020F0502020204030204" pitchFamily="34" charset="0"/>
                <a:cs typeface="Arial-BoldMT"/>
              </a:rPr>
              <a:t>Scenario #5A: </a:t>
            </a:r>
            <a:r>
              <a:rPr lang="en-US" sz="1600" dirty="0">
                <a:effectLst/>
                <a:latin typeface="Arial-BoldMT"/>
                <a:ea typeface="Calibri" panose="020F0502020204030204" pitchFamily="34" charset="0"/>
                <a:cs typeface="Arial-BoldMT"/>
              </a:rPr>
              <a:t>Take </a:t>
            </a:r>
            <a:r>
              <a:rPr lang="en-US" sz="1600" dirty="0">
                <a:latin typeface="Arial-BoldMT"/>
                <a:ea typeface="Calibri" panose="020F0502020204030204" pitchFamily="34" charset="0"/>
                <a:cs typeface="Arial-BoldMT"/>
              </a:rPr>
              <a:t>Scenario #4 as a basis</a:t>
            </a:r>
            <a:r>
              <a:rPr lang="en-US" sz="1600" b="1" dirty="0">
                <a:latin typeface="Arial-BoldMT"/>
                <a:ea typeface="Calibri" panose="020F0502020204030204" pitchFamily="34" charset="0"/>
                <a:cs typeface="Arial-BoldMT"/>
              </a:rPr>
              <a:t>: </a:t>
            </a:r>
            <a:r>
              <a:rPr lang="en-US" sz="1600" dirty="0">
                <a:effectLst/>
                <a:latin typeface="Arial-BoldMT"/>
                <a:ea typeface="Calibri" panose="020F0502020204030204" pitchFamily="34" charset="0"/>
                <a:cs typeface="Arial-BoldMT"/>
              </a:rPr>
              <a:t> </a:t>
            </a:r>
            <a:r>
              <a:rPr lang="en-US" sz="1600" dirty="0">
                <a:solidFill>
                  <a:srgbClr val="000000"/>
                </a:solidFill>
                <a:effectLst/>
                <a:latin typeface="Calibri" panose="020F0502020204030204" pitchFamily="34" charset="0"/>
                <a:ea typeface="Calibri" panose="020F0502020204030204" pitchFamily="34" charset="0"/>
              </a:rPr>
              <a:t>EAL = </a:t>
            </a:r>
            <a:r>
              <a:rPr lang="en-US" sz="1600" dirty="0">
                <a:solidFill>
                  <a:srgbClr val="000000"/>
                </a:solidFill>
                <a:effectLst/>
                <a:highlight>
                  <a:srgbClr val="00FFFF"/>
                </a:highlight>
                <a:latin typeface="Calibri" panose="020F0502020204030204" pitchFamily="34" charset="0"/>
                <a:ea typeface="Calibri" panose="020F0502020204030204" pitchFamily="34" charset="0"/>
              </a:rPr>
              <a:t>Max [</a:t>
            </a:r>
            <a:r>
              <a:rPr lang="en-US" sz="1600" strike="sngStrike" dirty="0">
                <a:solidFill>
                  <a:srgbClr val="FF0000"/>
                </a:solidFill>
                <a:effectLst/>
                <a:highlight>
                  <a:srgbClr val="00FFFF"/>
                </a:highlight>
                <a:latin typeface="Calibri" panose="020F0502020204030204" pitchFamily="34" charset="0"/>
                <a:ea typeface="Calibri" panose="020F0502020204030204" pitchFamily="34" charset="0"/>
              </a:rPr>
              <a:t>RFAF *</a:t>
            </a:r>
            <a:r>
              <a:rPr lang="en-US" sz="1600" dirty="0">
                <a:solidFill>
                  <a:srgbClr val="FF0000"/>
                </a:solidFill>
                <a:effectLst/>
                <a:highlight>
                  <a:srgbClr val="00FFFF"/>
                </a:highlight>
                <a:latin typeface="Calibri" panose="020F0502020204030204" pitchFamily="34" charset="0"/>
                <a:ea typeface="Calibri" panose="020F0502020204030204" pitchFamily="34" charset="0"/>
              </a:rPr>
              <a:t> </a:t>
            </a:r>
            <a:r>
              <a:rPr lang="en-US" sz="1600" dirty="0">
                <a:solidFill>
                  <a:srgbClr val="000000"/>
                </a:solidFill>
                <a:effectLst/>
                <a:highlight>
                  <a:srgbClr val="00FFFF"/>
                </a:highlight>
                <a:latin typeface="Calibri" panose="020F0502020204030204" pitchFamily="34" charset="0"/>
                <a:ea typeface="Calibri" panose="020F0502020204030204" pitchFamily="34" charset="0"/>
              </a:rPr>
              <a:t>Max {</a:t>
            </a:r>
            <a:r>
              <a:rPr lang="en-US" sz="1600" strike="sngStrike" dirty="0">
                <a:solidFill>
                  <a:srgbClr val="FF0000"/>
                </a:solidFill>
                <a:effectLst/>
                <a:highlight>
                  <a:srgbClr val="00FFFF"/>
                </a:highlight>
                <a:latin typeface="Calibri" panose="020F0502020204030204" pitchFamily="34" charset="0"/>
                <a:ea typeface="Calibri" panose="020F0502020204030204" pitchFamily="34" charset="0"/>
              </a:rPr>
              <a:t> RT</a:t>
            </a:r>
            <a:r>
              <a:rPr lang="en-US" sz="1600" dirty="0">
                <a:solidFill>
                  <a:srgbClr val="FF0000"/>
                </a:solidFill>
                <a:effectLst/>
                <a:highlight>
                  <a:srgbClr val="00FFFF"/>
                </a:highlight>
                <a:latin typeface="Calibri" panose="020F0502020204030204" pitchFamily="34" charset="0"/>
                <a:ea typeface="Calibri" panose="020F0502020204030204" pitchFamily="34" charset="0"/>
              </a:rPr>
              <a:t>N</a:t>
            </a:r>
            <a:r>
              <a:rPr lang="en-US" sz="1600" dirty="0">
                <a:solidFill>
                  <a:srgbClr val="000000"/>
                </a:solidFill>
                <a:effectLst/>
                <a:highlight>
                  <a:srgbClr val="00FFFF"/>
                </a:highlight>
                <a:latin typeface="Calibri" panose="020F0502020204030204" pitchFamily="34" charset="0"/>
                <a:ea typeface="Calibri" panose="020F0502020204030204" pitchFamily="34" charset="0"/>
              </a:rPr>
              <a:t>LE</a:t>
            </a:r>
            <a:r>
              <a:rPr lang="en-US" sz="1600" dirty="0">
                <a:solidFill>
                  <a:srgbClr val="000000"/>
                </a:solidFill>
                <a:effectLst/>
                <a:highlight>
                  <a:srgbClr val="C0C0C0"/>
                </a:highlight>
                <a:latin typeface="Calibri" panose="020F0502020204030204" pitchFamily="34" charset="0"/>
                <a:ea typeface="Calibri" panose="020F0502020204030204" pitchFamily="34" charset="0"/>
              </a:rPr>
              <a:t>*RFAF </a:t>
            </a:r>
            <a:r>
              <a:rPr lang="en-US" sz="1600" dirty="0">
                <a:solidFill>
                  <a:srgbClr val="000000"/>
                </a:solidFill>
                <a:effectLst/>
                <a:highlight>
                  <a:srgbClr val="00FFFF"/>
                </a:highlight>
                <a:latin typeface="Calibri" panose="020F0502020204030204" pitchFamily="34" charset="0"/>
                <a:ea typeface="Calibri" panose="020F0502020204030204" pitchFamily="34" charset="0"/>
              </a:rPr>
              <a:t>during the previous </a:t>
            </a:r>
            <a:r>
              <a:rPr lang="en-US" sz="1600" dirty="0" err="1">
                <a:solidFill>
                  <a:srgbClr val="000000"/>
                </a:solidFill>
                <a:effectLst/>
                <a:highlight>
                  <a:srgbClr val="00FFFF"/>
                </a:highlight>
                <a:latin typeface="Calibri" panose="020F0502020204030204" pitchFamily="34" charset="0"/>
                <a:ea typeface="Calibri" panose="020F0502020204030204" pitchFamily="34" charset="0"/>
              </a:rPr>
              <a:t>lrq</a:t>
            </a:r>
            <a:r>
              <a:rPr lang="en-US" sz="1600" dirty="0">
                <a:solidFill>
                  <a:srgbClr val="000000"/>
                </a:solidFill>
                <a:effectLst/>
                <a:highlight>
                  <a:srgbClr val="00FFFF"/>
                </a:highlight>
                <a:latin typeface="Calibri" panose="020F0502020204030204" pitchFamily="34" charset="0"/>
                <a:ea typeface="Calibri" panose="020F0502020204030204" pitchFamily="34" charset="0"/>
              </a:rPr>
              <a:t> days}, </a:t>
            </a:r>
            <a:r>
              <a:rPr lang="en-US" sz="1600" dirty="0">
                <a:solidFill>
                  <a:srgbClr val="FF0000"/>
                </a:solidFill>
                <a:effectLst/>
                <a:highlight>
                  <a:srgbClr val="00FFFF"/>
                </a:highlight>
                <a:latin typeface="Calibri" panose="020F0502020204030204" pitchFamily="34" charset="0"/>
                <a:ea typeface="Calibri" panose="020F0502020204030204" pitchFamily="34" charset="0"/>
              </a:rPr>
              <a:t>FAF*</a:t>
            </a:r>
            <a:r>
              <a:rPr lang="en-US" sz="1600" strike="sngStrike" dirty="0">
                <a:solidFill>
                  <a:srgbClr val="FF0000"/>
                </a:solidFill>
                <a:effectLst/>
                <a:highlight>
                  <a:srgbClr val="00FFFF"/>
                </a:highlight>
                <a:latin typeface="Calibri" panose="020F0502020204030204" pitchFamily="34" charset="0"/>
                <a:ea typeface="Calibri" panose="020F0502020204030204" pitchFamily="34" charset="0"/>
              </a:rPr>
              <a:t>RT</a:t>
            </a:r>
            <a:r>
              <a:rPr lang="en-US" sz="1600" dirty="0">
                <a:solidFill>
                  <a:srgbClr val="FF0000"/>
                </a:solidFill>
                <a:effectLst/>
                <a:highlight>
                  <a:srgbClr val="00FFFF"/>
                </a:highlight>
                <a:latin typeface="Calibri" panose="020F0502020204030204" pitchFamily="34" charset="0"/>
                <a:ea typeface="Calibri" panose="020F0502020204030204" pitchFamily="34" charset="0"/>
              </a:rPr>
              <a:t>N</a:t>
            </a:r>
            <a:r>
              <a:rPr lang="en-US" sz="1600" dirty="0">
                <a:solidFill>
                  <a:srgbClr val="000000"/>
                </a:solidFill>
                <a:effectLst/>
                <a:highlight>
                  <a:srgbClr val="00FFFF"/>
                </a:highlight>
                <a:latin typeface="Calibri" panose="020F0502020204030204" pitchFamily="34" charset="0"/>
                <a:ea typeface="Calibri" panose="020F0502020204030204" pitchFamily="34" charset="0"/>
              </a:rPr>
              <a:t>L</a:t>
            </a:r>
            <a:r>
              <a:rPr lang="en-US" sz="1600" dirty="0">
                <a:effectLst/>
                <a:highlight>
                  <a:srgbClr val="00FFFF"/>
                </a:highlight>
                <a:latin typeface="Calibri" panose="020F0502020204030204" pitchFamily="34" charset="0"/>
                <a:ea typeface="Calibri" panose="020F0502020204030204" pitchFamily="34" charset="0"/>
              </a:rPr>
              <a:t>F]</a:t>
            </a:r>
            <a:r>
              <a:rPr lang="en-US" sz="1600" dirty="0">
                <a:solidFill>
                  <a:srgbClr val="000000"/>
                </a:solidFill>
                <a:effectLst/>
                <a:highlight>
                  <a:srgbClr val="00FFFF"/>
                </a:highlight>
                <a:latin typeface="Calibri" panose="020F0502020204030204" pitchFamily="34" charset="0"/>
                <a:ea typeface="Calibri" panose="020F0502020204030204" pitchFamily="34" charset="0"/>
              </a:rPr>
              <a:t> </a:t>
            </a:r>
            <a:r>
              <a:rPr lang="en-US" sz="1600" strike="sngStrike" dirty="0">
                <a:solidFill>
                  <a:srgbClr val="FF0000"/>
                </a:solidFill>
                <a:effectLst/>
                <a:latin typeface="Calibri" panose="020F0502020204030204" pitchFamily="34" charset="0"/>
                <a:ea typeface="Calibri" panose="020F0502020204030204" pitchFamily="34" charset="0"/>
              </a:rPr>
              <a:t>+ DFAF * DALE</a:t>
            </a:r>
            <a:r>
              <a:rPr lang="en-US" sz="1600" dirty="0">
                <a:solidFill>
                  <a:srgbClr val="FF0000"/>
                </a:solidFill>
                <a:effectLst/>
                <a:latin typeface="Calibri" panose="020F0502020204030204" pitchFamily="34" charset="0"/>
                <a:ea typeface="Calibri" panose="020F0502020204030204" pitchFamily="34" charset="0"/>
              </a:rPr>
              <a:t> </a:t>
            </a:r>
            <a:r>
              <a:rPr lang="en-US" sz="1600" dirty="0">
                <a:solidFill>
                  <a:srgbClr val="000000"/>
                </a:solidFill>
                <a:effectLst/>
                <a:latin typeface="Calibri" panose="020F0502020204030204" pitchFamily="34" charset="0"/>
                <a:ea typeface="Calibri" panose="020F0502020204030204" pitchFamily="34" charset="0"/>
              </a:rPr>
              <a:t>+ </a:t>
            </a:r>
            <a:r>
              <a:rPr lang="en-US" sz="1600" dirty="0">
                <a:solidFill>
                  <a:srgbClr val="FF0000"/>
                </a:solidFill>
                <a:effectLst/>
                <a:highlight>
                  <a:srgbClr val="00FF00"/>
                </a:highlight>
                <a:latin typeface="Calibri" panose="020F0502020204030204" pitchFamily="34" charset="0"/>
                <a:ea typeface="Calibri" panose="020F0502020204030204" pitchFamily="34" charset="0"/>
              </a:rPr>
              <a:t>Max </a:t>
            </a:r>
            <a:r>
              <a:rPr lang="en-US" sz="1600" strike="sngStrike" dirty="0">
                <a:solidFill>
                  <a:srgbClr val="FF0000"/>
                </a:solidFill>
                <a:effectLst/>
                <a:highlight>
                  <a:srgbClr val="00FF00"/>
                </a:highlight>
                <a:latin typeface="Calibri" panose="020F0502020204030204" pitchFamily="34" charset="0"/>
                <a:ea typeface="Calibri" panose="020F0502020204030204" pitchFamily="34" charset="0"/>
              </a:rPr>
              <a:t>[</a:t>
            </a:r>
            <a:r>
              <a:rPr lang="en-US" sz="1600" strike="sngStrike" dirty="0">
                <a:solidFill>
                  <a:srgbClr val="000000"/>
                </a:solidFill>
                <a:effectLst/>
                <a:highlight>
                  <a:srgbClr val="00FF00"/>
                </a:highlight>
                <a:latin typeface="Calibri" panose="020F0502020204030204" pitchFamily="34" charset="0"/>
                <a:ea typeface="Calibri" panose="020F0502020204030204" pitchFamily="34" charset="0"/>
              </a:rPr>
              <a:t>RTLCNS</a:t>
            </a:r>
            <a:r>
              <a:rPr lang="en-US" sz="1600" strike="sngStrike" dirty="0">
                <a:solidFill>
                  <a:srgbClr val="FF0000"/>
                </a:solidFill>
                <a:effectLst/>
                <a:highlight>
                  <a:srgbClr val="00FF00"/>
                </a:highlight>
                <a:latin typeface="Calibri" panose="020F0502020204030204" pitchFamily="34" charset="0"/>
                <a:ea typeface="Calibri" panose="020F0502020204030204" pitchFamily="34" charset="0"/>
              </a:rPr>
              <a:t> (</a:t>
            </a:r>
            <a:r>
              <a:rPr lang="en-US" sz="1600" dirty="0">
                <a:solidFill>
                  <a:srgbClr val="FF0000"/>
                </a:solidFill>
                <a:effectLst/>
                <a:highlight>
                  <a:srgbClr val="00FF00"/>
                </a:highlight>
                <a:latin typeface="Calibri" panose="020F0502020204030204" pitchFamily="34" charset="0"/>
                <a:ea typeface="Calibri" panose="020F0502020204030204" pitchFamily="34" charset="0"/>
              </a:rPr>
              <a:t>RTLCNS + UDAA),</a:t>
            </a:r>
            <a:r>
              <a:rPr lang="en-US" sz="1600" strike="sngStrike" dirty="0">
                <a:solidFill>
                  <a:srgbClr val="FF0000"/>
                </a:solidFill>
                <a:effectLst/>
                <a:highlight>
                  <a:srgbClr val="00FF00"/>
                </a:highlight>
                <a:latin typeface="Calibri" panose="020F0502020204030204" pitchFamily="34" charset="0"/>
                <a:ea typeface="Calibri" panose="020F0502020204030204" pitchFamily="34" charset="0"/>
              </a:rPr>
              <a:t> </a:t>
            </a:r>
            <a:r>
              <a:rPr lang="en-US" sz="1600" dirty="0">
                <a:effectLst/>
                <a:highlight>
                  <a:srgbClr val="00FF00"/>
                </a:highlight>
                <a:latin typeface="Calibri" panose="020F0502020204030204" pitchFamily="34" charset="0"/>
                <a:ea typeface="Calibri" panose="020F0502020204030204" pitchFamily="34" charset="0"/>
              </a:rPr>
              <a:t>Max {U</a:t>
            </a:r>
            <a:r>
              <a:rPr lang="en-US" sz="1600" dirty="0">
                <a:solidFill>
                  <a:srgbClr val="FF0000"/>
                </a:solidFill>
                <a:effectLst/>
                <a:highlight>
                  <a:srgbClr val="00FF00"/>
                </a:highlight>
                <a:latin typeface="Calibri" panose="020F0502020204030204" pitchFamily="34" charset="0"/>
                <a:ea typeface="Calibri" panose="020F0502020204030204" pitchFamily="34" charset="0"/>
              </a:rPr>
              <a:t>LE</a:t>
            </a:r>
            <a:r>
              <a:rPr lang="en-US" sz="1600" strike="sngStrike" dirty="0">
                <a:solidFill>
                  <a:srgbClr val="FF0000"/>
                </a:solidFill>
                <a:effectLst/>
                <a:highlight>
                  <a:srgbClr val="00FF00"/>
                </a:highlight>
                <a:latin typeface="Calibri" panose="020F0502020204030204" pitchFamily="34" charset="0"/>
                <a:ea typeface="Calibri" panose="020F0502020204030204" pitchFamily="34" charset="0"/>
              </a:rPr>
              <a:t>RTA</a:t>
            </a:r>
            <a:r>
              <a:rPr lang="en-US" sz="1600" dirty="0">
                <a:effectLst/>
                <a:highlight>
                  <a:srgbClr val="00FF00"/>
                </a:highlight>
                <a:latin typeface="Calibri" panose="020F0502020204030204" pitchFamily="34" charset="0"/>
                <a:ea typeface="Calibri" panose="020F0502020204030204" pitchFamily="34" charset="0"/>
              </a:rPr>
              <a:t> during the previous </a:t>
            </a:r>
            <a:r>
              <a:rPr lang="en-US" sz="1600" dirty="0" err="1">
                <a:effectLst/>
                <a:highlight>
                  <a:srgbClr val="00FF00"/>
                </a:highlight>
                <a:latin typeface="Calibri" panose="020F0502020204030204" pitchFamily="34" charset="0"/>
                <a:ea typeface="Calibri" panose="020F0502020204030204" pitchFamily="34" charset="0"/>
              </a:rPr>
              <a:t>lrq</a:t>
            </a:r>
            <a:r>
              <a:rPr lang="en-US" sz="1600" dirty="0">
                <a:effectLst/>
                <a:highlight>
                  <a:srgbClr val="00FF00"/>
                </a:highlight>
                <a:latin typeface="Calibri" panose="020F0502020204030204" pitchFamily="34" charset="0"/>
                <a:ea typeface="Calibri" panose="020F0502020204030204" pitchFamily="34" charset="0"/>
              </a:rPr>
              <a:t> days}</a:t>
            </a:r>
            <a:r>
              <a:rPr lang="en-US" sz="1600" strike="sngStrike" dirty="0">
                <a:solidFill>
                  <a:srgbClr val="FF0000"/>
                </a:solidFill>
                <a:effectLst/>
                <a:latin typeface="Calibri" panose="020F0502020204030204" pitchFamily="34" charset="0"/>
                <a:ea typeface="Calibri" panose="020F0502020204030204" pitchFamily="34" charset="0"/>
              </a:rPr>
              <a:t>]</a:t>
            </a:r>
            <a:r>
              <a:rPr lang="en-US" sz="1600" dirty="0">
                <a:solidFill>
                  <a:srgbClr val="FF0000"/>
                </a:solidFill>
                <a:effectLst/>
                <a:latin typeface="Calibri" panose="020F0502020204030204" pitchFamily="34" charset="0"/>
                <a:ea typeface="Calibri" panose="020F0502020204030204" pitchFamily="34" charset="0"/>
              </a:rPr>
              <a:t> </a:t>
            </a:r>
            <a:r>
              <a:rPr lang="en-US" sz="1600" dirty="0">
                <a:solidFill>
                  <a:srgbClr val="000000"/>
                </a:solidFill>
                <a:effectLst/>
                <a:latin typeface="Calibri" panose="020F0502020204030204" pitchFamily="34" charset="0"/>
                <a:ea typeface="Calibri" panose="020F0502020204030204" pitchFamily="34" charset="0"/>
              </a:rPr>
              <a:t>+ OUT*</a:t>
            </a:r>
            <a:r>
              <a:rPr lang="en-US" sz="1600" i="1" baseline="-25000" dirty="0">
                <a:solidFill>
                  <a:srgbClr val="000000"/>
                </a:solidFill>
                <a:effectLst/>
                <a:latin typeface="Calibri" panose="020F0502020204030204" pitchFamily="34" charset="0"/>
                <a:ea typeface="Calibri" panose="020F0502020204030204" pitchFamily="34" charset="0"/>
              </a:rPr>
              <a:t> </a:t>
            </a:r>
            <a:endParaRPr lang="en-US" sz="1600" dirty="0">
              <a:solidFill>
                <a:srgbClr val="000000"/>
              </a:solidFill>
              <a:effectLst/>
              <a:latin typeface="Calibri" panose="020F0502020204030204" pitchFamily="34" charset="0"/>
              <a:ea typeface="Calibri" panose="020F0502020204030204" pitchFamily="34" charset="0"/>
            </a:endParaRPr>
          </a:p>
          <a:p>
            <a:pPr lvl="1">
              <a:spcBef>
                <a:spcPts val="0"/>
              </a:spcBef>
              <a:buFont typeface="+mj-lt"/>
              <a:buAutoNum type="arabicPeriod"/>
            </a:pPr>
            <a:r>
              <a:rPr lang="en-US" sz="1000" dirty="0" err="1">
                <a:effectLst/>
                <a:latin typeface="Aptos" panose="020B0004020202020204" pitchFamily="34" charset="0"/>
                <a:ea typeface="Calibri" panose="020F0502020204030204" pitchFamily="34" charset="0"/>
                <a:cs typeface="Calibri" panose="020F0502020204030204" pitchFamily="34" charset="0"/>
              </a:rPr>
              <a:t>RFAF</a:t>
            </a:r>
            <a:r>
              <a:rPr lang="en-US" sz="1000" baseline="-25000" dirty="0" err="1">
                <a:effectLst/>
                <a:latin typeface="Aptos" panose="020B0004020202020204" pitchFamily="34" charset="0"/>
                <a:ea typeface="Calibri" panose="020F0502020204030204" pitchFamily="34" charset="0"/>
                <a:cs typeface="Calibri" panose="020F0502020204030204" pitchFamily="34" charset="0"/>
              </a:rPr>
              <a:t>i</a:t>
            </a:r>
            <a:r>
              <a:rPr lang="en-US" sz="1000" dirty="0">
                <a:effectLst/>
                <a:latin typeface="Aptos" panose="020B0004020202020204" pitchFamily="34" charset="0"/>
                <a:ea typeface="Calibri" panose="020F0502020204030204" pitchFamily="34" charset="0"/>
                <a:cs typeface="Calibri" panose="020F0502020204030204" pitchFamily="34" charset="0"/>
              </a:rPr>
              <a:t> =</a:t>
            </a:r>
            <a:r>
              <a:rPr lang="en-US" sz="1000" dirty="0">
                <a:effectLst/>
                <a:latin typeface="Calibri" panose="020F0502020204030204" pitchFamily="34" charset="0"/>
                <a:ea typeface="Calibri" panose="020F0502020204030204" pitchFamily="34" charset="0"/>
              </a:rPr>
              <a:t> 21-day future prices / </a:t>
            </a:r>
            <a:r>
              <a:rPr lang="en-US" sz="1000" b="1" dirty="0">
                <a:effectLst/>
                <a:latin typeface="Calibri" panose="020F0502020204030204" pitchFamily="34" charset="0"/>
                <a:ea typeface="Calibri" panose="020F0502020204030204" pitchFamily="34" charset="0"/>
              </a:rPr>
              <a:t>14 days RTM Prices corresponding to the 14 days in </a:t>
            </a:r>
            <a:r>
              <a:rPr lang="en-US" sz="1000" b="1" dirty="0" err="1">
                <a:effectLst/>
                <a:latin typeface="Calibri" panose="020F0502020204030204" pitchFamily="34" charset="0"/>
                <a:ea typeface="Calibri" panose="020F0502020204030204" pitchFamily="34" charset="0"/>
              </a:rPr>
              <a:t>NLE</a:t>
            </a:r>
            <a:r>
              <a:rPr lang="en-US" sz="1000" b="1" baseline="-25000" dirty="0" err="1">
                <a:effectLst/>
                <a:latin typeface="Calibri" panose="020F0502020204030204" pitchFamily="34" charset="0"/>
                <a:ea typeface="Calibri" panose="020F0502020204030204" pitchFamily="34" charset="0"/>
              </a:rPr>
              <a:t>i</a:t>
            </a:r>
            <a:r>
              <a:rPr lang="en-US" sz="1000" b="1" baseline="-25000" dirty="0">
                <a:latin typeface="Aptos" panose="020B0004020202020204" pitchFamily="34" charset="0"/>
                <a:ea typeface="Calibri" panose="020F0502020204030204" pitchFamily="34" charset="0"/>
                <a:cs typeface="Calibri" panose="020F0502020204030204" pitchFamily="34" charset="0"/>
              </a:rPr>
              <a:t>. </a:t>
            </a:r>
            <a:r>
              <a:rPr lang="en-US" sz="1000" dirty="0">
                <a:latin typeface="Calibri" panose="020F0502020204030204" pitchFamily="34" charset="0"/>
                <a:ea typeface="Times New Roman" panose="02020603050405020304" pitchFamily="18" charset="0"/>
              </a:rPr>
              <a:t>Cap RFAF at 1.5. RFAF is applied against NLE. </a:t>
            </a:r>
            <a:r>
              <a:rPr lang="en-US" sz="1000" b="1" dirty="0">
                <a:highlight>
                  <a:srgbClr val="FFFF00"/>
                </a:highlight>
                <a:latin typeface="Calibri" panose="020F0502020204030204" pitchFamily="34" charset="0"/>
                <a:ea typeface="Times New Roman" panose="02020603050405020304" pitchFamily="18" charset="0"/>
              </a:rPr>
              <a:t>There is a floor for RFAF at 1.00</a:t>
            </a:r>
            <a:r>
              <a:rPr lang="en-US" sz="1000" dirty="0">
                <a:highlight>
                  <a:srgbClr val="FFFF00"/>
                </a:highlight>
                <a:latin typeface="Calibri" panose="020F0502020204030204" pitchFamily="34" charset="0"/>
                <a:ea typeface="Times New Roman" panose="02020603050405020304" pitchFamily="18" charset="0"/>
              </a:rPr>
              <a:t>. </a:t>
            </a:r>
            <a:r>
              <a:rPr lang="en-US" sz="1000" dirty="0">
                <a:latin typeface="Calibri" panose="020F0502020204030204" pitchFamily="34" charset="0"/>
                <a:ea typeface="Times New Roman" panose="02020603050405020304" pitchFamily="18" charset="0"/>
              </a:rPr>
              <a:t>For each RFAF, we are using the corresponding Operating Day (and not Invoice Business Day) RTM settled prices, which match the respective operating Days in the NLE.  </a:t>
            </a:r>
          </a:p>
          <a:p>
            <a:pPr lvl="1">
              <a:spcBef>
                <a:spcPts val="0"/>
              </a:spcBef>
              <a:buFont typeface="+mj-lt"/>
              <a:buAutoNum type="arabicPeriod"/>
            </a:pPr>
            <a:r>
              <a:rPr lang="en-US" sz="1000" dirty="0">
                <a:latin typeface="Calibri" panose="020F0502020204030204" pitchFamily="34" charset="0"/>
                <a:ea typeface="Times New Roman" panose="02020603050405020304" pitchFamily="18" charset="0"/>
              </a:rPr>
              <a:t>Apply FAF against NLF. </a:t>
            </a:r>
            <a:r>
              <a:rPr lang="en-US" sz="1000" dirty="0">
                <a:effectLst/>
                <a:latin typeface="Aptos" panose="020B0004020202020204" pitchFamily="34" charset="0"/>
                <a:ea typeface="Calibri" panose="020F0502020204030204" pitchFamily="34" charset="0"/>
              </a:rPr>
              <a:t>FAF = 2</a:t>
            </a:r>
            <a:r>
              <a:rPr lang="en-US" sz="1000" dirty="0">
                <a:effectLst/>
                <a:latin typeface="Calibri" panose="020F0502020204030204" pitchFamily="34" charset="0"/>
                <a:ea typeface="Calibri" panose="020F0502020204030204" pitchFamily="34" charset="0"/>
              </a:rPr>
              <a:t>1-day future prices / </a:t>
            </a:r>
            <a:r>
              <a:rPr lang="en-US" sz="1000" b="1" dirty="0">
                <a:effectLst/>
                <a:latin typeface="Calibri" panose="020F0502020204030204" pitchFamily="34" charset="0"/>
                <a:ea typeface="Calibri" panose="020F0502020204030204" pitchFamily="34" charset="0"/>
              </a:rPr>
              <a:t>7 most recent days RTM Prices corresponding to the 7 days in NLF. Set a floor of 1 for FAF. </a:t>
            </a:r>
          </a:p>
          <a:p>
            <a:pPr lvl="1">
              <a:spcBef>
                <a:spcPts val="0"/>
              </a:spcBef>
              <a:buFont typeface="+mj-lt"/>
              <a:buAutoNum type="arabicPeriod"/>
            </a:pPr>
            <a:r>
              <a:rPr lang="en-US" sz="1000" b="1" dirty="0">
                <a:effectLst/>
                <a:latin typeface="Calibri" panose="020F0502020204030204" pitchFamily="34" charset="0"/>
                <a:ea typeface="Times New Roman" panose="02020603050405020304" pitchFamily="18" charset="0"/>
              </a:rPr>
              <a:t>Strip out impact of CARD invoices from both invoice exposures and TPEA </a:t>
            </a:r>
          </a:p>
          <a:p>
            <a:pPr lvl="1">
              <a:spcBef>
                <a:spcPts val="0"/>
              </a:spcBef>
              <a:buFont typeface="+mj-lt"/>
              <a:buAutoNum type="arabicPeriod"/>
            </a:pPr>
            <a:r>
              <a:rPr lang="en-US" sz="1000" dirty="0">
                <a:effectLst/>
                <a:latin typeface="Calibri" panose="020F0502020204030204" pitchFamily="34" charset="0"/>
                <a:ea typeface="Calibri" panose="020F0502020204030204" pitchFamily="34" charset="0"/>
              </a:rPr>
              <a:t>For MCE use RFAF (</a:t>
            </a:r>
            <a:r>
              <a:rPr lang="en-US" sz="1000" b="1" u="sng" dirty="0">
                <a:effectLst/>
                <a:latin typeface="Calibri" panose="020F0502020204030204" pitchFamily="34" charset="0"/>
                <a:ea typeface="Calibri" panose="020F0502020204030204" pitchFamily="34" charset="0"/>
              </a:rPr>
              <a:t>No floor Or Cap</a:t>
            </a:r>
            <a:r>
              <a:rPr lang="en-US" sz="1000" dirty="0">
                <a:effectLst/>
                <a:latin typeface="Calibri" panose="020F0502020204030204" pitchFamily="34" charset="0"/>
                <a:ea typeface="Calibri" panose="020F0502020204030204" pitchFamily="34" charset="0"/>
              </a:rPr>
              <a:t>) for a minimum of 2 days for load.    </a:t>
            </a:r>
          </a:p>
          <a:p>
            <a:pPr marL="457200" lvl="1" indent="0">
              <a:spcBef>
                <a:spcPts val="0"/>
              </a:spcBef>
              <a:buNone/>
            </a:pPr>
            <a:endParaRPr lang="en-US" sz="1000" dirty="0">
              <a:solidFill>
                <a:srgbClr val="FF0000"/>
              </a:solidFill>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600" b="1" dirty="0">
                <a:effectLst/>
                <a:latin typeface="Arial-BoldMT"/>
                <a:ea typeface="Calibri" panose="020F0502020204030204" pitchFamily="34" charset="0"/>
                <a:cs typeface="Arial-BoldMT"/>
              </a:rPr>
              <a:t>Scenario #5B: </a:t>
            </a:r>
            <a:r>
              <a:rPr lang="en-US" sz="1600" dirty="0">
                <a:effectLst/>
                <a:latin typeface="Calibri" panose="020F0502020204030204" pitchFamily="34" charset="0"/>
                <a:ea typeface="Calibri" panose="020F0502020204030204" pitchFamily="34" charset="0"/>
                <a:cs typeface="Calibri" panose="020F0502020204030204" pitchFamily="34" charset="0"/>
              </a:rPr>
              <a:t>The same as #5 above, except </a:t>
            </a:r>
            <a:r>
              <a:rPr lang="en-US" sz="1600" dirty="0">
                <a:latin typeface="Calibri" panose="020F0502020204030204" pitchFamily="34" charset="0"/>
                <a:ea typeface="Calibri" panose="020F0502020204030204" pitchFamily="34" charset="0"/>
                <a:cs typeface="Calibri" panose="020F0502020204030204" pitchFamily="34" charset="0"/>
              </a:rPr>
              <a:t>t</a:t>
            </a:r>
            <a:r>
              <a:rPr lang="en-US" sz="1600" dirty="0">
                <a:effectLst/>
                <a:latin typeface="Calibri" panose="020F0502020204030204" pitchFamily="34" charset="0"/>
                <a:ea typeface="Calibri" panose="020F0502020204030204" pitchFamily="34" charset="0"/>
                <a:cs typeface="Calibri" panose="020F0502020204030204" pitchFamily="34" charset="0"/>
              </a:rPr>
              <a:t>he look back period for NLE and ULE</a:t>
            </a:r>
            <a:r>
              <a:rPr lang="en-US" sz="1600" dirty="0">
                <a:latin typeface="Calibri" panose="020F0502020204030204" pitchFamily="34" charset="0"/>
                <a:ea typeface="Calibri" panose="020F0502020204030204" pitchFamily="34" charset="0"/>
                <a:cs typeface="Calibri" panose="020F0502020204030204" pitchFamily="34" charset="0"/>
              </a:rPr>
              <a:t> changes depending on a season (except for traders): </a:t>
            </a:r>
          </a:p>
          <a:p>
            <a:pPr marL="342900" marR="0" lvl="0" indent="-342900">
              <a:spcBef>
                <a:spcPts val="0"/>
              </a:spcBef>
              <a:spcAft>
                <a:spcPts val="0"/>
              </a:spcAft>
              <a:buFont typeface="Symbol" panose="05050102010706020507" pitchFamily="18" charset="2"/>
              <a:buChar char=""/>
            </a:pPr>
            <a:r>
              <a:rPr lang="en-US" sz="1000" dirty="0">
                <a:effectLst/>
                <a:latin typeface="Calibri" panose="020F0502020204030204" pitchFamily="34" charset="0"/>
                <a:ea typeface="Times New Roman" panose="02020603050405020304" pitchFamily="18" charset="0"/>
                <a:cs typeface="Calibri" panose="020F0502020204030204" pitchFamily="34" charset="0"/>
              </a:rPr>
              <a:t>summer months: 40 days from May 16 through Sep 15, </a:t>
            </a:r>
          </a:p>
          <a:p>
            <a:pPr marL="342900" marR="0" lvl="0" indent="-342900">
              <a:spcBef>
                <a:spcPts val="0"/>
              </a:spcBef>
              <a:spcAft>
                <a:spcPts val="0"/>
              </a:spcAft>
              <a:buFont typeface="Symbol" panose="05050102010706020507" pitchFamily="18" charset="2"/>
              <a:buChar char=""/>
            </a:pPr>
            <a:r>
              <a:rPr lang="en-US" sz="1000" dirty="0">
                <a:latin typeface="Calibri" panose="020F0502020204030204" pitchFamily="34" charset="0"/>
                <a:ea typeface="Times New Roman" panose="02020603050405020304" pitchFamily="18" charset="0"/>
                <a:cs typeface="Calibri" panose="020F0502020204030204" pitchFamily="34" charset="0"/>
              </a:rPr>
              <a:t>non summer months: </a:t>
            </a:r>
            <a:r>
              <a:rPr lang="en-US" sz="1000" dirty="0">
                <a:effectLst/>
                <a:latin typeface="Calibri" panose="020F0502020204030204" pitchFamily="34" charset="0"/>
                <a:ea typeface="Times New Roman" panose="02020603050405020304" pitchFamily="18" charset="0"/>
                <a:cs typeface="Calibri" panose="020F0502020204030204" pitchFamily="34" charset="0"/>
              </a:rPr>
              <a:t>20 day lookback from Sep 16 through May 15.</a:t>
            </a:r>
          </a:p>
          <a:p>
            <a:pPr marL="342900" marR="0" lvl="0" indent="-342900">
              <a:spcBef>
                <a:spcPts val="0"/>
              </a:spcBef>
              <a:spcAft>
                <a:spcPts val="0"/>
              </a:spcAft>
              <a:buFont typeface="Symbol" panose="05050102010706020507" pitchFamily="18" charset="2"/>
              <a:buChar char=""/>
            </a:pPr>
            <a:endParaRPr lang="en-US" sz="1600" dirty="0">
              <a:latin typeface="Calibri" panose="020F0502020204030204" pitchFamily="34" charset="0"/>
              <a:ea typeface="Times New Roman" panose="02020603050405020304" pitchFamily="18" charset="0"/>
              <a:cs typeface="Calibri" panose="020F0502020204030204" pitchFamily="34" charset="0"/>
            </a:endParaRPr>
          </a:p>
          <a:p>
            <a:pPr marL="0" marR="0" indent="0">
              <a:spcBef>
                <a:spcPts val="0"/>
              </a:spcBef>
              <a:spcAft>
                <a:spcPts val="0"/>
              </a:spcAft>
              <a:buNone/>
            </a:pPr>
            <a:r>
              <a:rPr lang="en-US" sz="1600" b="1" dirty="0">
                <a:effectLst/>
                <a:latin typeface="Arial-BoldMT"/>
                <a:ea typeface="Calibri" panose="020F0502020204030204" pitchFamily="34" charset="0"/>
                <a:cs typeface="Arial-BoldMT"/>
              </a:rPr>
              <a:t>Scenario #5C and #5D: </a:t>
            </a:r>
            <a:r>
              <a:rPr lang="en-US" sz="1600" dirty="0">
                <a:effectLst/>
                <a:latin typeface="Calibri" panose="020F0502020204030204" pitchFamily="34" charset="0"/>
                <a:ea typeface="Calibri" panose="020F0502020204030204" pitchFamily="34" charset="0"/>
                <a:cs typeface="Calibri" panose="020F0502020204030204" pitchFamily="34" charset="0"/>
              </a:rPr>
              <a:t>The same as #5B above, except there is a lower floor for RFAF as it is applied against </a:t>
            </a:r>
            <a:r>
              <a:rPr lang="en-US" sz="16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NLE</a:t>
            </a:r>
            <a:r>
              <a:rPr lang="en-US" sz="1600" dirty="0">
                <a:effectLst/>
                <a:latin typeface="Calibri" panose="020F0502020204030204" pitchFamily="34" charset="0"/>
                <a:ea typeface="Calibri" panose="020F0502020204030204" pitchFamily="34" charset="0"/>
                <a:cs typeface="Calibri" panose="020F0502020204030204" pitchFamily="34" charset="0"/>
              </a:rPr>
              <a:t> (vs. S</a:t>
            </a:r>
            <a:r>
              <a:rPr lang="en-US" sz="1600" dirty="0">
                <a:latin typeface="Calibri" panose="020F0502020204030204" pitchFamily="34" charset="0"/>
                <a:ea typeface="Calibri" panose="020F0502020204030204" pitchFamily="34" charset="0"/>
                <a:cs typeface="Calibri" panose="020F0502020204030204" pitchFamily="34" charset="0"/>
              </a:rPr>
              <a:t>5B with a floor of 1 ) </a:t>
            </a:r>
          </a:p>
          <a:p>
            <a:pPr marL="0" marR="0" indent="0">
              <a:spcBef>
                <a:spcPts val="0"/>
              </a:spcBef>
              <a:spcAft>
                <a:spcPts val="0"/>
              </a:spcAft>
              <a:buNone/>
            </a:pPr>
            <a:r>
              <a:rPr lang="en-US" sz="1600" b="1" dirty="0">
                <a:solidFill>
                  <a:srgbClr val="FF0000"/>
                </a:solidFill>
                <a:latin typeface="Calibri" panose="020F0502020204030204" pitchFamily="34" charset="0"/>
                <a:ea typeface="Calibri" panose="020F0502020204030204" pitchFamily="34" charset="0"/>
                <a:cs typeface="Calibri" panose="020F0502020204030204" pitchFamily="34" charset="0"/>
              </a:rPr>
              <a:t>(1) Scenario 5C – floor is set at 0.75.</a:t>
            </a:r>
          </a:p>
          <a:p>
            <a:pPr marL="0" marR="0" indent="0">
              <a:spcBef>
                <a:spcPts val="0"/>
              </a:spcBef>
              <a:spcAft>
                <a:spcPts val="0"/>
              </a:spcAft>
              <a:buNone/>
            </a:pPr>
            <a:r>
              <a:rPr lang="en-US" sz="1600" b="1" dirty="0">
                <a:solidFill>
                  <a:srgbClr val="FF0000"/>
                </a:solidFill>
                <a:latin typeface="Calibri" panose="020F0502020204030204" pitchFamily="34" charset="0"/>
                <a:ea typeface="Calibri" panose="020F0502020204030204" pitchFamily="34" charset="0"/>
                <a:cs typeface="Calibri" panose="020F0502020204030204" pitchFamily="34" charset="0"/>
              </a:rPr>
              <a:t>(2) Scenario 5D – floor is set at 0.5</a:t>
            </a:r>
          </a:p>
          <a:p>
            <a:pPr marL="0" marR="0" indent="0">
              <a:spcBef>
                <a:spcPts val="0"/>
              </a:spcBef>
              <a:spcAft>
                <a:spcPts val="0"/>
              </a:spcAft>
              <a:buNone/>
            </a:pPr>
            <a:endParaRPr lang="en-US" sz="1600" b="1" u="sng"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marL="0" indent="0">
              <a:spcBef>
                <a:spcPts val="0"/>
              </a:spcBef>
              <a:buNone/>
            </a:pPr>
            <a:r>
              <a:rPr lang="en-US" sz="1600" b="1" dirty="0">
                <a:effectLst/>
                <a:latin typeface="Arial-BoldMT"/>
                <a:ea typeface="Calibri" panose="020F0502020204030204" pitchFamily="34" charset="0"/>
                <a:cs typeface="Arial-BoldMT"/>
              </a:rPr>
              <a:t>Scenario #5E and #5F: </a:t>
            </a:r>
            <a:r>
              <a:rPr lang="en-US" sz="1600" dirty="0">
                <a:effectLst/>
                <a:latin typeface="Calibri" panose="020F0502020204030204" pitchFamily="34" charset="0"/>
                <a:ea typeface="Calibri" panose="020F0502020204030204" pitchFamily="34" charset="0"/>
                <a:cs typeface="Calibri" panose="020F0502020204030204" pitchFamily="34" charset="0"/>
              </a:rPr>
              <a:t>The same as #5B above, except </a:t>
            </a:r>
            <a:r>
              <a:rPr lang="en-US" sz="1600" dirty="0">
                <a:latin typeface="Calibri" panose="020F0502020204030204" pitchFamily="34" charset="0"/>
                <a:ea typeface="Calibri" panose="020F0502020204030204" pitchFamily="34" charset="0"/>
                <a:cs typeface="Calibri" panose="020F0502020204030204" pitchFamily="34" charset="0"/>
              </a:rPr>
              <a:t>for RFAF as </a:t>
            </a:r>
            <a:r>
              <a:rPr lang="en-US" sz="1600" dirty="0">
                <a:effectLst/>
                <a:latin typeface="Calibri" panose="020F0502020204030204" pitchFamily="34" charset="0"/>
                <a:ea typeface="Calibri" panose="020F0502020204030204" pitchFamily="34" charset="0"/>
                <a:cs typeface="Calibri" panose="020F0502020204030204" pitchFamily="34" charset="0"/>
              </a:rPr>
              <a:t>it is applied in </a:t>
            </a:r>
            <a:r>
              <a:rPr lang="en-US" sz="16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MCE</a:t>
            </a:r>
          </a:p>
          <a:p>
            <a:pPr>
              <a:spcBef>
                <a:spcPts val="0"/>
              </a:spcBef>
              <a:buAutoNum type="arabicParenBoth"/>
            </a:pPr>
            <a:r>
              <a:rPr lang="en-US" sz="1600" b="1" dirty="0">
                <a:solidFill>
                  <a:srgbClr val="FF0000"/>
                </a:solidFill>
                <a:latin typeface="Calibri" panose="020F0502020204030204" pitchFamily="34" charset="0"/>
                <a:ea typeface="Calibri" panose="020F0502020204030204" pitchFamily="34" charset="0"/>
                <a:cs typeface="Calibri" panose="020F0502020204030204" pitchFamily="34" charset="0"/>
              </a:rPr>
              <a:t>Scenario 5E – floor is set at 1</a:t>
            </a:r>
          </a:p>
          <a:p>
            <a:pPr>
              <a:spcBef>
                <a:spcPts val="0"/>
              </a:spcBef>
              <a:buAutoNum type="arabicParenBoth"/>
            </a:pPr>
            <a:r>
              <a:rPr lang="en-US" sz="16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Scenario 5F – ceiling is</a:t>
            </a:r>
            <a:r>
              <a:rPr lang="en-US" sz="1600" b="1" dirty="0">
                <a:solidFill>
                  <a:srgbClr val="FF0000"/>
                </a:solidFill>
                <a:latin typeface="Calibri" panose="020F0502020204030204" pitchFamily="34" charset="0"/>
                <a:ea typeface="Calibri" panose="020F0502020204030204" pitchFamily="34" charset="0"/>
                <a:cs typeface="Calibri" panose="020F0502020204030204" pitchFamily="34" charset="0"/>
              </a:rPr>
              <a:t> set at 1.5 </a:t>
            </a:r>
            <a:r>
              <a:rPr lang="en-US" sz="16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endParaRPr lang="en-US" sz="1600" b="1"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marL="0" marR="0" lvl="0" indent="0">
              <a:spcBef>
                <a:spcPts val="0"/>
              </a:spcBef>
              <a:spcAft>
                <a:spcPts val="0"/>
              </a:spcAft>
              <a:buNone/>
            </a:pPr>
            <a:endParaRPr lang="en-US" sz="1600" b="1" dirty="0">
              <a:effectLst/>
              <a:latin typeface="Calibri" panose="020F0502020204030204" pitchFamily="34" charset="0"/>
              <a:ea typeface="Times New Roman" panose="02020603050405020304" pitchFamily="18" charset="0"/>
            </a:endParaRPr>
          </a:p>
        </p:txBody>
      </p:sp>
      <p:sp>
        <p:nvSpPr>
          <p:cNvPr id="3" name="Footer Placeholder 2">
            <a:extLst>
              <a:ext uri="{FF2B5EF4-FFF2-40B4-BE49-F238E27FC236}">
                <a16:creationId xmlns:a16="http://schemas.microsoft.com/office/drawing/2014/main" id="{14FCE734-EE74-9AF3-2645-3D3C49C7818C}"/>
              </a:ext>
            </a:extLst>
          </p:cNvPr>
          <p:cNvSpPr>
            <a:spLocks noGrp="1"/>
          </p:cNvSpPr>
          <p:nvPr>
            <p:ph type="ftr" sz="quarter" idx="11"/>
          </p:nvPr>
        </p:nvSpPr>
        <p:spPr>
          <a:xfrm>
            <a:off x="2743200" y="6553200"/>
            <a:ext cx="4038600" cy="228600"/>
          </a:xfrm>
        </p:spPr>
        <p:txBody>
          <a:bodyPr/>
          <a:lstStyle/>
          <a:p>
            <a:r>
              <a:rPr lang="en-US" dirty="0"/>
              <a:t>* CARD not included in OUT/TPEA for this presentation</a:t>
            </a:r>
          </a:p>
        </p:txBody>
      </p:sp>
    </p:spTree>
    <p:extLst>
      <p:ext uri="{BB962C8B-B14F-4D97-AF65-F5344CB8AC3E}">
        <p14:creationId xmlns:p14="http://schemas.microsoft.com/office/powerpoint/2010/main" val="4099703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sz="2000" dirty="0"/>
              <a:t>RFAF behavior </a:t>
            </a:r>
          </a:p>
        </p:txBody>
      </p:sp>
      <p:sp>
        <p:nvSpPr>
          <p:cNvPr id="3" name="Content Placeholder 2"/>
          <p:cNvSpPr>
            <a:spLocks noGrp="1"/>
          </p:cNvSpPr>
          <p:nvPr>
            <p:ph idx="1"/>
          </p:nvPr>
        </p:nvSpPr>
        <p:spPr>
          <a:xfrm>
            <a:off x="157899" y="3886200"/>
            <a:ext cx="8458200" cy="3429000"/>
          </a:xfrm>
        </p:spPr>
        <p:txBody>
          <a:bodyPr/>
          <a:lstStyle/>
          <a:p>
            <a:pPr marL="0" indent="0">
              <a:spcBef>
                <a:spcPts val="0"/>
              </a:spcBef>
              <a:buNone/>
            </a:pPr>
            <a:endParaRPr lang="en-US" sz="2000" dirty="0"/>
          </a:p>
          <a:p>
            <a:pPr marL="457200" lvl="0" indent="-457200">
              <a:spcBef>
                <a:spcPts val="0"/>
              </a:spcBef>
              <a:buFont typeface="+mj-lt"/>
              <a:buAutoNum type="arabicPeriod"/>
            </a:pPr>
            <a:endParaRPr lang="en-US" sz="2000" dirty="0"/>
          </a:p>
          <a:p>
            <a:pPr marL="0" lvl="0" indent="0">
              <a:spcBef>
                <a:spcPts val="0"/>
              </a:spcBef>
              <a:buNone/>
            </a:pPr>
            <a:endParaRPr lang="en-US" sz="2000" dirty="0"/>
          </a:p>
          <a:p>
            <a:pPr lvl="0">
              <a:spcBef>
                <a:spcPts val="0"/>
              </a:spcBef>
            </a:pPr>
            <a:endParaRPr lang="en-US" sz="2000" dirty="0"/>
          </a:p>
          <a:p>
            <a:pPr lvl="1">
              <a:spcBef>
                <a:spcPts val="0"/>
              </a:spcBef>
            </a:pPr>
            <a:endParaRPr lang="en-US" sz="1600" dirty="0"/>
          </a:p>
          <a:p>
            <a:pPr marL="57150" indent="0">
              <a:spcBef>
                <a:spcPts val="0"/>
              </a:spcBef>
              <a:buNone/>
            </a:pPr>
            <a:endParaRPr lang="en-US" sz="2000" dirty="0"/>
          </a:p>
          <a:p>
            <a:pPr>
              <a:spcBef>
                <a:spcPts val="0"/>
              </a:spcBef>
            </a:pPr>
            <a:endParaRPr lang="en-US" sz="2000" dirty="0"/>
          </a:p>
          <a:p>
            <a:pPr marL="0" lvl="0" indent="0">
              <a:spcBef>
                <a:spcPts val="0"/>
              </a:spcBef>
              <a:buNone/>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
        <p:nvSpPr>
          <p:cNvPr id="7" name="Content Placeholder 2">
            <a:extLst>
              <a:ext uri="{FF2B5EF4-FFF2-40B4-BE49-F238E27FC236}">
                <a16:creationId xmlns:a16="http://schemas.microsoft.com/office/drawing/2014/main" id="{74A62718-A8C3-BFE6-8ACE-E2393E33A58B}"/>
              </a:ext>
            </a:extLst>
          </p:cNvPr>
          <p:cNvSpPr txBox="1">
            <a:spLocks/>
          </p:cNvSpPr>
          <p:nvPr/>
        </p:nvSpPr>
        <p:spPr>
          <a:xfrm>
            <a:off x="381000" y="5495871"/>
            <a:ext cx="8233719" cy="478219"/>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0"/>
              </a:spcBef>
              <a:spcAft>
                <a:spcPts val="200"/>
              </a:spcAft>
            </a:pPr>
            <a:r>
              <a:rPr lang="en-US" sz="1400" dirty="0">
                <a:ea typeface="Times New Roman" panose="02020603050405020304" pitchFamily="18" charset="0"/>
                <a:cs typeface="Calibri" panose="020F0502020204030204" pitchFamily="34" charset="0"/>
              </a:rPr>
              <a:t>RFAF tends to go below 1.00 after the event happens </a:t>
            </a:r>
            <a:endParaRPr lang="en-US" sz="1400" dirty="0">
              <a:ea typeface="Times New Roman" panose="02020603050405020304" pitchFamily="18" charset="0"/>
            </a:endParaRPr>
          </a:p>
          <a:p>
            <a:pPr>
              <a:spcBef>
                <a:spcPts val="0"/>
              </a:spcBef>
              <a:spcAft>
                <a:spcPts val="200"/>
              </a:spcAft>
            </a:pPr>
            <a:endParaRPr lang="en-US" sz="1400" dirty="0">
              <a:latin typeface="Arial" panose="020B0604020202020204" pitchFamily="34" charset="0"/>
              <a:ea typeface="Times New Roman" panose="02020603050405020304" pitchFamily="18" charset="0"/>
              <a:cs typeface="Arial" panose="020B0604020202020204" pitchFamily="34" charset="0"/>
            </a:endParaRPr>
          </a:p>
          <a:p>
            <a:pPr marL="0" indent="0">
              <a:spcBef>
                <a:spcPts val="0"/>
              </a:spcBef>
              <a:buNone/>
            </a:pPr>
            <a:endParaRPr lang="en-US" sz="1100" b="1" dirty="0">
              <a:latin typeface="Calibri" panose="020F0502020204030204" pitchFamily="34" charset="0"/>
              <a:ea typeface="Times New Roman" panose="02020603050405020304" pitchFamily="18" charset="0"/>
            </a:endParaRPr>
          </a:p>
        </p:txBody>
      </p:sp>
      <p:pic>
        <p:nvPicPr>
          <p:cNvPr id="8" name="Picture 7">
            <a:extLst>
              <a:ext uri="{FF2B5EF4-FFF2-40B4-BE49-F238E27FC236}">
                <a16:creationId xmlns:a16="http://schemas.microsoft.com/office/drawing/2014/main" id="{F3F5A43B-090E-21EE-F4DB-E3DCB5347D0C}"/>
              </a:ext>
            </a:extLst>
          </p:cNvPr>
          <p:cNvPicPr>
            <a:picLocks noChangeAspect="1"/>
          </p:cNvPicPr>
          <p:nvPr/>
        </p:nvPicPr>
        <p:blipFill>
          <a:blip r:embed="rId2"/>
          <a:stretch>
            <a:fillRect/>
          </a:stretch>
        </p:blipFill>
        <p:spPr>
          <a:xfrm>
            <a:off x="368643" y="997503"/>
            <a:ext cx="8001000" cy="4402297"/>
          </a:xfrm>
          <a:prstGeom prst="rect">
            <a:avLst/>
          </a:prstGeom>
        </p:spPr>
      </p:pic>
    </p:spTree>
    <p:extLst>
      <p:ext uri="{BB962C8B-B14F-4D97-AF65-F5344CB8AC3E}">
        <p14:creationId xmlns:p14="http://schemas.microsoft.com/office/powerpoint/2010/main" val="480532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sz="2000" dirty="0"/>
              <a:t>RFAF behavior </a:t>
            </a:r>
          </a:p>
        </p:txBody>
      </p:sp>
      <p:sp>
        <p:nvSpPr>
          <p:cNvPr id="3" name="Content Placeholder 2"/>
          <p:cNvSpPr>
            <a:spLocks noGrp="1"/>
          </p:cNvSpPr>
          <p:nvPr>
            <p:ph idx="1"/>
          </p:nvPr>
        </p:nvSpPr>
        <p:spPr>
          <a:xfrm>
            <a:off x="157899" y="3886200"/>
            <a:ext cx="8458200" cy="3429000"/>
          </a:xfrm>
        </p:spPr>
        <p:txBody>
          <a:bodyPr/>
          <a:lstStyle/>
          <a:p>
            <a:pPr marL="0" indent="0">
              <a:spcBef>
                <a:spcPts val="0"/>
              </a:spcBef>
              <a:buNone/>
            </a:pPr>
            <a:endParaRPr lang="en-US" sz="2000" dirty="0"/>
          </a:p>
          <a:p>
            <a:pPr marL="457200" lvl="0" indent="-457200">
              <a:spcBef>
                <a:spcPts val="0"/>
              </a:spcBef>
              <a:buFont typeface="+mj-lt"/>
              <a:buAutoNum type="arabicPeriod"/>
            </a:pPr>
            <a:endParaRPr lang="en-US" sz="2000" dirty="0"/>
          </a:p>
          <a:p>
            <a:pPr marL="0" lvl="0" indent="0">
              <a:spcBef>
                <a:spcPts val="0"/>
              </a:spcBef>
              <a:buNone/>
            </a:pPr>
            <a:endParaRPr lang="en-US" sz="2000" dirty="0"/>
          </a:p>
          <a:p>
            <a:pPr lvl="0">
              <a:spcBef>
                <a:spcPts val="0"/>
              </a:spcBef>
            </a:pPr>
            <a:endParaRPr lang="en-US" sz="2000" dirty="0"/>
          </a:p>
          <a:p>
            <a:pPr lvl="1">
              <a:spcBef>
                <a:spcPts val="0"/>
              </a:spcBef>
            </a:pPr>
            <a:endParaRPr lang="en-US" sz="1600" dirty="0"/>
          </a:p>
          <a:p>
            <a:pPr marL="57150" indent="0">
              <a:spcBef>
                <a:spcPts val="0"/>
              </a:spcBef>
              <a:buNone/>
            </a:pPr>
            <a:endParaRPr lang="en-US" sz="2000" dirty="0"/>
          </a:p>
          <a:p>
            <a:pPr>
              <a:spcBef>
                <a:spcPts val="0"/>
              </a:spcBef>
            </a:pPr>
            <a:endParaRPr lang="en-US" sz="2000" dirty="0"/>
          </a:p>
          <a:p>
            <a:pPr marL="0" lvl="0" indent="0">
              <a:spcBef>
                <a:spcPts val="0"/>
              </a:spcBef>
              <a:buNone/>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pic>
        <p:nvPicPr>
          <p:cNvPr id="6" name="Picture 5">
            <a:extLst>
              <a:ext uri="{FF2B5EF4-FFF2-40B4-BE49-F238E27FC236}">
                <a16:creationId xmlns:a16="http://schemas.microsoft.com/office/drawing/2014/main" id="{DD7B7809-653B-025C-F801-4DDACD770341}"/>
              </a:ext>
            </a:extLst>
          </p:cNvPr>
          <p:cNvPicPr>
            <a:picLocks noChangeAspect="1"/>
          </p:cNvPicPr>
          <p:nvPr/>
        </p:nvPicPr>
        <p:blipFill>
          <a:blip r:embed="rId2"/>
          <a:stretch>
            <a:fillRect/>
          </a:stretch>
        </p:blipFill>
        <p:spPr>
          <a:xfrm>
            <a:off x="1066800" y="685800"/>
            <a:ext cx="7362825" cy="5350426"/>
          </a:xfrm>
          <a:prstGeom prst="rect">
            <a:avLst/>
          </a:prstGeom>
        </p:spPr>
      </p:pic>
    </p:spTree>
    <p:extLst>
      <p:ext uri="{BB962C8B-B14F-4D97-AF65-F5344CB8AC3E}">
        <p14:creationId xmlns:p14="http://schemas.microsoft.com/office/powerpoint/2010/main" val="3605627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sz="2000" dirty="0"/>
              <a:t>Historical average price comparison </a:t>
            </a:r>
          </a:p>
        </p:txBody>
      </p:sp>
      <p:sp>
        <p:nvSpPr>
          <p:cNvPr id="3" name="Content Placeholder 2"/>
          <p:cNvSpPr>
            <a:spLocks noGrp="1"/>
          </p:cNvSpPr>
          <p:nvPr>
            <p:ph idx="1"/>
          </p:nvPr>
        </p:nvSpPr>
        <p:spPr>
          <a:xfrm>
            <a:off x="157899" y="3886200"/>
            <a:ext cx="8458200" cy="3429000"/>
          </a:xfrm>
        </p:spPr>
        <p:txBody>
          <a:bodyPr/>
          <a:lstStyle/>
          <a:p>
            <a:pPr marL="0" indent="0">
              <a:spcBef>
                <a:spcPts val="0"/>
              </a:spcBef>
              <a:buNone/>
            </a:pPr>
            <a:endParaRPr lang="en-US" sz="2000" dirty="0"/>
          </a:p>
          <a:p>
            <a:pPr marL="457200" lvl="0" indent="-457200">
              <a:spcBef>
                <a:spcPts val="0"/>
              </a:spcBef>
              <a:buFont typeface="+mj-lt"/>
              <a:buAutoNum type="arabicPeriod"/>
            </a:pPr>
            <a:endParaRPr lang="en-US" sz="2000" dirty="0"/>
          </a:p>
          <a:p>
            <a:pPr marL="0" lvl="0" indent="0">
              <a:spcBef>
                <a:spcPts val="0"/>
              </a:spcBef>
              <a:buNone/>
            </a:pPr>
            <a:endParaRPr lang="en-US" sz="2000" dirty="0"/>
          </a:p>
          <a:p>
            <a:pPr lvl="0">
              <a:spcBef>
                <a:spcPts val="0"/>
              </a:spcBef>
            </a:pPr>
            <a:endParaRPr lang="en-US" sz="2000" dirty="0"/>
          </a:p>
          <a:p>
            <a:pPr lvl="1">
              <a:spcBef>
                <a:spcPts val="0"/>
              </a:spcBef>
            </a:pPr>
            <a:endParaRPr lang="en-US" sz="1600" dirty="0"/>
          </a:p>
          <a:p>
            <a:pPr marL="57150" indent="0">
              <a:spcBef>
                <a:spcPts val="0"/>
              </a:spcBef>
              <a:buNone/>
            </a:pPr>
            <a:endParaRPr lang="en-US" sz="2000" dirty="0"/>
          </a:p>
          <a:p>
            <a:pPr>
              <a:spcBef>
                <a:spcPts val="0"/>
              </a:spcBef>
            </a:pPr>
            <a:endParaRPr lang="en-US" sz="2000" dirty="0"/>
          </a:p>
          <a:p>
            <a:pPr marL="0" lvl="0" indent="0">
              <a:spcBef>
                <a:spcPts val="0"/>
              </a:spcBef>
              <a:buNone/>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pic>
        <p:nvPicPr>
          <p:cNvPr id="7" name="Picture 6">
            <a:extLst>
              <a:ext uri="{FF2B5EF4-FFF2-40B4-BE49-F238E27FC236}">
                <a16:creationId xmlns:a16="http://schemas.microsoft.com/office/drawing/2014/main" id="{68D22022-7466-2BB5-38AD-24EED030838A}"/>
              </a:ext>
            </a:extLst>
          </p:cNvPr>
          <p:cNvPicPr>
            <a:picLocks noChangeAspect="1"/>
          </p:cNvPicPr>
          <p:nvPr/>
        </p:nvPicPr>
        <p:blipFill>
          <a:blip r:embed="rId2"/>
          <a:stretch>
            <a:fillRect/>
          </a:stretch>
        </p:blipFill>
        <p:spPr>
          <a:xfrm>
            <a:off x="397476" y="1287171"/>
            <a:ext cx="8458200" cy="3810415"/>
          </a:xfrm>
          <a:prstGeom prst="rect">
            <a:avLst/>
          </a:prstGeom>
        </p:spPr>
      </p:pic>
    </p:spTree>
    <p:extLst>
      <p:ext uri="{BB962C8B-B14F-4D97-AF65-F5344CB8AC3E}">
        <p14:creationId xmlns:p14="http://schemas.microsoft.com/office/powerpoint/2010/main" val="1957404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sz="2000" dirty="0"/>
              <a:t>Negative and Positive Gaps: S5C &amp; D compared against S5B  </a:t>
            </a: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pic>
        <p:nvPicPr>
          <p:cNvPr id="13" name="Picture 12">
            <a:extLst>
              <a:ext uri="{FF2B5EF4-FFF2-40B4-BE49-F238E27FC236}">
                <a16:creationId xmlns:a16="http://schemas.microsoft.com/office/drawing/2014/main" id="{BC15726C-28B6-839E-F0C7-78C9ED5D6E53}"/>
              </a:ext>
            </a:extLst>
          </p:cNvPr>
          <p:cNvPicPr>
            <a:picLocks noChangeAspect="1"/>
          </p:cNvPicPr>
          <p:nvPr/>
        </p:nvPicPr>
        <p:blipFill>
          <a:blip r:embed="rId2"/>
          <a:stretch>
            <a:fillRect/>
          </a:stretch>
        </p:blipFill>
        <p:spPr>
          <a:xfrm>
            <a:off x="381000" y="3124200"/>
            <a:ext cx="8424091" cy="1847327"/>
          </a:xfrm>
          <a:prstGeom prst="rect">
            <a:avLst/>
          </a:prstGeom>
        </p:spPr>
      </p:pic>
      <p:pic>
        <p:nvPicPr>
          <p:cNvPr id="14" name="Picture 13">
            <a:extLst>
              <a:ext uri="{FF2B5EF4-FFF2-40B4-BE49-F238E27FC236}">
                <a16:creationId xmlns:a16="http://schemas.microsoft.com/office/drawing/2014/main" id="{3511F6D6-7BC2-5EBD-0695-59653B1471FC}"/>
              </a:ext>
            </a:extLst>
          </p:cNvPr>
          <p:cNvPicPr>
            <a:picLocks noChangeAspect="1"/>
          </p:cNvPicPr>
          <p:nvPr/>
        </p:nvPicPr>
        <p:blipFill>
          <a:blip r:embed="rId3"/>
          <a:stretch>
            <a:fillRect/>
          </a:stretch>
        </p:blipFill>
        <p:spPr>
          <a:xfrm>
            <a:off x="402752" y="838200"/>
            <a:ext cx="8424091" cy="1867341"/>
          </a:xfrm>
          <a:prstGeom prst="rect">
            <a:avLst/>
          </a:prstGeom>
        </p:spPr>
      </p:pic>
    </p:spTree>
    <p:extLst>
      <p:ext uri="{BB962C8B-B14F-4D97-AF65-F5344CB8AC3E}">
        <p14:creationId xmlns:p14="http://schemas.microsoft.com/office/powerpoint/2010/main" val="2023651503"/>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purl.org/dc/terms/"/>
    <ds:schemaRef ds:uri="http://schemas.microsoft.com/office/2006/documentManagement/types"/>
    <ds:schemaRef ds:uri="c34af464-7aa1-4edd-9be4-83dffc1cb926"/>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46433</TotalTime>
  <Words>1648</Words>
  <Application>Microsoft Office PowerPoint</Application>
  <PresentationFormat>On-screen Show (4:3)</PresentationFormat>
  <Paragraphs>136</Paragraphs>
  <Slides>13</Slides>
  <Notes>1</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13</vt:i4>
      </vt:variant>
    </vt:vector>
  </HeadingPairs>
  <TitlesOfParts>
    <vt:vector size="22" baseType="lpstr">
      <vt:lpstr>Aptos</vt:lpstr>
      <vt:lpstr>Arial</vt:lpstr>
      <vt:lpstr>Arial-BoldMT</vt:lpstr>
      <vt:lpstr>Calibri</vt:lpstr>
      <vt:lpstr>Symbol</vt:lpstr>
      <vt:lpstr>Times New Roman</vt:lpstr>
      <vt:lpstr>1_Custom Design</vt:lpstr>
      <vt:lpstr>Office Theme</vt:lpstr>
      <vt:lpstr>Custom Design</vt:lpstr>
      <vt:lpstr>PowerPoint Presentation</vt:lpstr>
      <vt:lpstr>Invoice Exposures – Definitions  </vt:lpstr>
      <vt:lpstr>Current EAL Formula vs. Scenarios #1, #1a and 1b</vt:lpstr>
      <vt:lpstr>Scenarios #2, #3 and #4 </vt:lpstr>
      <vt:lpstr>Scenarios #5C and #5D </vt:lpstr>
      <vt:lpstr>RFAF behavior </vt:lpstr>
      <vt:lpstr>RFAF behavior </vt:lpstr>
      <vt:lpstr>Historical average price comparison </vt:lpstr>
      <vt:lpstr>Negative and Positive Gaps: S5C &amp; D compared against S5B  </vt:lpstr>
      <vt:lpstr>Negative and Positive Gaps: S5C &amp; D compared against S5B </vt:lpstr>
      <vt:lpstr>Negative and Positive Gaps: S5E &amp; F compared against S5B </vt:lpstr>
      <vt:lpstr>Sample CP – floor of 1 for RFAF for MCE vs. no floor  </vt:lpstr>
      <vt:lpstr>Conclusion: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Dashnyam, Sanchir</cp:lastModifiedBy>
  <cp:revision>536</cp:revision>
  <cp:lastPrinted>2016-01-21T20:53:15Z</cp:lastPrinted>
  <dcterms:created xsi:type="dcterms:W3CDTF">2016-01-21T15:20:31Z</dcterms:created>
  <dcterms:modified xsi:type="dcterms:W3CDTF">2024-09-16T00:27:49Z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2023-10-06T20:34:45Z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c0b2b8ba-cace-4c3c-96d7-e426ee90befd</vt:lpwstr>
  </property>
  <property fmtid="{D5CDD505-2E9C-101B-9397-08002B2CF9AE}" pid="9" name="MSIP_Label_7084cbda-52b8-46fb-a7b7-cb5bd465ed85_ContentBits">
    <vt:lpwstr>0</vt:lpwstr>
  </property>
</Properties>
</file>