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6"/>
  </p:notesMasterIdLst>
  <p:handoutMasterIdLst>
    <p:handoutMasterId r:id="rId17"/>
  </p:handoutMasterIdLst>
  <p:sldIdLst>
    <p:sldId id="542" r:id="rId6"/>
    <p:sldId id="563" r:id="rId7"/>
    <p:sldId id="573" r:id="rId8"/>
    <p:sldId id="571" r:id="rId9"/>
    <p:sldId id="561" r:id="rId10"/>
    <p:sldId id="572" r:id="rId11"/>
    <p:sldId id="575" r:id="rId12"/>
    <p:sldId id="576" r:id="rId13"/>
    <p:sldId id="574" r:id="rId14"/>
    <p:sldId id="566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6" d="100"/>
          <a:sy n="96" d="100"/>
        </p:scale>
        <p:origin x="50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8/10/relationships/authors" Target="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mktrules/issues/NPRR1246" TargetMode="External"/><Relationship Id="rId2" Type="http://schemas.openxmlformats.org/officeDocument/2006/relationships/hyperlink" Target="https://www.ercot.com/mktrules/issues/NPRR1245" TargetMode="Externa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s://www.ercot.com/mktrules/issues/OBDRR052" TargetMode="External"/><Relationship Id="rId5" Type="http://schemas.openxmlformats.org/officeDocument/2006/relationships/hyperlink" Target="https://www.ercot.com/mktrules/issues/PGRR118" TargetMode="External"/><Relationship Id="rId4" Type="http://schemas.openxmlformats.org/officeDocument/2006/relationships/hyperlink" Target="https://www.ercot.com/mktrules/issues/NOGRR26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mktrules/puctDirectives/rtCoOptimization" TargetMode="External"/><Relationship Id="rId2" Type="http://schemas.openxmlformats.org/officeDocument/2006/relationships/hyperlink" Target="https://www.ercot.com/files/docs/2020/04/01/RTC_Key_Principle_Quick_Reference.docx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ercot.com/mktrules/keypriorities/be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RTCBTF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September 13, 2024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Proceed with rest of meeting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726" y="990600"/>
            <a:ext cx="8534400" cy="49530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800" u="sng" dirty="0"/>
              <a:t>Issue 1- Initial Review of Parameters for AS Proxy Offer Curves</a:t>
            </a:r>
          </a:p>
          <a:p>
            <a:pPr>
              <a:buFontTx/>
              <a:buChar char="-"/>
            </a:pPr>
            <a:r>
              <a:rPr lang="en-US" sz="1800" u="sng" dirty="0"/>
              <a:t>Review RTC and ESR Clarifying Revision Requests if market questions </a:t>
            </a:r>
            <a:endParaRPr lang="en-US" sz="1400" u="sng" dirty="0"/>
          </a:p>
          <a:p>
            <a:pPr lvl="1" indent="-342900"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RTC-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NPRR1245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(any updates from ERCOT)</a:t>
            </a:r>
          </a:p>
          <a:p>
            <a:pPr lvl="1" indent="-342900"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ESR-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NPRR1246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NOGRR268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/>
              </a:rPr>
              <a:t>PGRR118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6"/>
              </a:rPr>
              <a:t>OBDRR52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(any updates from ERCOT)</a:t>
            </a:r>
          </a:p>
          <a:p>
            <a:pPr>
              <a:buFontTx/>
              <a:buChar char="-"/>
            </a:pPr>
            <a:r>
              <a:rPr lang="en-US" sz="1800" u="sng" dirty="0"/>
              <a:t>Issue 3- RTC Simulator update </a:t>
            </a:r>
          </a:p>
          <a:p>
            <a:pPr>
              <a:buFontTx/>
              <a:buChar char="-"/>
            </a:pPr>
            <a:r>
              <a:rPr lang="en-US" sz="1800" u="sng" dirty="0"/>
              <a:t>Issue 10- Market Trials Plan Review</a:t>
            </a:r>
          </a:p>
          <a:p>
            <a:pPr>
              <a:buFontTx/>
              <a:buChar char="-"/>
            </a:pPr>
            <a:r>
              <a:rPr lang="en-US" sz="1800" u="sng" dirty="0"/>
              <a:t>Discuss Approach to Training/Readiness</a:t>
            </a:r>
          </a:p>
          <a:p>
            <a:pPr>
              <a:buFontTx/>
              <a:buChar char="-"/>
            </a:pPr>
            <a:r>
              <a:rPr lang="en-US" sz="1800" u="sng" dirty="0"/>
              <a:t>Issue 18 – Placeholder for MPs Discussion of AS Demand Curves  </a:t>
            </a:r>
          </a:p>
          <a:p>
            <a:pPr lvl="1">
              <a:buFontTx/>
              <a:buChar char="-"/>
            </a:pPr>
            <a:r>
              <a:rPr lang="en-US" sz="1400" u="sng" dirty="0"/>
              <a:t>ERCOT posted explanation of ASDC discussion</a:t>
            </a:r>
          </a:p>
          <a:p>
            <a:pPr>
              <a:buFontTx/>
              <a:buChar char="-"/>
            </a:pPr>
            <a:endParaRPr lang="en-US" sz="1800" u="sng" dirty="0"/>
          </a:p>
          <a:p>
            <a:pPr>
              <a:buFontTx/>
              <a:buChar char="-"/>
            </a:pPr>
            <a:r>
              <a:rPr lang="en-US" sz="1800" dirty="0"/>
              <a:t>Heads-up on topics for October RTCBTF meeting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endParaRPr lang="en-US" sz="1800" dirty="0"/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800" dirty="0"/>
              <a:t>Next meeting in-person/WebEx on Tuesday, October 22, 2024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06492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Brief Program update: RTC+B Program Update from Board T&amp;S</a:t>
            </a:r>
          </a:p>
          <a:p>
            <a:pPr>
              <a:buFontTx/>
              <a:buChar char="-"/>
            </a:pPr>
            <a:r>
              <a:rPr lang="en-US" sz="1800" dirty="0"/>
              <a:t>Reminder of RTCBTF Review Cycle </a:t>
            </a:r>
          </a:p>
          <a:p>
            <a:pPr>
              <a:buFontTx/>
              <a:buChar char="-"/>
            </a:pPr>
            <a:r>
              <a:rPr lang="en-US" sz="1800" dirty="0"/>
              <a:t>Review Improved/Streamlined Issues List</a:t>
            </a:r>
          </a:p>
          <a:p>
            <a:pPr>
              <a:buFontTx/>
              <a:buChar char="-"/>
            </a:pPr>
            <a:r>
              <a:rPr lang="en-US" sz="1800" dirty="0"/>
              <a:t>Reminder of Scope of RTC+B Program</a:t>
            </a:r>
          </a:p>
          <a:p>
            <a:pPr>
              <a:buFontTx/>
              <a:buChar char="-"/>
            </a:pPr>
            <a:r>
              <a:rPr lang="en-US" sz="1800" dirty="0"/>
              <a:t>Proceed with rest of RTCBTF Agenda</a:t>
            </a:r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85195"/>
          </a:xfrm>
        </p:spPr>
        <p:txBody>
          <a:bodyPr/>
          <a:lstStyle/>
          <a:p>
            <a:r>
              <a:rPr lang="en-US" dirty="0"/>
              <a:t>RTC+B Program Update </a:t>
            </a:r>
            <a:br>
              <a:rPr lang="en-US" dirty="0"/>
            </a:br>
            <a:r>
              <a:rPr lang="en-US" sz="1600" dirty="0"/>
              <a:t>(excerpt from June Board T&amp;S RTC Update)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2B4553-F342-C6A0-5BD1-617BCB9BEB8A}"/>
              </a:ext>
            </a:extLst>
          </p:cNvPr>
          <p:cNvSpPr/>
          <p:nvPr/>
        </p:nvSpPr>
        <p:spPr>
          <a:xfrm>
            <a:off x="762000" y="5105400"/>
            <a:ext cx="1143000" cy="467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FAAB0B-133A-796A-EDA5-354C9BF422D8}"/>
              </a:ext>
            </a:extLst>
          </p:cNvPr>
          <p:cNvSpPr/>
          <p:nvPr/>
        </p:nvSpPr>
        <p:spPr>
          <a:xfrm>
            <a:off x="533400" y="5791200"/>
            <a:ext cx="12192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682719-7AD6-A21C-7526-62EBA74922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" y="1009590"/>
            <a:ext cx="8771573" cy="493401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C314E0A-1673-1DB7-6167-C0840BCBCAFC}"/>
              </a:ext>
            </a:extLst>
          </p:cNvPr>
          <p:cNvSpPr txBox="1"/>
          <p:nvPr/>
        </p:nvSpPr>
        <p:spPr>
          <a:xfrm>
            <a:off x="5159623" y="381000"/>
            <a:ext cx="2971800" cy="92333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ERCOT to publish go-live date before or during September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0779FE1-C675-1379-EA1F-92DA62ECD548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3810000" y="842665"/>
            <a:ext cx="1349623" cy="68133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7889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508000" y="243683"/>
            <a:ext cx="11277600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/>
              <a:t>Sequence and Potential Dates for Market Trials </a:t>
            </a:r>
            <a:br>
              <a:rPr lang="en-US" sz="2000"/>
            </a:br>
            <a:r>
              <a:rPr lang="en-US" sz="2000"/>
              <a:t>(dates subject to change while in Planning phase)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6D5B94A-217A-2B47-0DA0-757C28090D45}"/>
              </a:ext>
            </a:extLst>
          </p:cNvPr>
          <p:cNvSpPr txBox="1">
            <a:spLocks/>
          </p:cNvSpPr>
          <p:nvPr/>
        </p:nvSpPr>
        <p:spPr>
          <a:xfrm>
            <a:off x="254000" y="1814243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1016000" y="2795162"/>
            <a:ext cx="2420332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u="sng" dirty="0">
                <a:solidFill>
                  <a:schemeClr val="tx1"/>
                </a:solidFill>
              </a:rPr>
              <a:t>RTC QSE Submission Testing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(Submit COP, RT AS Offers,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DAM Virtual AS, Outages for ESRs)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3436332" y="2795162"/>
            <a:ext cx="1846868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Open-loop RTC SCED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offers, SCED non-binding award/dispatch)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5283200" y="2795162"/>
            <a:ext cx="2362200" cy="1806724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Closed-loop SCED/LFC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RTC offers and telemetry to support closed-loop frequency control test 2-3 tests of 2-4 hour durations)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838D4D-9AF0-66C4-0D8E-0A4D26D70D3D}"/>
              </a:ext>
            </a:extLst>
          </p:cNvPr>
          <p:cNvSpPr/>
          <p:nvPr/>
        </p:nvSpPr>
        <p:spPr>
          <a:xfrm>
            <a:off x="1016000" y="3863452"/>
            <a:ext cx="2233970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RTC QSE Telemetry Check-out </a:t>
            </a:r>
            <a:r>
              <a:rPr lang="en-US" sz="1100" dirty="0">
                <a:solidFill>
                  <a:schemeClr val="tx1"/>
                </a:solidFill>
              </a:rPr>
              <a:t>(QSEs add/verify new telemetry points for UDSP, New ramp rates, ESR telemetry)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716E97-B79F-8D46-15FD-EF530D7CEE6F}"/>
              </a:ext>
            </a:extLst>
          </p:cNvPr>
          <p:cNvSpPr/>
          <p:nvPr/>
        </p:nvSpPr>
        <p:spPr>
          <a:xfrm>
            <a:off x="5305197" y="4788353"/>
            <a:ext cx="1926603" cy="738435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Day-Ahead Market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(Non-binding DAM using QSE offers for at least 2 tests)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A243BC-6D29-109B-91A6-4029970CE6A7}"/>
              </a:ext>
            </a:extLst>
          </p:cNvPr>
          <p:cNvSpPr/>
          <p:nvPr/>
        </p:nvSpPr>
        <p:spPr>
          <a:xfrm>
            <a:off x="7645401" y="2795162"/>
            <a:ext cx="1194847" cy="2999797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Transition to Go-Live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Upon completion of testing, confirmation of ERCOT and market readiness for Go-Live.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2DB19F-F8A2-D2FD-7E10-9DD1F21BFCB9}"/>
              </a:ext>
            </a:extLst>
          </p:cNvPr>
          <p:cNvSpPr txBox="1"/>
          <p:nvPr/>
        </p:nvSpPr>
        <p:spPr>
          <a:xfrm>
            <a:off x="2657295" y="2484144"/>
            <a:ext cx="1525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3-4 months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472B9BF-B227-ED13-9A36-6A8AB7E1DB58}"/>
              </a:ext>
            </a:extLst>
          </p:cNvPr>
          <p:cNvSpPr txBox="1"/>
          <p:nvPr/>
        </p:nvSpPr>
        <p:spPr>
          <a:xfrm>
            <a:off x="5798533" y="2500822"/>
            <a:ext cx="1525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2 months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DAB2D9-02D8-FF14-E054-4B770232A281}"/>
              </a:ext>
            </a:extLst>
          </p:cNvPr>
          <p:cNvSpPr txBox="1"/>
          <p:nvPr/>
        </p:nvSpPr>
        <p:spPr>
          <a:xfrm>
            <a:off x="7491430" y="2500821"/>
            <a:ext cx="1525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 month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8F17E32-D908-0615-BD8A-AD7D188AB08E}"/>
              </a:ext>
            </a:extLst>
          </p:cNvPr>
          <p:cNvSpPr txBox="1"/>
          <p:nvPr/>
        </p:nvSpPr>
        <p:spPr>
          <a:xfrm>
            <a:off x="5505712" y="5621267"/>
            <a:ext cx="1525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1-2 months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482600" y="1128443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1550594" y="1128443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2628392" y="1128443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3705977" y="1128443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4775427" y="1128443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5830724" y="1128443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6897602" y="1128443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7964402" y="1128443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31" name="Arrow: Pentagon 30">
            <a:extLst>
              <a:ext uri="{FF2B5EF4-FFF2-40B4-BE49-F238E27FC236}">
                <a16:creationId xmlns:a16="http://schemas.microsoft.com/office/drawing/2014/main" id="{43A67080-DCD5-7D27-9270-C09276120D22}"/>
              </a:ext>
            </a:extLst>
          </p:cNvPr>
          <p:cNvSpPr/>
          <p:nvPr/>
        </p:nvSpPr>
        <p:spPr>
          <a:xfrm>
            <a:off x="69660" y="1588587"/>
            <a:ext cx="1403541" cy="1239824"/>
          </a:xfrm>
          <a:prstGeom prst="homePlate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QSE Attestation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9 months before Trials 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465D1A-060B-F121-F06A-AF0A5EF59DD0}"/>
              </a:ext>
            </a:extLst>
          </p:cNvPr>
          <p:cNvSpPr/>
          <p:nvPr/>
        </p:nvSpPr>
        <p:spPr>
          <a:xfrm>
            <a:off x="3249970" y="3861698"/>
            <a:ext cx="2031476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QSE Telemetry Tests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(Individual QSE to follow UDSP and support new ramp rate and ESR telemetry)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8D9F41D-7BC3-0A7B-EC99-9530F42BACA0}"/>
              </a:ext>
            </a:extLst>
          </p:cNvPr>
          <p:cNvSpPr txBox="1"/>
          <p:nvPr/>
        </p:nvSpPr>
        <p:spPr>
          <a:xfrm>
            <a:off x="1479574" y="2022575"/>
            <a:ext cx="5989772" cy="33855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Each activity will have a public-facing Scorecard and exit Criteria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1C14A88-A8A3-1CB0-DACA-CD4655743720}"/>
              </a:ext>
            </a:extLst>
          </p:cNvPr>
          <p:cNvSpPr txBox="1"/>
          <p:nvPr/>
        </p:nvSpPr>
        <p:spPr>
          <a:xfrm>
            <a:off x="3570831" y="6460033"/>
            <a:ext cx="18245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Updated 2024-05-22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77F1DD2-1D4A-A839-680D-070E146B2E76}"/>
              </a:ext>
            </a:extLst>
          </p:cNvPr>
          <p:cNvSpPr/>
          <p:nvPr/>
        </p:nvSpPr>
        <p:spPr>
          <a:xfrm rot="19465979">
            <a:off x="1550703" y="2754017"/>
            <a:ext cx="549432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spc="50" dirty="0">
                <a:ln w="0"/>
                <a:solidFill>
                  <a:schemeClr val="bg2">
                    <a:alpha val="3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DRAFT</a:t>
            </a:r>
            <a:endParaRPr lang="en-US" sz="5400" b="1" spc="50" dirty="0">
              <a:ln w="0"/>
              <a:solidFill>
                <a:schemeClr val="bg2">
                  <a:alpha val="3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07BDACA-ED50-304E-0555-506EAB45558D}"/>
              </a:ext>
            </a:extLst>
          </p:cNvPr>
          <p:cNvSpPr txBox="1"/>
          <p:nvPr/>
        </p:nvSpPr>
        <p:spPr>
          <a:xfrm>
            <a:off x="431800" y="5014005"/>
            <a:ext cx="47691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Current draft of the earliest possible dates for Market Trials and Go-Live that have been shared through TWG and the RTC+B Workshops, in support of Market Participants readiness at RTCBTF.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71450" marR="0" lvl="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Actual Market Trials and Go-Live milestones are to be determined and will be communicated no later than 9/30/24.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752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001000" cy="5181600"/>
          </a:xfrm>
        </p:spPr>
        <p:txBody>
          <a:bodyPr/>
          <a:lstStyle/>
          <a:p>
            <a:r>
              <a:rPr lang="en-US" sz="1800" dirty="0"/>
              <a:t>Reminder of RTC+B Program Scope</a:t>
            </a:r>
          </a:p>
          <a:p>
            <a:pPr lvl="1"/>
            <a:r>
              <a:rPr lang="en-US" sz="1400" dirty="0"/>
              <a:t>RTC Key Principles were approved to lay foundation of NPRR1007-1013</a:t>
            </a:r>
          </a:p>
          <a:p>
            <a:pPr lvl="2"/>
            <a:r>
              <a:rPr lang="en-US" sz="1000" dirty="0"/>
              <a:t>Consolidated Key Principles: </a:t>
            </a:r>
            <a:r>
              <a:rPr lang="en-US" sz="1000" dirty="0">
                <a:hlinkClick r:id="rId2"/>
              </a:rPr>
              <a:t>https://www.ercot.com/files/docs/2020/04/01/RTC_Key_Principle_Quick_Reference.docx</a:t>
            </a:r>
            <a:endParaRPr lang="en-US" sz="1000" dirty="0"/>
          </a:p>
          <a:p>
            <a:pPr lvl="2"/>
            <a:r>
              <a:rPr lang="en-US" sz="1000" dirty="0"/>
              <a:t>Library of Key Principles: </a:t>
            </a:r>
            <a:r>
              <a:rPr lang="en-US" sz="1000" dirty="0">
                <a:hlinkClick r:id="rId3"/>
              </a:rPr>
              <a:t>https://www.ercot.com/mktrules/puctDirectives/rtCoOptimization</a:t>
            </a:r>
            <a:r>
              <a:rPr lang="en-US" sz="1000" dirty="0"/>
              <a:t> </a:t>
            </a:r>
          </a:p>
          <a:p>
            <a:pPr lvl="1"/>
            <a:r>
              <a:rPr lang="en-US" sz="1400" dirty="0"/>
              <a:t>Battery Key Topic Concepts approved to lay foundation of NPRR1014</a:t>
            </a:r>
          </a:p>
          <a:p>
            <a:pPr lvl="2"/>
            <a:r>
              <a:rPr lang="en-US" sz="1000" dirty="0">
                <a:hlinkClick r:id="rId4"/>
              </a:rPr>
              <a:t>https://www.ercot.com/mktrules/keypriorities/bes</a:t>
            </a:r>
            <a:endParaRPr lang="en-US" sz="1000" dirty="0"/>
          </a:p>
          <a:p>
            <a:pPr lvl="1"/>
            <a:r>
              <a:rPr lang="en-US" sz="1400" dirty="0"/>
              <a:t>RTC State-of-Charge accounting in NPRR1204</a:t>
            </a:r>
          </a:p>
          <a:p>
            <a:r>
              <a:rPr lang="en-US" sz="1800" dirty="0"/>
              <a:t>Objective is to present concepts or issues that need to be resolved for an effective implementation.</a:t>
            </a:r>
          </a:p>
          <a:p>
            <a:pPr lvl="1"/>
            <a:r>
              <a:rPr lang="en-US" sz="1400" dirty="0"/>
              <a:t>Coordinating timelines for interface requirements and testing, </a:t>
            </a:r>
          </a:p>
          <a:p>
            <a:pPr lvl="1"/>
            <a:r>
              <a:rPr lang="en-US" sz="1400" dirty="0"/>
              <a:t>Providing the forum for any analysis or policy decisions (such as parameter values)</a:t>
            </a:r>
          </a:p>
          <a:p>
            <a:pPr lvl="1"/>
            <a:r>
              <a:rPr lang="en-US" sz="1400" dirty="0"/>
              <a:t>Coordinating market readiness and cutover activities,</a:t>
            </a:r>
          </a:p>
          <a:p>
            <a:pPr lvl="1"/>
            <a:r>
              <a:rPr lang="en-US" sz="1400" dirty="0"/>
              <a:t>Review draft Revision Requests or other artifacts necessary to successfully implement the program within the identified timeframes, and discussing other details as needed.</a:t>
            </a:r>
          </a:p>
          <a:p>
            <a:r>
              <a:rPr lang="en-US" sz="1800" dirty="0"/>
              <a:t>Lessons learned from RTCTF to avoid being delayed in decisions:</a:t>
            </a:r>
          </a:p>
          <a:p>
            <a:pPr lvl="1"/>
            <a:r>
              <a:rPr lang="en-US" sz="1400" dirty="0"/>
              <a:t>Meeting #1: Initial concept presented by ERCOT staff</a:t>
            </a:r>
          </a:p>
          <a:p>
            <a:pPr lvl="1"/>
            <a:r>
              <a:rPr lang="en-US" sz="1400" dirty="0"/>
              <a:t>Meeting #2: Comments and alternatives presented by MPs</a:t>
            </a:r>
          </a:p>
          <a:p>
            <a:pPr lvl="1"/>
            <a:r>
              <a:rPr lang="en-US" sz="1400" dirty="0"/>
              <a:t>Meeting #3: RTCTF consensus achieved or escalated to TAC for a vote to decide the matter.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Meetings and Review Cycles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0697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to RTCBTF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76849"/>
            <a:ext cx="8534400" cy="570951"/>
          </a:xfrm>
        </p:spPr>
        <p:txBody>
          <a:bodyPr/>
          <a:lstStyle/>
          <a:p>
            <a:r>
              <a:rPr lang="en-US" sz="1800" dirty="0"/>
              <a:t>Prior to Sept meeting, ERCOT will streamline and align to key risks with program schedule.</a:t>
            </a:r>
          </a:p>
          <a:p>
            <a:endParaRPr lang="en-US" sz="1800" dirty="0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7E756365-DAE3-8706-5702-7873CB47ECDD}"/>
              </a:ext>
            </a:extLst>
          </p:cNvPr>
          <p:cNvSpPr/>
          <p:nvPr/>
        </p:nvSpPr>
        <p:spPr>
          <a:xfrm>
            <a:off x="7391400" y="1328958"/>
            <a:ext cx="304800" cy="457199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6DFBAB-74B0-A4B6-6DD1-BCE3FED206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76800"/>
            <a:ext cx="9144000" cy="106070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ACA06FC-275B-6CE3-6BA6-449E877463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82164"/>
            <a:ext cx="9144000" cy="329367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9350097-4ACE-F8B3-8DC4-0579317A8F17}"/>
              </a:ext>
            </a:extLst>
          </p:cNvPr>
          <p:cNvSpPr/>
          <p:nvPr/>
        </p:nvSpPr>
        <p:spPr>
          <a:xfrm rot="20324968">
            <a:off x="2010810" y="2721905"/>
            <a:ext cx="3262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OLD LIST</a:t>
            </a:r>
          </a:p>
        </p:txBody>
      </p:sp>
    </p:spTree>
    <p:extLst>
      <p:ext uri="{BB962C8B-B14F-4D97-AF65-F5344CB8AC3E}">
        <p14:creationId xmlns:p14="http://schemas.microsoft.com/office/powerpoint/2010/main" val="799059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to RTCBTF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76849"/>
            <a:ext cx="8534400" cy="570951"/>
          </a:xfrm>
        </p:spPr>
        <p:txBody>
          <a:bodyPr/>
          <a:lstStyle/>
          <a:p>
            <a:r>
              <a:rPr lang="en-US" sz="1800" dirty="0"/>
              <a:t>New streamlined version posted with meeting for brief discussion</a:t>
            </a:r>
          </a:p>
          <a:p>
            <a:endParaRPr lang="en-US" sz="1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B58FE49-9393-FBAE-B5CE-564FBF745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07788"/>
            <a:ext cx="9144000" cy="3642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710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to RTCBTF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76849"/>
            <a:ext cx="8534400" cy="570951"/>
          </a:xfrm>
        </p:spPr>
        <p:txBody>
          <a:bodyPr/>
          <a:lstStyle/>
          <a:p>
            <a:r>
              <a:rPr lang="en-US" sz="1800" dirty="0"/>
              <a:t>How mapped and transitioned into streamlined list</a:t>
            </a:r>
          </a:p>
          <a:p>
            <a:endParaRPr lang="en-US" sz="1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981B1C8-82F1-DDC9-9CC5-BB8D9F2B31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03" y="1447800"/>
            <a:ext cx="8583003" cy="3913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406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763000" cy="570951"/>
          </a:xfrm>
        </p:spPr>
        <p:txBody>
          <a:bodyPr/>
          <a:lstStyle/>
          <a:p>
            <a:r>
              <a:rPr lang="en-US" dirty="0"/>
              <a:t>Reminder of Details Scope of RTC+B Program </a:t>
            </a:r>
            <a:br>
              <a:rPr lang="en-US" dirty="0"/>
            </a:br>
            <a:r>
              <a:rPr lang="en-US" sz="1800" dirty="0"/>
              <a:t>(Excel version posted with meeting)</a:t>
            </a:r>
            <a:endParaRPr lang="en-US" sz="1800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08A76F-A593-C554-AFD7-56D2393196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990600"/>
            <a:ext cx="6553200" cy="505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30932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22638</TotalTime>
  <Words>709</Words>
  <Application>Microsoft Office PowerPoint</Application>
  <PresentationFormat>On-screen Show (4:3)</PresentationFormat>
  <Paragraphs>96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Cover Slide</vt:lpstr>
      <vt:lpstr>Horizontal Theme</vt:lpstr>
      <vt:lpstr>PowerPoint Presentation</vt:lpstr>
      <vt:lpstr>Outline</vt:lpstr>
      <vt:lpstr>RTC+B Program Update  (excerpt from June Board T&amp;S RTC Update)</vt:lpstr>
      <vt:lpstr>PowerPoint Presentation</vt:lpstr>
      <vt:lpstr>Plans for Meetings and Review Cycles</vt:lpstr>
      <vt:lpstr>Change to RTCBTF Issues List</vt:lpstr>
      <vt:lpstr>Change to RTCBTF Issues List</vt:lpstr>
      <vt:lpstr>Change to RTCBTF Issues List</vt:lpstr>
      <vt:lpstr>Reminder of Details Scope of RTC+B Program  (Excel version posted with meeting)</vt:lpstr>
      <vt:lpstr>Proceed with rest of meeting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601</cp:revision>
  <cp:lastPrinted>2017-10-10T21:31:05Z</cp:lastPrinted>
  <dcterms:created xsi:type="dcterms:W3CDTF">2016-01-21T15:20:31Z</dcterms:created>
  <dcterms:modified xsi:type="dcterms:W3CDTF">2024-09-12T12:17:35Z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