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642" r:id="rId8"/>
    <p:sldId id="259" r:id="rId9"/>
    <p:sldId id="643" r:id="rId10"/>
    <p:sldId id="25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721" autoAdjust="0"/>
  </p:normalViewPr>
  <p:slideViewPr>
    <p:cSldViewPr showGuides="1">
      <p:cViewPr varScale="1">
        <p:scale>
          <a:sx n="98" d="100"/>
          <a:sy n="98" d="100"/>
        </p:scale>
        <p:origin x="955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r>
              <a:rPr lang="en-US" sz="2400" b="1" dirty="0"/>
              <a:t>PRS Meeting</a:t>
            </a:r>
          </a:p>
          <a:p>
            <a:r>
              <a:rPr lang="en-US" sz="2400" b="1" dirty="0"/>
              <a:t>September 12, 2024</a:t>
            </a:r>
          </a:p>
          <a:p>
            <a:endParaRPr lang="en-US" dirty="0"/>
          </a:p>
          <a:p>
            <a:r>
              <a:rPr lang="en-US" dirty="0"/>
              <a:t>NPRR1226 Demand Response Monitor- ERCOT Review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D84FA-1841-FAA1-A534-E5712C126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873" y="914400"/>
            <a:ext cx="8534400" cy="3733800"/>
          </a:xfrm>
        </p:spPr>
        <p:txBody>
          <a:bodyPr/>
          <a:lstStyle/>
          <a:p>
            <a:r>
              <a:rPr lang="en-US" sz="1800" dirty="0"/>
              <a:t>The data requested is intended to only provide an indicator of the direction certain ”ERCOT identified” transmission loads are responding. Only certain non-conforming transmission connected loads will be aggregated in the data set.</a:t>
            </a:r>
          </a:p>
          <a:p>
            <a:endParaRPr lang="en-US" sz="1800" dirty="0"/>
          </a:p>
          <a:p>
            <a:r>
              <a:rPr lang="en-US" sz="1800" dirty="0"/>
              <a:t>This is not intended to be an accurate real-time estimation of aggregate Demand Response occurring in ERCOT.</a:t>
            </a:r>
          </a:p>
          <a:p>
            <a:endParaRPr lang="en-US" sz="1800" b="0" i="0" dirty="0">
              <a:solidFill>
                <a:srgbClr val="212529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94459-FE6F-A248-0D69-BAF60159D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6EABC74-021D-AF0C-E3EA-C3AD56B473A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0" y="244475"/>
            <a:ext cx="8458200" cy="1143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NPRR1226 ERCOT Review</a:t>
            </a:r>
          </a:p>
        </p:txBody>
      </p:sp>
    </p:spTree>
    <p:extLst>
      <p:ext uri="{BB962C8B-B14F-4D97-AF65-F5344CB8AC3E}">
        <p14:creationId xmlns:p14="http://schemas.microsoft.com/office/powerpoint/2010/main" val="386175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81F3A-9E38-D5D9-34A7-9DA195DD6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sz="4500" dirty="0"/>
              <a:t>Data Requirements</a:t>
            </a:r>
          </a:p>
          <a:p>
            <a:pPr lvl="1"/>
            <a:r>
              <a:rPr lang="en-US" sz="4500" dirty="0"/>
              <a:t>Need to identify which State Estimator Loads (SEL) include meaningful MWs of non-conforming load (load that is not impacted by weather conditions).</a:t>
            </a:r>
          </a:p>
          <a:p>
            <a:pPr lvl="2"/>
            <a:r>
              <a:rPr lang="en-US" sz="4500" dirty="0"/>
              <a:t>SELs selected by ERCOT</a:t>
            </a:r>
          </a:p>
          <a:p>
            <a:pPr lvl="2"/>
            <a:r>
              <a:rPr lang="en-US" sz="4500" dirty="0"/>
              <a:t>SELs selected  have historically responded to LMPs, 4CP/Near 4CP, voluntary energy conservation notices, or other ERCOT actions.</a:t>
            </a:r>
          </a:p>
          <a:p>
            <a:pPr lvl="2"/>
            <a:endParaRPr lang="en-US" sz="4500" dirty="0"/>
          </a:p>
          <a:p>
            <a:pPr lvl="1"/>
            <a:r>
              <a:rPr lang="en-US" sz="4500" dirty="0"/>
              <a:t>Once identified aggregate these SELs into a single real-time value for each SCED run over the last two hours.</a:t>
            </a:r>
          </a:p>
          <a:p>
            <a:pPr lvl="1"/>
            <a:endParaRPr lang="en-US" sz="4500" dirty="0"/>
          </a:p>
          <a:p>
            <a:pPr lvl="1"/>
            <a:r>
              <a:rPr lang="en-US" sz="4500" dirty="0"/>
              <a:t> Determine peak consumption of the aggregate SELs </a:t>
            </a:r>
          </a:p>
          <a:p>
            <a:pPr lvl="2"/>
            <a:r>
              <a:rPr lang="en-US" sz="4500" dirty="0"/>
              <a:t>Language currently in NPRR will result in erroneous response values</a:t>
            </a:r>
          </a:p>
          <a:p>
            <a:pPr lvl="2"/>
            <a:r>
              <a:rPr lang="en-US" sz="4500" dirty="0"/>
              <a:t>Suggest using a meter-before approach (see next slide)</a:t>
            </a:r>
          </a:p>
          <a:p>
            <a:pPr lvl="1"/>
            <a:endParaRPr lang="en-US" sz="4500" dirty="0"/>
          </a:p>
          <a:p>
            <a:pPr lvl="1"/>
            <a:r>
              <a:rPr lang="en-US" sz="4500" dirty="0"/>
              <a:t>Calculate running Demand Response by comparing the single real-time values to the peak consumption. </a:t>
            </a:r>
          </a:p>
          <a:p>
            <a:pPr lvl="2"/>
            <a:endParaRPr lang="en-US" dirty="0"/>
          </a:p>
        </p:txBody>
      </p:sp>
      <p:sp>
        <p:nvSpPr>
          <p:cNvPr id="5" name="Title 5">
            <a:extLst>
              <a:ext uri="{FF2B5EF4-FFF2-40B4-BE49-F238E27FC236}">
                <a16:creationId xmlns:a16="http://schemas.microsoft.com/office/drawing/2014/main" id="{0C3CEBC2-F3B1-A3D2-F209-BD512A12D9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0" y="244475"/>
            <a:ext cx="7886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NPRR1226 ERCOT Review</a:t>
            </a:r>
          </a:p>
        </p:txBody>
      </p:sp>
    </p:spTree>
    <p:extLst>
      <p:ext uri="{BB962C8B-B14F-4D97-AF65-F5344CB8AC3E}">
        <p14:creationId xmlns:p14="http://schemas.microsoft.com/office/powerpoint/2010/main" val="244334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081B9-1352-9010-0762-3BA23F7A4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38200"/>
            <a:ext cx="7886700" cy="4098131"/>
          </a:xfrm>
        </p:spPr>
        <p:txBody>
          <a:bodyPr/>
          <a:lstStyle/>
          <a:p>
            <a:r>
              <a:rPr lang="en-US" sz="1800" dirty="0"/>
              <a:t>Issues Identified with NPRR</a:t>
            </a:r>
          </a:p>
          <a:p>
            <a:pPr lvl="1"/>
            <a:r>
              <a:rPr lang="en-US" sz="1800" dirty="0"/>
              <a:t>A 2 hour look back for determining peal interval as suggested in the NPRR can result in a false recovery from load reduction events. Historically some load reduction events have been shown to last longer than 2 hours (E.g., 4CP events can start as early as interval 60 and conclude at interval 80 or later).</a:t>
            </a:r>
          </a:p>
          <a:p>
            <a:pPr lvl="1"/>
            <a:r>
              <a:rPr lang="en-US" sz="1800" dirty="0"/>
              <a:t>This could be resolved by using a “meter-before” approach that identifies a point in time just prior to when a predetermined change in the load point occurred.</a:t>
            </a:r>
          </a:p>
          <a:p>
            <a:pPr lvl="1"/>
            <a:r>
              <a:rPr lang="en-US" sz="1800" dirty="0"/>
              <a:t>Suggest adopting protocol language that is less prescriptive to address this issue.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849F22D-2C33-6F16-1FCF-217CD273AFD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2900" y="79014"/>
            <a:ext cx="7962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NPRR1226 ERCOT Review</a:t>
            </a:r>
          </a:p>
        </p:txBody>
      </p:sp>
    </p:spTree>
    <p:extLst>
      <p:ext uri="{BB962C8B-B14F-4D97-AF65-F5344CB8AC3E}">
        <p14:creationId xmlns:p14="http://schemas.microsoft.com/office/powerpoint/2010/main" val="54153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8B867-2656-5E5D-EB56-5B37CD64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27" y="990600"/>
            <a:ext cx="7886700" cy="3861197"/>
          </a:xfrm>
        </p:spPr>
        <p:txBody>
          <a:bodyPr>
            <a:normAutofit fontScale="85000" lnSpcReduction="10000"/>
          </a:bodyPr>
          <a:lstStyle/>
          <a:p>
            <a:r>
              <a:rPr lang="en-US" sz="1900" dirty="0"/>
              <a:t>ERCOT currently provides similar data to the ERCOT Control room on the Steel Mill Loads and LFLs.  The graphic does not provide a separate response value.</a:t>
            </a:r>
          </a:p>
          <a:p>
            <a:pPr lvl="1"/>
            <a:r>
              <a:rPr lang="en-US" sz="1900" dirty="0"/>
              <a:t>Steel Mills and LFLs are shown separately (not recommended for public)</a:t>
            </a:r>
          </a:p>
          <a:p>
            <a:pPr lvl="1"/>
            <a:r>
              <a:rPr lang="en-US" sz="1900" dirty="0"/>
              <a:t>Graphs telemetered aggregate load to LMP</a:t>
            </a:r>
          </a:p>
          <a:p>
            <a:pPr lvl="1"/>
            <a:endParaRPr lang="en-US" sz="1900" dirty="0"/>
          </a:p>
          <a:p>
            <a:r>
              <a:rPr lang="en-US" sz="1900" dirty="0"/>
              <a:t>NPRR provides ERCOT sole responsibility of identifying which SELs to include in the aggregation. Any public reporting of which SELs are included must be avoided.</a:t>
            </a:r>
          </a:p>
          <a:p>
            <a:r>
              <a:rPr lang="en-US" sz="1900" dirty="0"/>
              <a:t> </a:t>
            </a:r>
          </a:p>
          <a:p>
            <a:r>
              <a:rPr lang="en-US" sz="1900" dirty="0"/>
              <a:t>Issue of the “quality of the data” raised at previous PRS meeting. This may not be an issue once it’s understood the information provided is intended to solely be a DR indicator and not a real-time ERCOT wide estimate of DR.</a:t>
            </a:r>
          </a:p>
          <a:p>
            <a:endParaRPr lang="en-US" sz="1900" dirty="0"/>
          </a:p>
          <a:p>
            <a:r>
              <a:rPr lang="en-US" sz="1900" dirty="0"/>
              <a:t>Transmission switching can be an issue.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2104BBC-A8C1-F3BD-027E-228D3BE806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0" y="244475"/>
            <a:ext cx="800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NPRR1226 ERCOT Review</a:t>
            </a:r>
          </a:p>
        </p:txBody>
      </p:sp>
    </p:spTree>
    <p:extLst>
      <p:ext uri="{BB962C8B-B14F-4D97-AF65-F5344CB8AC3E}">
        <p14:creationId xmlns:p14="http://schemas.microsoft.com/office/powerpoint/2010/main" val="35069344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297388</TotalTime>
  <Words>433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Roboto</vt:lpstr>
      <vt:lpstr>1_Custom Design</vt:lpstr>
      <vt:lpstr>Office Theme</vt:lpstr>
      <vt:lpstr>Custom Design</vt:lpstr>
      <vt:lpstr>PowerPoint Presentation</vt:lpstr>
      <vt:lpstr>NPRR1226 ERCOT Review</vt:lpstr>
      <vt:lpstr>NPRR1226 ERCOT Review</vt:lpstr>
      <vt:lpstr>NPRR1226 ERCOT Review</vt:lpstr>
      <vt:lpstr>NPRR1226 ERCOT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2886</cp:revision>
  <cp:lastPrinted>2020-02-05T17:47:59Z</cp:lastPrinted>
  <dcterms:created xsi:type="dcterms:W3CDTF">2016-01-21T15:20:31Z</dcterms:created>
  <dcterms:modified xsi:type="dcterms:W3CDTF">2024-09-06T15:15:55Z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2024-09-06T15:14:15Z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0640ba5a-d526-4859-9562-6f2154ed683a</vt:lpwstr>
  </property>
  <property fmtid="{D5CDD505-2E9C-101B-9397-08002B2CF9AE}" pid="9" name="MSIP_Label_7084cbda-52b8-46fb-a7b7-cb5bd465ed85_ContentBits">
    <vt:lpwstr>0</vt:lpwstr>
  </property>
</Properties>
</file>