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notesSlides/notesSlide6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drawings/drawing2.xml" ContentType="application/vnd.openxmlformats-officedocument.drawingml.chartshapes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6"/>
  </p:notesMasterIdLst>
  <p:handoutMasterIdLst>
    <p:handoutMasterId r:id="rId17"/>
  </p:handoutMasterIdLst>
  <p:sldIdLst>
    <p:sldId id="260" r:id="rId7"/>
    <p:sldId id="258" r:id="rId8"/>
    <p:sldId id="318" r:id="rId9"/>
    <p:sldId id="705" r:id="rId10"/>
    <p:sldId id="294" r:id="rId11"/>
    <p:sldId id="267" r:id="rId12"/>
    <p:sldId id="385" r:id="rId13"/>
    <p:sldId id="384" r:id="rId14"/>
    <p:sldId id="372" r:id="rId15"/>
  </p:sldIdLst>
  <p:sldSz cx="9144000" cy="6858000" type="screen4x3"/>
  <p:notesSz cx="7077075" cy="9363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BE3EB"/>
    <a:srgbClr val="FFFF99"/>
    <a:srgbClr val="99FF99"/>
    <a:srgbClr val="66FFFF"/>
    <a:srgbClr val="CCFFFF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71A1002-8B6E-454A-ABDC-50394C7078FD}" v="10" dt="2024-09-10T17:34:28.27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564" autoAdjust="0"/>
    <p:restoredTop sz="96721" autoAdjust="0"/>
  </p:normalViewPr>
  <p:slideViewPr>
    <p:cSldViewPr showGuides="1">
      <p:cViewPr varScale="1">
        <p:scale>
          <a:sx n="111" d="100"/>
          <a:sy n="111" d="100"/>
        </p:scale>
        <p:origin x="114" y="12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microsoft.com/office/2015/10/relationships/revisionInfo" Target="revisionInfo.xml"/><Relationship Id="rId10" Type="http://schemas.openxmlformats.org/officeDocument/2006/relationships/slide" Target="slides/slide4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derson, Troy" userId="04de3903-03dd-44db-8353-3f14e4dd6886" providerId="ADAL" clId="{F71A1002-8B6E-454A-ABDC-50394C7078FD}"/>
    <pc:docChg chg="undo custSel addSld delSld modSld modMainMaster">
      <pc:chgData name="Anderson, Troy" userId="04de3903-03dd-44db-8353-3f14e4dd6886" providerId="ADAL" clId="{F71A1002-8B6E-454A-ABDC-50394C7078FD}" dt="2024-09-10T20:07:56.774" v="923" actId="20577"/>
      <pc:docMkLst>
        <pc:docMk/>
      </pc:docMkLst>
      <pc:sldChg chg="modSp mod">
        <pc:chgData name="Anderson, Troy" userId="04de3903-03dd-44db-8353-3f14e4dd6886" providerId="ADAL" clId="{F71A1002-8B6E-454A-ABDC-50394C7078FD}" dt="2024-09-10T14:45:07.412" v="736" actId="6549"/>
        <pc:sldMkLst>
          <pc:docMk/>
          <pc:sldMk cId="530499478" sldId="258"/>
        </pc:sldMkLst>
        <pc:spChg chg="mod">
          <ac:chgData name="Anderson, Troy" userId="04de3903-03dd-44db-8353-3f14e4dd6886" providerId="ADAL" clId="{F71A1002-8B6E-454A-ABDC-50394C7078FD}" dt="2024-09-10T14:45:07.412" v="736" actId="6549"/>
          <ac:spMkLst>
            <pc:docMk/>
            <pc:sldMk cId="530499478" sldId="258"/>
            <ac:spMk id="4" creationId="{00000000-0000-0000-0000-000000000000}"/>
          </ac:spMkLst>
        </pc:spChg>
      </pc:sldChg>
      <pc:sldChg chg="modSp mod">
        <pc:chgData name="Anderson, Troy" userId="04de3903-03dd-44db-8353-3f14e4dd6886" providerId="ADAL" clId="{F71A1002-8B6E-454A-ABDC-50394C7078FD}" dt="2024-08-08T14:59:59.041" v="12" actId="20577"/>
        <pc:sldMkLst>
          <pc:docMk/>
          <pc:sldMk cId="730603795" sldId="260"/>
        </pc:sldMkLst>
        <pc:spChg chg="mod">
          <ac:chgData name="Anderson, Troy" userId="04de3903-03dd-44db-8353-3f14e4dd6886" providerId="ADAL" clId="{F71A1002-8B6E-454A-ABDC-50394C7078FD}" dt="2024-08-08T14:59:59.041" v="12" actId="20577"/>
          <ac:spMkLst>
            <pc:docMk/>
            <pc:sldMk cId="730603795" sldId="260"/>
            <ac:spMk id="7" creationId="{00000000-0000-0000-0000-000000000000}"/>
          </ac:spMkLst>
        </pc:spChg>
      </pc:sldChg>
      <pc:sldChg chg="addSp delSp modSp mod">
        <pc:chgData name="Anderson, Troy" userId="04de3903-03dd-44db-8353-3f14e4dd6886" providerId="ADAL" clId="{F71A1002-8B6E-454A-ABDC-50394C7078FD}" dt="2024-09-04T18:11:24.354" v="340" actId="1038"/>
        <pc:sldMkLst>
          <pc:docMk/>
          <pc:sldMk cId="3190927396" sldId="267"/>
        </pc:sldMkLst>
        <pc:spChg chg="mod">
          <ac:chgData name="Anderson, Troy" userId="04de3903-03dd-44db-8353-3f14e4dd6886" providerId="ADAL" clId="{F71A1002-8B6E-454A-ABDC-50394C7078FD}" dt="2024-08-20T16:56:15.860" v="233" actId="20577"/>
          <ac:spMkLst>
            <pc:docMk/>
            <pc:sldMk cId="3190927396" sldId="267"/>
            <ac:spMk id="6" creationId="{9C7C0899-E457-4E0E-9843-38E0B3739B05}"/>
          </ac:spMkLst>
        </pc:spChg>
        <pc:picChg chg="add del mod">
          <ac:chgData name="Anderson, Troy" userId="04de3903-03dd-44db-8353-3f14e4dd6886" providerId="ADAL" clId="{F71A1002-8B6E-454A-ABDC-50394C7078FD}" dt="2024-09-04T18:10:48.740" v="320" actId="478"/>
          <ac:picMkLst>
            <pc:docMk/>
            <pc:sldMk cId="3190927396" sldId="267"/>
            <ac:picMk id="5" creationId="{3605806B-BD31-6B2B-70A2-1024D0D48033}"/>
          </ac:picMkLst>
        </pc:picChg>
        <pc:picChg chg="del">
          <ac:chgData name="Anderson, Troy" userId="04de3903-03dd-44db-8353-3f14e4dd6886" providerId="ADAL" clId="{F71A1002-8B6E-454A-ABDC-50394C7078FD}" dt="2024-08-08T15:02:29.349" v="52" actId="478"/>
          <ac:picMkLst>
            <pc:docMk/>
            <pc:sldMk cId="3190927396" sldId="267"/>
            <ac:picMk id="8" creationId="{0345612C-0EDA-DF30-86C5-0F834B767130}"/>
          </ac:picMkLst>
        </pc:picChg>
        <pc:picChg chg="add mod">
          <ac:chgData name="Anderson, Troy" userId="04de3903-03dd-44db-8353-3f14e4dd6886" providerId="ADAL" clId="{F71A1002-8B6E-454A-ABDC-50394C7078FD}" dt="2024-09-04T18:11:24.354" v="340" actId="1038"/>
          <ac:picMkLst>
            <pc:docMk/>
            <pc:sldMk cId="3190927396" sldId="267"/>
            <ac:picMk id="8" creationId="{63774230-767A-FC87-1214-4A057F0D6CB5}"/>
          </ac:picMkLst>
        </pc:picChg>
      </pc:sldChg>
      <pc:sldChg chg="modSp mod">
        <pc:chgData name="Anderson, Troy" userId="04de3903-03dd-44db-8353-3f14e4dd6886" providerId="ADAL" clId="{F71A1002-8B6E-454A-ABDC-50394C7078FD}" dt="2024-09-10T20:07:56.774" v="923" actId="20577"/>
        <pc:sldMkLst>
          <pc:docMk/>
          <pc:sldMk cId="135025254" sldId="294"/>
        </pc:sldMkLst>
        <pc:graphicFrameChg chg="mod modGraphic">
          <ac:chgData name="Anderson, Troy" userId="04de3903-03dd-44db-8353-3f14e4dd6886" providerId="ADAL" clId="{F71A1002-8B6E-454A-ABDC-50394C7078FD}" dt="2024-09-10T20:07:56.774" v="923" actId="20577"/>
          <ac:graphicFrameMkLst>
            <pc:docMk/>
            <pc:sldMk cId="135025254" sldId="294"/>
            <ac:graphicFrameMk id="3" creationId="{00000000-0000-0000-0000-000000000000}"/>
          </ac:graphicFrameMkLst>
        </pc:graphicFrameChg>
      </pc:sldChg>
      <pc:sldChg chg="modSp mod">
        <pc:chgData name="Anderson, Troy" userId="04de3903-03dd-44db-8353-3f14e4dd6886" providerId="ADAL" clId="{F71A1002-8B6E-454A-ABDC-50394C7078FD}" dt="2024-09-10T15:52:36.085" v="743" actId="20577"/>
        <pc:sldMkLst>
          <pc:docMk/>
          <pc:sldMk cId="4064255820" sldId="318"/>
        </pc:sldMkLst>
        <pc:spChg chg="mod">
          <ac:chgData name="Anderson, Troy" userId="04de3903-03dd-44db-8353-3f14e4dd6886" providerId="ADAL" clId="{F71A1002-8B6E-454A-ABDC-50394C7078FD}" dt="2024-09-10T15:52:36.085" v="743" actId="20577"/>
          <ac:spMkLst>
            <pc:docMk/>
            <pc:sldMk cId="4064255820" sldId="318"/>
            <ac:spMk id="3" creationId="{00000000-0000-0000-0000-000000000000}"/>
          </ac:spMkLst>
        </pc:spChg>
      </pc:sldChg>
      <pc:sldChg chg="del">
        <pc:chgData name="Anderson, Troy" userId="04de3903-03dd-44db-8353-3f14e4dd6886" providerId="ADAL" clId="{F71A1002-8B6E-454A-ABDC-50394C7078FD}" dt="2024-08-08T15:03:50.019" v="115" actId="47"/>
        <pc:sldMkLst>
          <pc:docMk/>
          <pc:sldMk cId="778800923" sldId="351"/>
        </pc:sldMkLst>
      </pc:sldChg>
      <pc:sldChg chg="add">
        <pc:chgData name="Anderson, Troy" userId="04de3903-03dd-44db-8353-3f14e4dd6886" providerId="ADAL" clId="{F71A1002-8B6E-454A-ABDC-50394C7078FD}" dt="2024-09-04T16:49:21.060" v="311"/>
        <pc:sldMkLst>
          <pc:docMk/>
          <pc:sldMk cId="3252972128" sldId="372"/>
        </pc:sldMkLst>
      </pc:sldChg>
      <pc:sldChg chg="modSp add mod">
        <pc:chgData name="Anderson, Troy" userId="04de3903-03dd-44db-8353-3f14e4dd6886" providerId="ADAL" clId="{F71A1002-8B6E-454A-ABDC-50394C7078FD}" dt="2024-09-10T04:03:19.067" v="482" actId="20577"/>
        <pc:sldMkLst>
          <pc:docMk/>
          <pc:sldMk cId="2934393613" sldId="384"/>
        </pc:sldMkLst>
        <pc:spChg chg="mod">
          <ac:chgData name="Anderson, Troy" userId="04de3903-03dd-44db-8353-3f14e4dd6886" providerId="ADAL" clId="{F71A1002-8B6E-454A-ABDC-50394C7078FD}" dt="2024-09-10T04:03:19.067" v="482" actId="20577"/>
          <ac:spMkLst>
            <pc:docMk/>
            <pc:sldMk cId="2934393613" sldId="384"/>
            <ac:spMk id="33" creationId="{00000000-0000-0000-0000-000000000000}"/>
          </ac:spMkLst>
        </pc:spChg>
      </pc:sldChg>
      <pc:sldChg chg="modSp add mod">
        <pc:chgData name="Anderson, Troy" userId="04de3903-03dd-44db-8353-3f14e4dd6886" providerId="ADAL" clId="{F71A1002-8B6E-454A-ABDC-50394C7078FD}" dt="2024-09-10T18:55:59.492" v="918" actId="1036"/>
        <pc:sldMkLst>
          <pc:docMk/>
          <pc:sldMk cId="1312423084" sldId="385"/>
        </pc:sldMkLst>
        <pc:spChg chg="mod">
          <ac:chgData name="Anderson, Troy" userId="04de3903-03dd-44db-8353-3f14e4dd6886" providerId="ADAL" clId="{F71A1002-8B6E-454A-ABDC-50394C7078FD}" dt="2024-09-10T18:55:59.492" v="918" actId="1036"/>
          <ac:spMkLst>
            <pc:docMk/>
            <pc:sldMk cId="1312423084" sldId="385"/>
            <ac:spMk id="58" creationId="{00000000-0000-0000-0000-000000000000}"/>
          </ac:spMkLst>
        </pc:spChg>
        <pc:spChg chg="mod">
          <ac:chgData name="Anderson, Troy" userId="04de3903-03dd-44db-8353-3f14e4dd6886" providerId="ADAL" clId="{F71A1002-8B6E-454A-ABDC-50394C7078FD}" dt="2024-09-10T04:02:09.180" v="473" actId="1076"/>
          <ac:spMkLst>
            <pc:docMk/>
            <pc:sldMk cId="1312423084" sldId="385"/>
            <ac:spMk id="68" creationId="{00000000-0000-0000-0000-000000000000}"/>
          </ac:spMkLst>
        </pc:spChg>
      </pc:sldChg>
      <pc:sldChg chg="del">
        <pc:chgData name="Anderson, Troy" userId="04de3903-03dd-44db-8353-3f14e4dd6886" providerId="ADAL" clId="{F71A1002-8B6E-454A-ABDC-50394C7078FD}" dt="2024-08-08T15:03:52.485" v="116" actId="47"/>
        <pc:sldMkLst>
          <pc:docMk/>
          <pc:sldMk cId="3195340007" sldId="626"/>
        </pc:sldMkLst>
      </pc:sldChg>
      <pc:sldChg chg="del">
        <pc:chgData name="Anderson, Troy" userId="04de3903-03dd-44db-8353-3f14e4dd6886" providerId="ADAL" clId="{F71A1002-8B6E-454A-ABDC-50394C7078FD}" dt="2024-08-08T15:03:53.441" v="117" actId="47"/>
        <pc:sldMkLst>
          <pc:docMk/>
          <pc:sldMk cId="729258851" sldId="627"/>
        </pc:sldMkLst>
      </pc:sldChg>
      <pc:sldChg chg="del">
        <pc:chgData name="Anderson, Troy" userId="04de3903-03dd-44db-8353-3f14e4dd6886" providerId="ADAL" clId="{F71A1002-8B6E-454A-ABDC-50394C7078FD}" dt="2024-08-08T15:03:54.020" v="118" actId="47"/>
        <pc:sldMkLst>
          <pc:docMk/>
          <pc:sldMk cId="909324831" sldId="628"/>
        </pc:sldMkLst>
      </pc:sldChg>
      <pc:sldChg chg="del">
        <pc:chgData name="Anderson, Troy" userId="04de3903-03dd-44db-8353-3f14e4dd6886" providerId="ADAL" clId="{F71A1002-8B6E-454A-ABDC-50394C7078FD}" dt="2024-08-08T15:03:54.450" v="119" actId="47"/>
        <pc:sldMkLst>
          <pc:docMk/>
          <pc:sldMk cId="2174549717" sldId="629"/>
        </pc:sldMkLst>
      </pc:sldChg>
      <pc:sldChg chg="del">
        <pc:chgData name="Anderson, Troy" userId="04de3903-03dd-44db-8353-3f14e4dd6886" providerId="ADAL" clId="{F71A1002-8B6E-454A-ABDC-50394C7078FD}" dt="2024-08-08T15:03:54.966" v="120" actId="47"/>
        <pc:sldMkLst>
          <pc:docMk/>
          <pc:sldMk cId="2689133488" sldId="630"/>
        </pc:sldMkLst>
      </pc:sldChg>
      <pc:sldChg chg="addSp delSp modSp mod">
        <pc:chgData name="Anderson, Troy" userId="04de3903-03dd-44db-8353-3f14e4dd6886" providerId="ADAL" clId="{F71A1002-8B6E-454A-ABDC-50394C7078FD}" dt="2024-09-10T18:55:19.903" v="907" actId="20577"/>
        <pc:sldMkLst>
          <pc:docMk/>
          <pc:sldMk cId="2555911169" sldId="705"/>
        </pc:sldMkLst>
        <pc:spChg chg="add mod">
          <ac:chgData name="Anderson, Troy" userId="04de3903-03dd-44db-8353-3f14e4dd6886" providerId="ADAL" clId="{F71A1002-8B6E-454A-ABDC-50394C7078FD}" dt="2024-09-10T17:53:22.713" v="837" actId="1036"/>
          <ac:spMkLst>
            <pc:docMk/>
            <pc:sldMk cId="2555911169" sldId="705"/>
            <ac:spMk id="17" creationId="{E99A7FD0-93C4-317A-1D17-9AD9C2987E9E}"/>
          </ac:spMkLst>
        </pc:spChg>
        <pc:spChg chg="add mod">
          <ac:chgData name="Anderson, Troy" userId="04de3903-03dd-44db-8353-3f14e4dd6886" providerId="ADAL" clId="{F71A1002-8B6E-454A-ABDC-50394C7078FD}" dt="2024-09-10T17:33:47.109" v="800" actId="1035"/>
          <ac:spMkLst>
            <pc:docMk/>
            <pc:sldMk cId="2555911169" sldId="705"/>
            <ac:spMk id="22" creationId="{DEEC5BC8-C281-5AF8-1265-E0AE6ED22454}"/>
          </ac:spMkLst>
        </pc:spChg>
        <pc:spChg chg="add mod">
          <ac:chgData name="Anderson, Troy" userId="04de3903-03dd-44db-8353-3f14e4dd6886" providerId="ADAL" clId="{F71A1002-8B6E-454A-ABDC-50394C7078FD}" dt="2024-09-10T17:34:17.646" v="802" actId="1076"/>
          <ac:spMkLst>
            <pc:docMk/>
            <pc:sldMk cId="2555911169" sldId="705"/>
            <ac:spMk id="28" creationId="{EED2CF67-F07B-568A-D0BB-7A2889562F77}"/>
          </ac:spMkLst>
        </pc:spChg>
        <pc:spChg chg="mod">
          <ac:chgData name="Anderson, Troy" userId="04de3903-03dd-44db-8353-3f14e4dd6886" providerId="ADAL" clId="{F71A1002-8B6E-454A-ABDC-50394C7078FD}" dt="2024-09-10T14:25:10.565" v="733" actId="207"/>
          <ac:spMkLst>
            <pc:docMk/>
            <pc:sldMk cId="2555911169" sldId="705"/>
            <ac:spMk id="31" creationId="{2831E5E0-69CC-424D-938A-9F2779FEA613}"/>
          </ac:spMkLst>
        </pc:spChg>
        <pc:spChg chg="mod">
          <ac:chgData name="Anderson, Troy" userId="04de3903-03dd-44db-8353-3f14e4dd6886" providerId="ADAL" clId="{F71A1002-8B6E-454A-ABDC-50394C7078FD}" dt="2024-09-10T03:56:55.081" v="399" actId="403"/>
          <ac:spMkLst>
            <pc:docMk/>
            <pc:sldMk cId="2555911169" sldId="705"/>
            <ac:spMk id="34" creationId="{6A0ADDBF-EB41-4850-814F-88AF8881525B}"/>
          </ac:spMkLst>
        </pc:spChg>
        <pc:spChg chg="mod">
          <ac:chgData name="Anderson, Troy" userId="04de3903-03dd-44db-8353-3f14e4dd6886" providerId="ADAL" clId="{F71A1002-8B6E-454A-ABDC-50394C7078FD}" dt="2024-09-10T18:50:23.750" v="849" actId="1036"/>
          <ac:spMkLst>
            <pc:docMk/>
            <pc:sldMk cId="2555911169" sldId="705"/>
            <ac:spMk id="38" creationId="{1FF61AC0-C7DB-4A25-AADC-B7C5E8C0B22A}"/>
          </ac:spMkLst>
        </pc:spChg>
        <pc:spChg chg="mod">
          <ac:chgData name="Anderson, Troy" userId="04de3903-03dd-44db-8353-3f14e4dd6886" providerId="ADAL" clId="{F71A1002-8B6E-454A-ABDC-50394C7078FD}" dt="2024-09-10T18:55:19.903" v="907" actId="20577"/>
          <ac:spMkLst>
            <pc:docMk/>
            <pc:sldMk cId="2555911169" sldId="705"/>
            <ac:spMk id="39" creationId="{33E8C581-A2AF-DD80-EDCF-73C73FAD61C3}"/>
          </ac:spMkLst>
        </pc:spChg>
        <pc:spChg chg="add mod">
          <ac:chgData name="Anderson, Troy" userId="04de3903-03dd-44db-8353-3f14e4dd6886" providerId="ADAL" clId="{F71A1002-8B6E-454A-ABDC-50394C7078FD}" dt="2024-09-10T17:34:49.338" v="812" actId="1035"/>
          <ac:spMkLst>
            <pc:docMk/>
            <pc:sldMk cId="2555911169" sldId="705"/>
            <ac:spMk id="40" creationId="{ECA62B58-E084-C2B4-8FAC-AB516BA7D162}"/>
          </ac:spMkLst>
        </pc:spChg>
        <pc:spChg chg="mod">
          <ac:chgData name="Anderson, Troy" userId="04de3903-03dd-44db-8353-3f14e4dd6886" providerId="ADAL" clId="{F71A1002-8B6E-454A-ABDC-50394C7078FD}" dt="2024-09-10T17:47:44.288" v="834" actId="403"/>
          <ac:spMkLst>
            <pc:docMk/>
            <pc:sldMk cId="2555911169" sldId="705"/>
            <ac:spMk id="46" creationId="{67EBD515-1252-A778-CF47-60E8E1D2B979}"/>
          </ac:spMkLst>
        </pc:spChg>
        <pc:graphicFrameChg chg="modGraphic">
          <ac:chgData name="Anderson, Troy" userId="04de3903-03dd-44db-8353-3f14e4dd6886" providerId="ADAL" clId="{F71A1002-8B6E-454A-ABDC-50394C7078FD}" dt="2024-09-10T17:47:27.582" v="822" actId="207"/>
          <ac:graphicFrameMkLst>
            <pc:docMk/>
            <pc:sldMk cId="2555911169" sldId="705"/>
            <ac:graphicFrameMk id="7" creationId="{C9891136-BD87-176C-5143-91FEF1125173}"/>
          </ac:graphicFrameMkLst>
        </pc:graphicFrameChg>
        <pc:graphicFrameChg chg="modGraphic">
          <ac:chgData name="Anderson, Troy" userId="04de3903-03dd-44db-8353-3f14e4dd6886" providerId="ADAL" clId="{F71A1002-8B6E-454A-ABDC-50394C7078FD}" dt="2024-09-10T17:33:41.646" v="798" actId="207"/>
          <ac:graphicFrameMkLst>
            <pc:docMk/>
            <pc:sldMk cId="2555911169" sldId="705"/>
            <ac:graphicFrameMk id="33" creationId="{00000000-0000-0000-0000-000000000000}"/>
          </ac:graphicFrameMkLst>
        </pc:graphicFrameChg>
        <pc:cxnChg chg="del mod">
          <ac:chgData name="Anderson, Troy" userId="04de3903-03dd-44db-8353-3f14e4dd6886" providerId="ADAL" clId="{F71A1002-8B6E-454A-ABDC-50394C7078FD}" dt="2024-09-10T01:34:49.353" v="397" actId="478"/>
          <ac:cxnSpMkLst>
            <pc:docMk/>
            <pc:sldMk cId="2555911169" sldId="705"/>
            <ac:cxnSpMk id="17" creationId="{89A342EE-25A4-113B-3446-F4D3C73AEA38}"/>
          </ac:cxnSpMkLst>
        </pc:cxnChg>
        <pc:cxnChg chg="del">
          <ac:chgData name="Anderson, Troy" userId="04de3903-03dd-44db-8353-3f14e4dd6886" providerId="ADAL" clId="{F71A1002-8B6E-454A-ABDC-50394C7078FD}" dt="2024-08-08T15:00:33.416" v="22" actId="478"/>
          <ac:cxnSpMkLst>
            <pc:docMk/>
            <pc:sldMk cId="2555911169" sldId="705"/>
            <ac:cxnSpMk id="40" creationId="{44E9C792-E1E1-EF38-0F98-1D463B35D6DE}"/>
          </ac:cxnSpMkLst>
        </pc:cxnChg>
        <pc:cxnChg chg="del">
          <ac:chgData name="Anderson, Troy" userId="04de3903-03dd-44db-8353-3f14e4dd6886" providerId="ADAL" clId="{F71A1002-8B6E-454A-ABDC-50394C7078FD}" dt="2024-08-08T15:00:34.704" v="23" actId="478"/>
          <ac:cxnSpMkLst>
            <pc:docMk/>
            <pc:sldMk cId="2555911169" sldId="705"/>
            <ac:cxnSpMk id="41" creationId="{69509DD8-1B80-E003-0626-FBDDA098898E}"/>
          </ac:cxnSpMkLst>
        </pc:cxnChg>
        <pc:cxnChg chg="del">
          <ac:chgData name="Anderson, Troy" userId="04de3903-03dd-44db-8353-3f14e4dd6886" providerId="ADAL" clId="{F71A1002-8B6E-454A-ABDC-50394C7078FD}" dt="2024-08-08T15:01:29.427" v="32" actId="478"/>
          <ac:cxnSpMkLst>
            <pc:docMk/>
            <pc:sldMk cId="2555911169" sldId="705"/>
            <ac:cxnSpMk id="57" creationId="{BAF91F3F-5031-28B0-141F-3E5C8F373477}"/>
          </ac:cxnSpMkLst>
        </pc:cxnChg>
        <pc:cxnChg chg="del">
          <ac:chgData name="Anderson, Troy" userId="04de3903-03dd-44db-8353-3f14e4dd6886" providerId="ADAL" clId="{F71A1002-8B6E-454A-ABDC-50394C7078FD}" dt="2024-08-08T15:01:53.283" v="43" actId="478"/>
          <ac:cxnSpMkLst>
            <pc:docMk/>
            <pc:sldMk cId="2555911169" sldId="705"/>
            <ac:cxnSpMk id="61" creationId="{9D3040A6-E3E8-8EAB-B59D-5732B35D68D0}"/>
          </ac:cxnSpMkLst>
        </pc:cxnChg>
      </pc:sldChg>
      <pc:sldChg chg="del">
        <pc:chgData name="Anderson, Troy" userId="04de3903-03dd-44db-8353-3f14e4dd6886" providerId="ADAL" clId="{F71A1002-8B6E-454A-ABDC-50394C7078FD}" dt="2024-09-10T14:45:02.317" v="735" actId="47"/>
        <pc:sldMkLst>
          <pc:docMk/>
          <pc:sldMk cId="715471386" sldId="708"/>
        </pc:sldMkLst>
      </pc:sldChg>
      <pc:sldChg chg="new del">
        <pc:chgData name="Anderson, Troy" userId="04de3903-03dd-44db-8353-3f14e4dd6886" providerId="ADAL" clId="{F71A1002-8B6E-454A-ABDC-50394C7078FD}" dt="2024-09-10T01:34:42.845" v="396" actId="2696"/>
        <pc:sldMkLst>
          <pc:docMk/>
          <pc:sldMk cId="1078785750" sldId="709"/>
        </pc:sldMkLst>
      </pc:sldChg>
      <pc:sldChg chg="del">
        <pc:chgData name="Anderson, Troy" userId="04de3903-03dd-44db-8353-3f14e4dd6886" providerId="ADAL" clId="{F71A1002-8B6E-454A-ABDC-50394C7078FD}" dt="2024-08-08T15:03:56.549" v="122" actId="47"/>
        <pc:sldMkLst>
          <pc:docMk/>
          <pc:sldMk cId="3998495450" sldId="709"/>
        </pc:sldMkLst>
      </pc:sldChg>
      <pc:sldChg chg="delSp modSp add del mod">
        <pc:chgData name="Anderson, Troy" userId="04de3903-03dd-44db-8353-3f14e4dd6886" providerId="ADAL" clId="{F71A1002-8B6E-454A-ABDC-50394C7078FD}" dt="2024-09-04T16:51:39.474" v="312" actId="47"/>
        <pc:sldMkLst>
          <pc:docMk/>
          <pc:sldMk cId="2132177749" sldId="710"/>
        </pc:sldMkLst>
        <pc:spChg chg="mod">
          <ac:chgData name="Anderson, Troy" userId="04de3903-03dd-44db-8353-3f14e4dd6886" providerId="ADAL" clId="{F71A1002-8B6E-454A-ABDC-50394C7078FD}" dt="2024-08-08T15:04:11.308" v="130" actId="20577"/>
          <ac:spMkLst>
            <pc:docMk/>
            <pc:sldMk cId="2132177749" sldId="710"/>
            <ac:spMk id="2" creationId="{00000000-0000-0000-0000-000000000000}"/>
          </ac:spMkLst>
        </pc:spChg>
        <pc:picChg chg="del">
          <ac:chgData name="Anderson, Troy" userId="04de3903-03dd-44db-8353-3f14e4dd6886" providerId="ADAL" clId="{F71A1002-8B6E-454A-ABDC-50394C7078FD}" dt="2024-08-11T22:14:21.122" v="135" actId="478"/>
          <ac:picMkLst>
            <pc:docMk/>
            <pc:sldMk cId="2132177749" sldId="710"/>
            <ac:picMk id="5" creationId="{EEAE050D-8B4D-7AAF-F619-784862469526}"/>
          </ac:picMkLst>
        </pc:picChg>
      </pc:sldChg>
      <pc:sldChg chg="delSp modSp del mod">
        <pc:chgData name="Anderson, Troy" userId="04de3903-03dd-44db-8353-3f14e4dd6886" providerId="ADAL" clId="{F71A1002-8B6E-454A-ABDC-50394C7078FD}" dt="2024-09-04T16:51:40.361" v="313" actId="47"/>
        <pc:sldMkLst>
          <pc:docMk/>
          <pc:sldMk cId="2425576243" sldId="711"/>
        </pc:sldMkLst>
        <pc:spChg chg="mod">
          <ac:chgData name="Anderson, Troy" userId="04de3903-03dd-44db-8353-3f14e4dd6886" providerId="ADAL" clId="{F71A1002-8B6E-454A-ABDC-50394C7078FD}" dt="2024-08-08T15:04:21.224" v="131"/>
          <ac:spMkLst>
            <pc:docMk/>
            <pc:sldMk cId="2425576243" sldId="711"/>
            <ac:spMk id="2" creationId="{00000000-0000-0000-0000-000000000000}"/>
          </ac:spMkLst>
        </pc:spChg>
        <pc:picChg chg="del">
          <ac:chgData name="Anderson, Troy" userId="04de3903-03dd-44db-8353-3f14e4dd6886" providerId="ADAL" clId="{F71A1002-8B6E-454A-ABDC-50394C7078FD}" dt="2024-08-11T22:14:22.821" v="136" actId="478"/>
          <ac:picMkLst>
            <pc:docMk/>
            <pc:sldMk cId="2425576243" sldId="711"/>
            <ac:picMk id="5" creationId="{937021FD-B68A-7938-96F7-75D9F4BC3A89}"/>
          </ac:picMkLst>
        </pc:picChg>
      </pc:sldChg>
      <pc:sldChg chg="delSp modSp del mod">
        <pc:chgData name="Anderson, Troy" userId="04de3903-03dd-44db-8353-3f14e4dd6886" providerId="ADAL" clId="{F71A1002-8B6E-454A-ABDC-50394C7078FD}" dt="2024-09-04T16:51:41.610" v="314" actId="47"/>
        <pc:sldMkLst>
          <pc:docMk/>
          <pc:sldMk cId="2714735884" sldId="712"/>
        </pc:sldMkLst>
        <pc:spChg chg="mod">
          <ac:chgData name="Anderson, Troy" userId="04de3903-03dd-44db-8353-3f14e4dd6886" providerId="ADAL" clId="{F71A1002-8B6E-454A-ABDC-50394C7078FD}" dt="2024-08-08T15:04:25.222" v="132"/>
          <ac:spMkLst>
            <pc:docMk/>
            <pc:sldMk cId="2714735884" sldId="712"/>
            <ac:spMk id="2" creationId="{00000000-0000-0000-0000-000000000000}"/>
          </ac:spMkLst>
        </pc:spChg>
        <pc:picChg chg="del">
          <ac:chgData name="Anderson, Troy" userId="04de3903-03dd-44db-8353-3f14e4dd6886" providerId="ADAL" clId="{F71A1002-8B6E-454A-ABDC-50394C7078FD}" dt="2024-08-11T22:14:24.921" v="137" actId="478"/>
          <ac:picMkLst>
            <pc:docMk/>
            <pc:sldMk cId="2714735884" sldId="712"/>
            <ac:picMk id="5" creationId="{6DAF14E6-0F0B-12FA-BD44-76475449AC38}"/>
          </ac:picMkLst>
        </pc:picChg>
      </pc:sldChg>
      <pc:sldChg chg="del">
        <pc:chgData name="Anderson, Troy" userId="04de3903-03dd-44db-8353-3f14e4dd6886" providerId="ADAL" clId="{F71A1002-8B6E-454A-ABDC-50394C7078FD}" dt="2024-08-08T15:03:55.588" v="121" actId="47"/>
        <pc:sldMkLst>
          <pc:docMk/>
          <pc:sldMk cId="3261190956" sldId="713"/>
        </pc:sldMkLst>
      </pc:sldChg>
      <pc:sldMasterChg chg="modSldLayout">
        <pc:chgData name="Anderson, Troy" userId="04de3903-03dd-44db-8353-3f14e4dd6886" providerId="ADAL" clId="{F71A1002-8B6E-454A-ABDC-50394C7078FD}" dt="2024-08-08T15:00:21.594" v="21" actId="20577"/>
        <pc:sldMasterMkLst>
          <pc:docMk/>
          <pc:sldMasterMk cId="3058975864" sldId="2147483648"/>
        </pc:sldMasterMkLst>
        <pc:sldLayoutChg chg="modSp mod">
          <pc:chgData name="Anderson, Troy" userId="04de3903-03dd-44db-8353-3f14e4dd6886" providerId="ADAL" clId="{F71A1002-8B6E-454A-ABDC-50394C7078FD}" dt="2024-08-08T15:00:21.594" v="21" actId="20577"/>
          <pc:sldLayoutMkLst>
            <pc:docMk/>
            <pc:sldMasterMk cId="3058975864" sldId="2147483648"/>
            <pc:sldLayoutMk cId="2790084855" sldId="2147483650"/>
          </pc:sldLayoutMkLst>
          <pc:spChg chg="mod">
            <ac:chgData name="Anderson, Troy" userId="04de3903-03dd-44db-8353-3f14e4dd6886" providerId="ADAL" clId="{F71A1002-8B6E-454A-ABDC-50394C7078FD}" dt="2024-08-08T15:00:21.594" v="21" actId="20577"/>
            <ac:spMkLst>
              <pc:docMk/>
              <pc:sldMasterMk cId="3058975864" sldId="2147483648"/>
              <pc:sldLayoutMk cId="2790084855" sldId="2147483650"/>
              <ac:spMk id="10" creationId="{00000000-0000-0000-0000-000000000000}"/>
            </ac:spMkLst>
          </pc:spChg>
        </pc:sldLayoutChg>
      </pc:sldMaster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5" Type="http://schemas.openxmlformats.org/officeDocument/2006/relationships/chartUserShapes" Target="../drawings/drawing1.xml"/><Relationship Id="rId4" Type="http://schemas.openxmlformats.org/officeDocument/2006/relationships/oleObject" Target="../embeddings/oleObject1.bin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5" Type="http://schemas.openxmlformats.org/officeDocument/2006/relationships/chartUserShapes" Target="../drawings/drawing2.xml"/><Relationship Id="rId4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5.3349121883509126E-2"/>
          <c:y val="5.2565259510810598E-2"/>
          <c:w val="0.92441035731646648"/>
          <c:h val="0.91199802974705257"/>
        </c:manualLayout>
      </c:layout>
      <c:scatterChart>
        <c:scatterStyle val="lineMarker"/>
        <c:varyColors val="0"/>
        <c:ser>
          <c:idx val="0"/>
          <c:order val="0"/>
          <c:tx>
            <c:strRef>
              <c:f>'[DRAFT IA Statistics Annual Report_2021_2023-8.5.2024.xlsx]POL_Data'!$AW$1</c:f>
              <c:strCache>
                <c:ptCount val="1"/>
                <c:pt idx="0">
                  <c:v>Cost Variance %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strRef>
              <c:f>'[DRAFT IA Statistics Annual Report_2021_2023-8.5.2024.xlsx]POL_Data'!$AV$2:$AV$72</c:f>
              <c:strCache>
                <c:ptCount val="26"/>
                <c:pt idx="0">
                  <c:v>NPRR1081 Revisions to Real-Time Reliability Deployment Price Adder to Consider Firm Load Shed</c:v>
                </c:pt>
                <c:pt idx="1">
                  <c:v>NOGRR195 Generator Voltage Control Tolerance Band</c:v>
                </c:pt>
                <c:pt idx="2">
                  <c:v>334-03 NPRR998 ERS Deployment and Recall Messages</c:v>
                </c:pt>
                <c:pt idx="3">
                  <c:v>NPRR905 CRR Balancing Account Resettlement</c:v>
                </c:pt>
                <c:pt idx="4">
                  <c:v>360-01 Integrate Solar Forecasts and SCR811 Implementation</c:v>
                </c:pt>
                <c:pt idx="5">
                  <c:v>SCR789 Update NMMS Topology Processor to PSS_E 34 (35) Capability - Phase 1 Only</c:v>
                </c:pt>
                <c:pt idx="6">
                  <c:v>NPRR902 ERCOT Critical Energy Infrastructure Information</c:v>
                </c:pt>
                <c:pt idx="7">
                  <c:v>NPRR974 NPRR978 NPRR1048 SCR806 - Alignmt w Amndmnt PUCT SubsRule 25_505_Schedule</c:v>
                </c:pt>
                <c:pt idx="8">
                  <c:v>209-06 SCR804 ERCOT GridGeo Access for Transmission Operators</c:v>
                </c:pt>
                <c:pt idx="9">
                  <c:v>338-01 Implementation of NPRR986 BESTF-2 and NPRR971</c:v>
                </c:pt>
                <c:pt idx="10">
                  <c:v>SCR812 Create Intermittent Renewable Generation Integration Report</c:v>
                </c:pt>
                <c:pt idx="11">
                  <c:v>NPRR1097 Create Resource Forced Outage Report</c:v>
                </c:pt>
                <c:pt idx="12">
                  <c:v>NPRR939 Modification to Load Resources Providing RRS to Maintain Minimum PRC on Generators During S</c:v>
                </c:pt>
                <c:pt idx="13">
                  <c:v>SCR800 and SCR809 Implementation</c:v>
                </c:pt>
                <c:pt idx="14">
                  <c:v>NPRR1108 ERCOT Shall Approve or Deny All Resource Outage Requests</c:v>
                </c:pt>
                <c:pt idx="15">
                  <c:v>NPRR1120 Create Firm Fuel Supply Service</c:v>
                </c:pt>
                <c:pt idx="16">
                  <c:v>MarkeTrak Upgrade &amp; Enhancements</c:v>
                </c:pt>
                <c:pt idx="17">
                  <c:v>NPRR1093 Load Resource Participation in Non-Spinning Reserve</c:v>
                </c:pt>
                <c:pt idx="18">
                  <c:v>DGR DESR Implementation Strategy</c:v>
                </c:pt>
                <c:pt idx="19">
                  <c:v>Securitization - Subchapter N</c:v>
                </c:pt>
                <c:pt idx="20">
                  <c:v>NPRR863 FFR Advancement</c:v>
                </c:pt>
                <c:pt idx="21">
                  <c:v>NPRR1154 Include Alternate Resource in the Availability Plan for the Firm Fuel Supply Service</c:v>
                </c:pt>
                <c:pt idx="22">
                  <c:v>NPRR1020 - EPS Metering - Allow Some Integrated Energy Storage Designs to Calculate Internal Loads</c:v>
                </c:pt>
                <c:pt idx="23">
                  <c:v>Securitization Phase 2A- Maine Invoice and Credit Exposure</c:v>
                </c:pt>
                <c:pt idx="24">
                  <c:v>SCR789 Update NMMS Topology Processor to PSS_E 34 (35) Capability – Phase 2</c:v>
                </c:pt>
                <c:pt idx="25">
                  <c:v>Creation of ERCOT Contingency Reserve Service (ECRS)</c:v>
                </c:pt>
              </c:strCache>
            </c:strRef>
          </c:xVal>
          <c:yVal>
            <c:numRef>
              <c:f>'[DRAFT IA Statistics Annual Report_2021_2023-8.5.2024.xlsx]POL_Data'!$AW$2:$AW$72</c:f>
              <c:numCache>
                <c:formatCode>0%</c:formatCode>
                <c:ptCount val="26"/>
                <c:pt idx="0">
                  <c:v>-5.3159999999999999E-2</c:v>
                </c:pt>
                <c:pt idx="1">
                  <c:v>0</c:v>
                </c:pt>
                <c:pt idx="2">
                  <c:v>0.30484</c:v>
                </c:pt>
                <c:pt idx="3">
                  <c:v>0.29381249999999998</c:v>
                </c:pt>
                <c:pt idx="4">
                  <c:v>0.17598888888888889</c:v>
                </c:pt>
                <c:pt idx="5">
                  <c:v>0</c:v>
                </c:pt>
                <c:pt idx="6">
                  <c:v>0.25372</c:v>
                </c:pt>
                <c:pt idx="7">
                  <c:v>0</c:v>
                </c:pt>
                <c:pt idx="8">
                  <c:v>0</c:v>
                </c:pt>
                <c:pt idx="9">
                  <c:v>0.48952307692307695</c:v>
                </c:pt>
                <c:pt idx="10">
                  <c:v>0</c:v>
                </c:pt>
                <c:pt idx="11">
                  <c:v>0.34444999999999998</c:v>
                </c:pt>
                <c:pt idx="12">
                  <c:v>0</c:v>
                </c:pt>
                <c:pt idx="13">
                  <c:v>0</c:v>
                </c:pt>
                <c:pt idx="14">
                  <c:v>-0.42237000000000002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0.20272200000000001</c:v>
                </c:pt>
                <c:pt idx="21">
                  <c:v>0</c:v>
                </c:pt>
                <c:pt idx="22">
                  <c:v>7.0893333333333336E-2</c:v>
                </c:pt>
                <c:pt idx="23">
                  <c:v>0</c:v>
                </c:pt>
                <c:pt idx="24">
                  <c:v>-0.23500545454545455</c:v>
                </c:pt>
                <c:pt idx="25">
                  <c:v>0.62012866666666666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A79C-4847-9F7B-1060666CF55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0856720"/>
        <c:axId val="150861712"/>
      </c:scatterChart>
      <c:valAx>
        <c:axId val="150856720"/>
        <c:scaling>
          <c:orientation val="minMax"/>
          <c:max val="28"/>
          <c:min val="0"/>
        </c:scaling>
        <c:delete val="1"/>
        <c:axPos val="b"/>
        <c:numFmt formatCode="General" sourceLinked="1"/>
        <c:majorTickMark val="none"/>
        <c:minorTickMark val="none"/>
        <c:tickLblPos val="nextTo"/>
        <c:crossAx val="150861712"/>
        <c:crosses val="autoZero"/>
        <c:crossBetween val="midCat"/>
        <c:majorUnit val="5"/>
      </c:valAx>
      <c:valAx>
        <c:axId val="150861712"/>
        <c:scaling>
          <c:orientation val="minMax"/>
          <c:max val="0.75000000000000011"/>
          <c:min val="-0.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n-ea"/>
                <a:cs typeface="+mn-cs"/>
              </a:defRPr>
            </a:pPr>
            <a:endParaRPr lang="en-US"/>
          </a:p>
        </c:txPr>
        <c:crossAx val="150856720"/>
        <c:crosses val="autoZero"/>
        <c:crossBetween val="midCat"/>
        <c:majorUnit val="0.25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latin typeface="+mj-lt"/>
        </a:defRPr>
      </a:pPr>
      <a:endParaRPr lang="en-US"/>
    </a:p>
  </c:txPr>
  <c:externalData r:id="rId4">
    <c:autoUpdate val="0"/>
  </c:externalData>
  <c:userShapes r:id="rId5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6.5365469899816897E-2"/>
          <c:y val="8.3937328070804923E-2"/>
          <c:w val="0.91065575025933432"/>
          <c:h val="0.88496591316828133"/>
        </c:manualLayout>
      </c:layout>
      <c:scatterChart>
        <c:scatterStyle val="lineMarker"/>
        <c:varyColors val="0"/>
        <c:ser>
          <c:idx val="0"/>
          <c:order val="0"/>
          <c:tx>
            <c:strRef>
              <c:f>POL_Data!$AT$1</c:f>
              <c:strCache>
                <c:ptCount val="1"/>
                <c:pt idx="0">
                  <c:v>Duration Variance (%)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strRef>
              <c:f>POL_Data!$AP$2:$AP$72</c:f>
              <c:strCache>
                <c:ptCount val="26"/>
                <c:pt idx="0">
                  <c:v>NPRR1081 Revisions to Real-Time Reliability Deployment Price Adder to Consider Firm Load Shed</c:v>
                </c:pt>
                <c:pt idx="1">
                  <c:v>NOGRR195 Generator Voltage Control Tolerance Band</c:v>
                </c:pt>
                <c:pt idx="2">
                  <c:v>334-03 NPRR998 ERS Deployment and Recall Messages</c:v>
                </c:pt>
                <c:pt idx="3">
                  <c:v>NPRR905 CRR Balancing Account Resettlement</c:v>
                </c:pt>
                <c:pt idx="4">
                  <c:v>360-01 Integrate Solar Forecasts and SCR811 Implementation</c:v>
                </c:pt>
                <c:pt idx="5">
                  <c:v>SCR789 Update NMMS Topology Processor to PSS_E 34 (35) Capability - Phase 1 Only</c:v>
                </c:pt>
                <c:pt idx="6">
                  <c:v>NPRR902 ERCOT Critical Energy Infrastructure Information</c:v>
                </c:pt>
                <c:pt idx="7">
                  <c:v>NPRR974 NPRR978 NPRR1048 SCR806 - Alignmt w Amndmnt PUCT SubsRule 25_505_Schedule</c:v>
                </c:pt>
                <c:pt idx="8">
                  <c:v>209-06 SCR804 ERCOT GridGeo Access for Transmission Operators</c:v>
                </c:pt>
                <c:pt idx="9">
                  <c:v>338-01 Implementation of NPRR986 BESTF-2 and NPRR971</c:v>
                </c:pt>
                <c:pt idx="10">
                  <c:v>SCR812 Create Intermittent Renewable Generation Integration Report</c:v>
                </c:pt>
                <c:pt idx="11">
                  <c:v>NPRR1097 Create Resource Forced Outage Report</c:v>
                </c:pt>
                <c:pt idx="12">
                  <c:v>NPRR939 Modification to Load Resources Providing RRS to Maintain Minimum PRC on Generators During S</c:v>
                </c:pt>
                <c:pt idx="13">
                  <c:v>SCR800 and SCR809 Implementation</c:v>
                </c:pt>
                <c:pt idx="14">
                  <c:v>NPRR1108 ERCOT Shall Approve or Deny All Resource Outage Requests</c:v>
                </c:pt>
                <c:pt idx="15">
                  <c:v>NPRR1120 Create Firm Fuel Supply Service</c:v>
                </c:pt>
                <c:pt idx="16">
                  <c:v>MarkeTrak Upgrade &amp; Enhancements</c:v>
                </c:pt>
                <c:pt idx="17">
                  <c:v>NPRR1093 Load Resource Participation in Non-Spinning Reserve</c:v>
                </c:pt>
                <c:pt idx="18">
                  <c:v>DGR DESR Implementation Strategy</c:v>
                </c:pt>
                <c:pt idx="19">
                  <c:v>Securitization - Subchapter N</c:v>
                </c:pt>
                <c:pt idx="20">
                  <c:v>NPRR863 FFR Advancement</c:v>
                </c:pt>
                <c:pt idx="21">
                  <c:v>NPRR1154 Include Alternate Resource in the Availability Plan for the Firm Fuel Supply Service</c:v>
                </c:pt>
                <c:pt idx="22">
                  <c:v>NPRR1020 - EPS Metering - Allow Some Integrated Energy Storage Designs to Calculate Internal Loads</c:v>
                </c:pt>
                <c:pt idx="23">
                  <c:v>Securitization Phase 2A- Maine Invoice and Credit Exposure</c:v>
                </c:pt>
                <c:pt idx="24">
                  <c:v>SCR789 Update NMMS Topology Processor to PSS_E 34 (35) Capability – Phase 2</c:v>
                </c:pt>
                <c:pt idx="25">
                  <c:v>Creation of ERCOT Contingency Reserve Service (ECRS)</c:v>
                </c:pt>
              </c:strCache>
            </c:strRef>
          </c:xVal>
          <c:yVal>
            <c:numRef>
              <c:f>POL_Data!$AT$2:$AT$72</c:f>
              <c:numCache>
                <c:formatCode>0%</c:formatCode>
                <c:ptCount val="26"/>
                <c:pt idx="0">
                  <c:v>-0.14529914529914534</c:v>
                </c:pt>
                <c:pt idx="1">
                  <c:v>-0.30144641683103224</c:v>
                </c:pt>
                <c:pt idx="2">
                  <c:v>0</c:v>
                </c:pt>
                <c:pt idx="3">
                  <c:v>0.76682007451238177</c:v>
                </c:pt>
                <c:pt idx="4">
                  <c:v>-6.6403681788297142E-2</c:v>
                </c:pt>
                <c:pt idx="5">
                  <c:v>0.1422857769011614</c:v>
                </c:pt>
                <c:pt idx="6">
                  <c:v>1.0527430783841041</c:v>
                </c:pt>
                <c:pt idx="7">
                  <c:v>0</c:v>
                </c:pt>
                <c:pt idx="8">
                  <c:v>0.32588209511286426</c:v>
                </c:pt>
                <c:pt idx="9">
                  <c:v>8.207319745781276E-2</c:v>
                </c:pt>
                <c:pt idx="10">
                  <c:v>-9.2702169625246536E-2</c:v>
                </c:pt>
                <c:pt idx="11">
                  <c:v>4.5364891518737592E-2</c:v>
                </c:pt>
                <c:pt idx="12">
                  <c:v>2.8176951253871304E-4</c:v>
                </c:pt>
                <c:pt idx="13">
                  <c:v>0</c:v>
                </c:pt>
                <c:pt idx="14">
                  <c:v>-1.7915844838921835E-2</c:v>
                </c:pt>
                <c:pt idx="15">
                  <c:v>-0.17451968734020026</c:v>
                </c:pt>
                <c:pt idx="16">
                  <c:v>0</c:v>
                </c:pt>
                <c:pt idx="17">
                  <c:v>-0.2373438527284682</c:v>
                </c:pt>
                <c:pt idx="18">
                  <c:v>-9.9642048359997223E-2</c:v>
                </c:pt>
                <c:pt idx="19">
                  <c:v>-6.4942654686244453E-2</c:v>
                </c:pt>
                <c:pt idx="20">
                  <c:v>0.33410037256191111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A762-49EA-967D-849C8336AB0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946099760"/>
        <c:axId val="946098512"/>
      </c:scatterChart>
      <c:valAx>
        <c:axId val="946099760"/>
        <c:scaling>
          <c:orientation val="minMax"/>
          <c:max val="28"/>
          <c:min val="0"/>
        </c:scaling>
        <c:delete val="1"/>
        <c:axPos val="b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946098512"/>
        <c:crosses val="autoZero"/>
        <c:crossBetween val="midCat"/>
        <c:majorUnit val="5"/>
        <c:minorUnit val="1"/>
      </c:valAx>
      <c:valAx>
        <c:axId val="946098512"/>
        <c:scaling>
          <c:orientation val="minMax"/>
          <c:max val="1.2"/>
          <c:min val="-0.4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46099760"/>
        <c:crosses val="autoZero"/>
        <c:crossBetween val="midCat"/>
        <c:majorUnit val="0.4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  <c:userShapes r:id="rId5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>
          <a:alpha val="75000"/>
        </a:schemeClr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>
          <a:alpha val="75000"/>
        </a:schemeClr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>
            <a:alpha val="50000"/>
          </a:schemeClr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0.07166</cdr:x>
      <cdr:y>0.64041</cdr:y>
    </cdr:from>
    <cdr:to>
      <cdr:x>0.10118</cdr:x>
      <cdr:y>0.68451</cdr:y>
    </cdr:to>
    <cdr:sp macro="" textlink="">
      <cdr:nvSpPr>
        <cdr:cNvPr id="3" name="TextBox 37">
          <a:extLst xmlns:a="http://schemas.openxmlformats.org/drawingml/2006/main">
            <a:ext uri="{FF2B5EF4-FFF2-40B4-BE49-F238E27FC236}">
              <a16:creationId xmlns:a16="http://schemas.microsoft.com/office/drawing/2014/main" id="{C9AF4550-5003-7877-3C4A-4D07A335F17F}"/>
            </a:ext>
          </a:extLst>
        </cdr:cNvPr>
        <cdr:cNvSpPr txBox="1"/>
      </cdr:nvSpPr>
      <cdr:spPr>
        <a:xfrm xmlns:a="http://schemas.openxmlformats.org/drawingml/2006/main">
          <a:off x="554848" y="3128162"/>
          <a:ext cx="228600" cy="215444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 sz="800" dirty="0"/>
        </a:p>
      </cdr:txBody>
    </cdr:sp>
  </cdr:relSizeAnchor>
  <cdr:relSizeAnchor xmlns:cdr="http://schemas.openxmlformats.org/drawingml/2006/chartDrawing">
    <cdr:from>
      <cdr:x>0.09859</cdr:x>
      <cdr:y>0.60285</cdr:y>
    </cdr:from>
    <cdr:to>
      <cdr:x>0.14065</cdr:x>
      <cdr:y>0.65011</cdr:y>
    </cdr:to>
    <cdr:sp macro="" textlink="">
      <cdr:nvSpPr>
        <cdr:cNvPr id="5" name="TextBox 73">
          <a:extLst xmlns:a="http://schemas.openxmlformats.org/drawingml/2006/main">
            <a:ext uri="{FF2B5EF4-FFF2-40B4-BE49-F238E27FC236}">
              <a16:creationId xmlns:a16="http://schemas.microsoft.com/office/drawing/2014/main" id="{E31B8493-56A0-5B14-A78A-AC0CAF10D1D0}"/>
            </a:ext>
          </a:extLst>
        </cdr:cNvPr>
        <cdr:cNvSpPr txBox="1"/>
      </cdr:nvSpPr>
      <cdr:spPr>
        <a:xfrm xmlns:a="http://schemas.openxmlformats.org/drawingml/2006/main">
          <a:off x="763378" y="2944707"/>
          <a:ext cx="325700" cy="23083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900" dirty="0"/>
            <a:t>2</a:t>
          </a:r>
        </a:p>
      </cdr:txBody>
    </cdr:sp>
  </cdr:relSizeAnchor>
  <cdr:relSizeAnchor xmlns:cdr="http://schemas.openxmlformats.org/drawingml/2006/chartDrawing">
    <cdr:from>
      <cdr:x>0.06448</cdr:x>
      <cdr:y>0.64138</cdr:y>
    </cdr:from>
    <cdr:to>
      <cdr:x>0.10654</cdr:x>
      <cdr:y>0.68864</cdr:y>
    </cdr:to>
    <cdr:sp macro="" textlink="">
      <cdr:nvSpPr>
        <cdr:cNvPr id="6" name="TextBox 54">
          <a:extLst xmlns:a="http://schemas.openxmlformats.org/drawingml/2006/main">
            <a:ext uri="{FF2B5EF4-FFF2-40B4-BE49-F238E27FC236}">
              <a16:creationId xmlns:a16="http://schemas.microsoft.com/office/drawing/2014/main" id="{B6FC022F-0C28-D3EF-AF6E-F76390573F85}"/>
            </a:ext>
          </a:extLst>
        </cdr:cNvPr>
        <cdr:cNvSpPr txBox="1"/>
      </cdr:nvSpPr>
      <cdr:spPr>
        <a:xfrm xmlns:a="http://schemas.openxmlformats.org/drawingml/2006/main">
          <a:off x="499283" y="3132936"/>
          <a:ext cx="325700" cy="23083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900" dirty="0"/>
            <a:t>1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0.85566</cdr:x>
      <cdr:y>0.74904</cdr:y>
    </cdr:from>
    <cdr:to>
      <cdr:x>0.90183</cdr:x>
      <cdr:y>0.79537</cdr:y>
    </cdr:to>
    <cdr:sp macro="" textlink="">
      <cdr:nvSpPr>
        <cdr:cNvPr id="2" name="TextBox 70">
          <a:extLst xmlns:a="http://schemas.openxmlformats.org/drawingml/2006/main">
            <a:ext uri="{FF2B5EF4-FFF2-40B4-BE49-F238E27FC236}">
              <a16:creationId xmlns:a16="http://schemas.microsoft.com/office/drawing/2014/main" id="{B4A3D934-C50D-6BC3-A49F-51FEB5879BEB}"/>
            </a:ext>
          </a:extLst>
        </cdr:cNvPr>
        <cdr:cNvSpPr txBox="1"/>
      </cdr:nvSpPr>
      <cdr:spPr>
        <a:xfrm xmlns:a="http://schemas.openxmlformats.org/drawingml/2006/main">
          <a:off x="6036040" y="3482865"/>
          <a:ext cx="325700" cy="215444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800" dirty="0">
              <a:latin typeface="Arial" panose="020B0604020202020204" pitchFamily="34" charset="0"/>
              <a:cs typeface="Arial" panose="020B0604020202020204" pitchFamily="34" charset="0"/>
            </a:rPr>
            <a:t>25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3067374" cy="470072"/>
          </a:xfrm>
          <a:prstGeom prst="rect">
            <a:avLst/>
          </a:prstGeom>
        </p:spPr>
        <p:txBody>
          <a:bodyPr vert="horz" lIns="92166" tIns="46082" rIns="92166" bIns="4608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101" y="2"/>
            <a:ext cx="3067374" cy="470072"/>
          </a:xfrm>
          <a:prstGeom prst="rect">
            <a:avLst/>
          </a:prstGeom>
        </p:spPr>
        <p:txBody>
          <a:bodyPr vert="horz" lIns="92166" tIns="46082" rIns="92166" bIns="46082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93003"/>
            <a:ext cx="3067374" cy="470072"/>
          </a:xfrm>
          <a:prstGeom prst="rect">
            <a:avLst/>
          </a:prstGeom>
        </p:spPr>
        <p:txBody>
          <a:bodyPr vert="horz" lIns="92166" tIns="46082" rIns="92166" bIns="4608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101" y="8893003"/>
            <a:ext cx="3067374" cy="470072"/>
          </a:xfrm>
          <a:prstGeom prst="rect">
            <a:avLst/>
          </a:prstGeom>
        </p:spPr>
        <p:txBody>
          <a:bodyPr vert="horz" lIns="92166" tIns="46082" rIns="92166" bIns="46082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66733" cy="468154"/>
          </a:xfrm>
          <a:prstGeom prst="rect">
            <a:avLst/>
          </a:prstGeom>
        </p:spPr>
        <p:txBody>
          <a:bodyPr vert="horz" lIns="93917" tIns="46958" rIns="93917" bIns="4695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706" y="0"/>
            <a:ext cx="3066733" cy="468154"/>
          </a:xfrm>
          <a:prstGeom prst="rect">
            <a:avLst/>
          </a:prstGeom>
        </p:spPr>
        <p:txBody>
          <a:bodyPr vert="horz" lIns="93917" tIns="46958" rIns="93917" bIns="46958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6975" y="701675"/>
            <a:ext cx="4683125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917" tIns="46958" rIns="93917" bIns="4695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3917" tIns="46958" rIns="93917" bIns="46958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93297"/>
            <a:ext cx="3066733" cy="468154"/>
          </a:xfrm>
          <a:prstGeom prst="rect">
            <a:avLst/>
          </a:prstGeom>
        </p:spPr>
        <p:txBody>
          <a:bodyPr vert="horz" lIns="93917" tIns="46958" rIns="93917" bIns="4695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706" y="8893297"/>
            <a:ext cx="3066733" cy="468154"/>
          </a:xfrm>
          <a:prstGeom prst="rect">
            <a:avLst/>
          </a:prstGeom>
        </p:spPr>
        <p:txBody>
          <a:bodyPr vert="horz" lIns="93917" tIns="46958" rIns="93917" bIns="46958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23612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70889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3157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3434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7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10915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8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86803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4"/>
          <p:cNvSpPr txBox="1">
            <a:spLocks/>
          </p:cNvSpPr>
          <p:nvPr userDrawn="1"/>
        </p:nvSpPr>
        <p:spPr>
          <a:xfrm>
            <a:off x="7391400" y="6553200"/>
            <a:ext cx="1219200" cy="220663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000" dirty="0"/>
              <a:t>September 2024</a:t>
            </a:r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657800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rcot.com/services/projects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412906" y="2413338"/>
            <a:ext cx="5646034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Project Update</a:t>
            </a:r>
          </a:p>
          <a:p>
            <a:r>
              <a:rPr lang="en-US" sz="2400" b="1" dirty="0"/>
              <a:t> </a:t>
            </a:r>
          </a:p>
          <a:p>
            <a:endParaRPr lang="en-US" dirty="0"/>
          </a:p>
          <a:p>
            <a:r>
              <a:rPr lang="en-US" dirty="0"/>
              <a:t>September 12, 2024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Troy Anderson</a:t>
            </a:r>
          </a:p>
          <a:p>
            <a:r>
              <a:rPr lang="en-US" dirty="0"/>
              <a:t>ERCOT Portfolio Management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990600" y="1066800"/>
            <a:ext cx="7848600" cy="5181600"/>
          </a:xfrm>
        </p:spPr>
        <p:txBody>
          <a:bodyPr/>
          <a:lstStyle/>
          <a:p>
            <a:pPr lvl="1">
              <a:tabLst>
                <a:tab pos="2117725" algn="l"/>
              </a:tabLst>
            </a:pPr>
            <a:r>
              <a:rPr lang="en-US" sz="1800" dirty="0"/>
              <a:t>Recent / Upcoming Project Highlights</a:t>
            </a:r>
          </a:p>
          <a:p>
            <a:pPr lvl="1">
              <a:tabLst>
                <a:tab pos="2117725" algn="l"/>
              </a:tabLst>
            </a:pPr>
            <a:r>
              <a:rPr lang="en-US" sz="1800" dirty="0"/>
              <a:t>2024 Release Targets</a:t>
            </a:r>
          </a:p>
          <a:p>
            <a:pPr lvl="1">
              <a:tabLst>
                <a:tab pos="2117725" algn="l"/>
              </a:tabLst>
            </a:pPr>
            <a:r>
              <a:rPr lang="en-US" sz="1800" dirty="0"/>
              <a:t>Priority/Rank Recommendations for Revision Requests with Impacts</a:t>
            </a:r>
          </a:p>
          <a:p>
            <a:pPr lvl="2">
              <a:tabLst>
                <a:tab pos="2232025" algn="l"/>
                <a:tab pos="2517775" algn="l"/>
              </a:tabLst>
            </a:pPr>
            <a:r>
              <a:rPr lang="en-US" sz="1600" i="1" dirty="0"/>
              <a:t>NPRR1188 – Implement Nodal Dispatch and Energy Settlement 			for Controllable Load Resources</a:t>
            </a:r>
          </a:p>
          <a:p>
            <a:pPr lvl="2">
              <a:tabLst>
                <a:tab pos="2232025" algn="l"/>
                <a:tab pos="2517775" algn="l"/>
              </a:tabLst>
            </a:pPr>
            <a:r>
              <a:rPr lang="en-US" sz="1600" i="1" dirty="0"/>
              <a:t>NPRR1244 – Clarification of Controllable Load Resource Primary 			Frequency Response Responsibilities</a:t>
            </a:r>
          </a:p>
          <a:p>
            <a:pPr lvl="1">
              <a:tabLst>
                <a:tab pos="2232025" algn="l"/>
                <a:tab pos="2517775" algn="l"/>
              </a:tabLst>
            </a:pPr>
            <a:r>
              <a:rPr lang="en-US" sz="1800" dirty="0"/>
              <a:t>Technology Working Group (TWG)</a:t>
            </a:r>
          </a:p>
          <a:p>
            <a:pPr lvl="2">
              <a:tabLst>
                <a:tab pos="2117725" algn="l"/>
              </a:tabLst>
            </a:pPr>
            <a:r>
              <a:rPr lang="en-US" sz="1600" i="1" dirty="0"/>
              <a:t>Next meeting is 9/26/2024</a:t>
            </a:r>
          </a:p>
          <a:p>
            <a:pPr lvl="1">
              <a:tabLst>
                <a:tab pos="2117725" algn="l"/>
              </a:tabLst>
            </a:pPr>
            <a:r>
              <a:rPr lang="en-US" sz="1800" dirty="0"/>
              <a:t>Impact Analysis Accuracy Report</a:t>
            </a:r>
          </a:p>
        </p:txBody>
      </p:sp>
      <p:sp>
        <p:nvSpPr>
          <p:cNvPr id="3" name="TextBox 3"/>
          <p:cNvSpPr txBox="1">
            <a:spLocks noChangeArrowheads="1"/>
          </p:cNvSpPr>
          <p:nvPr/>
        </p:nvSpPr>
        <p:spPr bwMode="auto">
          <a:xfrm>
            <a:off x="1295400" y="6349323"/>
            <a:ext cx="7467600" cy="2800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sz="1400" b="0" dirty="0">
                <a:solidFill>
                  <a:srgbClr val="FF0000"/>
                </a:solidFill>
              </a:rPr>
              <a:t>Location of Revision Request Project Information: </a:t>
            </a:r>
            <a:r>
              <a:rPr lang="en-US" sz="1400" b="0" dirty="0">
                <a:hlinkClick r:id="rId3"/>
              </a:rPr>
              <a:t>http://www.ercot.com/services/projects</a:t>
            </a:r>
            <a:endParaRPr lang="en-US" sz="1400" b="0" dirty="0"/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endParaRPr lang="en-US" sz="100" b="0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371600" y="319882"/>
            <a:ext cx="4343400" cy="44211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b="1" dirty="0">
                <a:solidFill>
                  <a:schemeClr val="accent1"/>
                </a:solidFill>
              </a:rPr>
              <a:t>Project Update Agenda</a:t>
            </a:r>
          </a:p>
        </p:txBody>
      </p:sp>
    </p:spTree>
    <p:extLst>
      <p:ext uri="{BB962C8B-B14F-4D97-AF65-F5344CB8AC3E}">
        <p14:creationId xmlns:p14="http://schemas.microsoft.com/office/powerpoint/2010/main" val="5304994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5943600" cy="470111"/>
          </a:xfrm>
        </p:spPr>
        <p:txBody>
          <a:bodyPr/>
          <a:lstStyle/>
          <a:p>
            <a:r>
              <a:rPr lang="en-US" sz="2400" b="1" dirty="0">
                <a:solidFill>
                  <a:schemeClr val="accent1"/>
                </a:solidFill>
              </a:rPr>
              <a:t>Recent / Upcoming Project Highlights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4502" y="1219200"/>
            <a:ext cx="8750898" cy="4419600"/>
          </a:xfrm>
        </p:spPr>
        <p:txBody>
          <a:bodyPr/>
          <a:lstStyle/>
          <a:p>
            <a:pPr>
              <a:tabLst>
                <a:tab pos="1774825" algn="l"/>
                <a:tab pos="1997075" algn="l"/>
                <a:tab pos="2516188" algn="l"/>
                <a:tab pos="7199313" algn="l"/>
              </a:tabLst>
            </a:pPr>
            <a:r>
              <a:rPr lang="en-US" sz="1600" dirty="0">
                <a:latin typeface="Arial" panose="020B0604020202020204" pitchFamily="34" charset="0"/>
              </a:rPr>
              <a:t>2024 August Release – </a:t>
            </a:r>
            <a:r>
              <a:rPr lang="en-US" sz="1600" b="1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</a:rPr>
              <a:t>R8</a:t>
            </a:r>
            <a:r>
              <a:rPr lang="en-US" sz="1600" dirty="0">
                <a:latin typeface="Arial" panose="020B0604020202020204" pitchFamily="34" charset="0"/>
              </a:rPr>
              <a:t> – </a:t>
            </a:r>
            <a:r>
              <a:rPr lang="en-US" sz="1600" b="1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</a:rPr>
              <a:t>8/22/2024</a:t>
            </a:r>
            <a:r>
              <a:rPr lang="en-US" sz="1600" dirty="0">
                <a:latin typeface="Arial" panose="020B0604020202020204" pitchFamily="34" charset="0"/>
              </a:rPr>
              <a:t>	</a:t>
            </a:r>
            <a:r>
              <a:rPr lang="en-US" sz="1600" i="1" dirty="0">
                <a:solidFill>
                  <a:schemeClr val="accent3">
                    <a:lumMod val="75000"/>
                  </a:schemeClr>
                </a:solidFill>
              </a:rPr>
              <a:t>Complete</a:t>
            </a:r>
          </a:p>
          <a:p>
            <a:pPr lvl="1">
              <a:tabLst>
                <a:tab pos="1774825" algn="l"/>
                <a:tab pos="1997075" algn="l"/>
                <a:tab pos="2516188" algn="l"/>
                <a:tab pos="7199313" algn="l"/>
              </a:tabLst>
            </a:pPr>
            <a:r>
              <a:rPr lang="en-US" sz="1400" dirty="0">
                <a:latin typeface="Arial" panose="020B0604020202020204" pitchFamily="34" charset="0"/>
              </a:rPr>
              <a:t>NPRR1058		– </a:t>
            </a:r>
            <a:r>
              <a:rPr lang="en-US" sz="1400" b="0" i="0" dirty="0">
                <a:solidFill>
                  <a:srgbClr val="212529"/>
                </a:solidFill>
                <a:effectLst/>
                <a:latin typeface="Roboto" panose="02000000000000000000" pitchFamily="2" charset="0"/>
              </a:rPr>
              <a:t>Resource Offer Modernization</a:t>
            </a:r>
            <a:endParaRPr lang="en-US" sz="1400" dirty="0">
              <a:latin typeface="Arial" panose="020B0604020202020204" pitchFamily="34" charset="0"/>
            </a:endParaRPr>
          </a:p>
          <a:p>
            <a:pPr lvl="1">
              <a:tabLst>
                <a:tab pos="1774825" algn="l"/>
                <a:tab pos="1997075" algn="l"/>
                <a:tab pos="2516188" algn="l"/>
                <a:tab pos="7199313" algn="l"/>
              </a:tabLst>
            </a:pPr>
            <a:r>
              <a:rPr lang="en-US" sz="1400" dirty="0">
                <a:latin typeface="Arial" panose="020B0604020202020204" pitchFamily="34" charset="0"/>
              </a:rPr>
              <a:t>NPRR1131		– </a:t>
            </a:r>
            <a:r>
              <a:rPr lang="en-US" sz="1400" b="0" i="0" dirty="0">
                <a:solidFill>
                  <a:srgbClr val="212529"/>
                </a:solidFill>
                <a:effectLst/>
                <a:latin typeface="Roboto" panose="02000000000000000000" pitchFamily="2" charset="0"/>
              </a:rPr>
              <a:t>Controllable Load Resource Participation in Non-Spin</a:t>
            </a:r>
          </a:p>
          <a:p>
            <a:pPr lvl="1">
              <a:tabLst>
                <a:tab pos="1774825" algn="l"/>
                <a:tab pos="1997075" algn="l"/>
                <a:tab pos="2516188" algn="l"/>
                <a:tab pos="7199313" algn="l"/>
              </a:tabLst>
            </a:pPr>
            <a:r>
              <a:rPr lang="en-US" sz="1400" dirty="0">
                <a:solidFill>
                  <a:srgbClr val="212529"/>
                </a:solidFill>
                <a:latin typeface="Roboto" panose="02000000000000000000" pitchFamily="2" charset="0"/>
              </a:rPr>
              <a:t>OBDRR040		</a:t>
            </a:r>
            <a:r>
              <a:rPr lang="en-US" sz="1400" dirty="0">
                <a:latin typeface="Arial" panose="020B0604020202020204" pitchFamily="34" charset="0"/>
              </a:rPr>
              <a:t>– </a:t>
            </a:r>
            <a:r>
              <a:rPr lang="en-US" sz="1400" dirty="0">
                <a:solidFill>
                  <a:srgbClr val="212529"/>
                </a:solidFill>
                <a:latin typeface="Roboto" panose="02000000000000000000" pitchFamily="2" charset="0"/>
              </a:rPr>
              <a:t>ORDC Changes Related to NPRR1131</a:t>
            </a:r>
          </a:p>
          <a:p>
            <a:pPr lvl="1">
              <a:tabLst>
                <a:tab pos="1774825" algn="l"/>
                <a:tab pos="1997075" algn="l"/>
                <a:tab pos="2516188" algn="l"/>
                <a:tab pos="7199313" algn="l"/>
              </a:tabLst>
            </a:pPr>
            <a:r>
              <a:rPr lang="en-US" sz="1400" dirty="0">
                <a:latin typeface="Arial" panose="020B0604020202020204" pitchFamily="34" charset="0"/>
              </a:rPr>
              <a:t>NPRR1186(b)	– Implement consideration of ESR SOC in ERCOT tools and studies</a:t>
            </a:r>
          </a:p>
          <a:p>
            <a:pPr lvl="5">
              <a:tabLst>
                <a:tab pos="1774825" algn="l"/>
                <a:tab pos="1997075" algn="l"/>
                <a:tab pos="2516188" algn="l"/>
                <a:tab pos="7199313" algn="l"/>
              </a:tabLst>
            </a:pPr>
            <a:r>
              <a:rPr lang="en-US" sz="1200" dirty="0">
                <a:latin typeface="Arial" panose="020B0604020202020204" pitchFamily="34" charset="0"/>
              </a:rPr>
              <a:t>60 Day Reports</a:t>
            </a:r>
          </a:p>
          <a:p>
            <a:pPr lvl="1">
              <a:tabLst>
                <a:tab pos="1774825" algn="l"/>
                <a:tab pos="1997075" algn="l"/>
                <a:tab pos="2516188" algn="l"/>
                <a:tab pos="7199313" algn="l"/>
              </a:tabLst>
            </a:pPr>
            <a:r>
              <a:rPr lang="en-US" sz="1400" dirty="0">
                <a:latin typeface="Arial" panose="020B0604020202020204" pitchFamily="34" charset="0"/>
              </a:rPr>
              <a:t>SCR821		– </a:t>
            </a:r>
            <a:r>
              <a:rPr lang="en-US" sz="1400" b="0" i="0" dirty="0">
                <a:solidFill>
                  <a:srgbClr val="212529"/>
                </a:solidFill>
                <a:effectLst/>
                <a:latin typeface="Roboto" panose="02000000000000000000" pitchFamily="2" charset="0"/>
              </a:rPr>
              <a:t>Voltage Set Point Target Information for DGR or DESR</a:t>
            </a:r>
          </a:p>
          <a:p>
            <a:pPr lvl="1">
              <a:tabLst>
                <a:tab pos="1774825" algn="l"/>
                <a:tab pos="1997075" algn="l"/>
                <a:tab pos="2516188" algn="l"/>
                <a:tab pos="7199313" algn="l"/>
              </a:tabLst>
            </a:pPr>
            <a:endParaRPr lang="en-US" sz="1400" dirty="0">
              <a:solidFill>
                <a:srgbClr val="212529"/>
              </a:solidFill>
              <a:latin typeface="Roboto" panose="02000000000000000000" pitchFamily="2" charset="0"/>
            </a:endParaRPr>
          </a:p>
          <a:p>
            <a:pPr>
              <a:tabLst>
                <a:tab pos="1774825" algn="l"/>
                <a:tab pos="1997075" algn="l"/>
                <a:tab pos="2516188" algn="l"/>
                <a:tab pos="7199313" algn="l"/>
              </a:tabLst>
            </a:pPr>
            <a:r>
              <a:rPr lang="en-US" sz="1600" dirty="0">
                <a:latin typeface="Arial" panose="020B0604020202020204" pitchFamily="34" charset="0"/>
              </a:rPr>
              <a:t>2024 September Release – </a:t>
            </a:r>
            <a:r>
              <a:rPr lang="en-US" sz="1600" b="1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</a:rPr>
              <a:t>R9</a:t>
            </a:r>
            <a:r>
              <a:rPr lang="en-US" sz="1600" dirty="0">
                <a:latin typeface="Arial" panose="020B0604020202020204" pitchFamily="34" charset="0"/>
              </a:rPr>
              <a:t> – </a:t>
            </a:r>
            <a:r>
              <a:rPr lang="en-US" sz="1600" b="1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</a:rPr>
              <a:t>9/26/2024</a:t>
            </a:r>
            <a:r>
              <a:rPr lang="en-US" sz="1600" dirty="0">
                <a:latin typeface="Arial" panose="020B0604020202020204" pitchFamily="34" charset="0"/>
              </a:rPr>
              <a:t>	</a:t>
            </a:r>
            <a:r>
              <a:rPr lang="en-US" sz="1600" i="1" dirty="0">
                <a:solidFill>
                  <a:schemeClr val="accent3">
                    <a:lumMod val="75000"/>
                  </a:schemeClr>
                </a:solidFill>
              </a:rPr>
              <a:t>In Flight</a:t>
            </a:r>
          </a:p>
          <a:p>
            <a:pPr lvl="1">
              <a:tabLst>
                <a:tab pos="1774825" algn="l"/>
                <a:tab pos="1997075" algn="l"/>
                <a:tab pos="2516188" algn="l"/>
                <a:tab pos="7199313" algn="l"/>
              </a:tabLst>
            </a:pPr>
            <a:r>
              <a:rPr lang="en-US" sz="1400" dirty="0">
                <a:latin typeface="Arial" panose="020B0604020202020204" pitchFamily="34" charset="0"/>
              </a:rPr>
              <a:t>NPRR1002		– </a:t>
            </a:r>
            <a:r>
              <a:rPr lang="en-US" sz="1250" b="0" i="0" dirty="0">
                <a:solidFill>
                  <a:srgbClr val="212529"/>
                </a:solidFill>
                <a:effectLst/>
                <a:latin typeface="Roboto" panose="02000000000000000000" pitchFamily="2" charset="0"/>
              </a:rPr>
              <a:t>BESTF-5 ESR Single Model Registration and Charging Restrictions in Emergency Conditions</a:t>
            </a:r>
            <a:endParaRPr lang="en-US" sz="1250" dirty="0">
              <a:latin typeface="Arial" panose="020B0604020202020204" pitchFamily="34" charset="0"/>
            </a:endParaRPr>
          </a:p>
          <a:p>
            <a:pPr lvl="1">
              <a:tabLst>
                <a:tab pos="1774825" algn="l"/>
                <a:tab pos="1997075" algn="l"/>
                <a:tab pos="2516188" algn="l"/>
                <a:tab pos="7199313" algn="l"/>
              </a:tabLst>
            </a:pPr>
            <a:r>
              <a:rPr lang="en-US" sz="1400" dirty="0">
                <a:latin typeface="Arial" panose="020B0604020202020204" pitchFamily="34" charset="0"/>
              </a:rPr>
              <a:t>RRGRR023		– </a:t>
            </a:r>
            <a:r>
              <a:rPr lang="en-US" sz="1250" dirty="0">
                <a:latin typeface="Arial" panose="020B0604020202020204" pitchFamily="34" charset="0"/>
              </a:rPr>
              <a:t>Related to NPRR1002</a:t>
            </a:r>
          </a:p>
          <a:p>
            <a:pPr lvl="1">
              <a:tabLst>
                <a:tab pos="1774825" algn="l"/>
                <a:tab pos="1997075" algn="l"/>
                <a:tab pos="2516188" algn="l"/>
                <a:tab pos="7199313" algn="l"/>
              </a:tabLst>
            </a:pPr>
            <a:r>
              <a:rPr lang="en-US" sz="1400" dirty="0">
                <a:latin typeface="Arial" panose="020B0604020202020204" pitchFamily="34" charset="0"/>
              </a:rPr>
              <a:t>NOGRR208		– </a:t>
            </a:r>
            <a:r>
              <a:rPr lang="en-US" sz="1250" dirty="0">
                <a:latin typeface="Arial" panose="020B0604020202020204" pitchFamily="34" charset="0"/>
              </a:rPr>
              <a:t>Related to NPRR1002</a:t>
            </a:r>
          </a:p>
          <a:p>
            <a:pPr lvl="1">
              <a:tabLst>
                <a:tab pos="1774825" algn="l"/>
                <a:tab pos="1997075" algn="l"/>
                <a:tab pos="2516188" algn="l"/>
                <a:tab pos="7199313" algn="l"/>
              </a:tabLst>
            </a:pPr>
            <a:r>
              <a:rPr lang="en-US" sz="1250" dirty="0">
                <a:latin typeface="Arial" panose="020B0604020202020204" pitchFamily="34" charset="0"/>
              </a:rPr>
              <a:t>Forecast Presentation Platform – CDR Reports</a:t>
            </a:r>
          </a:p>
          <a:p>
            <a:pPr lvl="1">
              <a:tabLst>
                <a:tab pos="1774825" algn="l"/>
                <a:tab pos="1997075" algn="l"/>
                <a:tab pos="2516188" algn="l"/>
                <a:tab pos="7199313" algn="l"/>
              </a:tabLst>
            </a:pPr>
            <a:endParaRPr lang="en-US" sz="1400" dirty="0">
              <a:latin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 dirty="0"/>
          </a:p>
        </p:txBody>
      </p:sp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2254740" y="6363172"/>
            <a:ext cx="5257800" cy="38779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sz="1200" b="0" dirty="0"/>
              <a:t>Note:  Projected Go-Live dates are subject to change.</a:t>
            </a:r>
            <a:br>
              <a:rPr lang="en-US" sz="1200" b="0" dirty="0"/>
            </a:br>
            <a:r>
              <a:rPr lang="en-US" sz="1200" b="0" dirty="0"/>
              <a:t>Please watch for market notices as the effective dates approach.</a:t>
            </a:r>
          </a:p>
        </p:txBody>
      </p:sp>
    </p:spTree>
    <p:extLst>
      <p:ext uri="{BB962C8B-B14F-4D97-AF65-F5344CB8AC3E}">
        <p14:creationId xmlns:p14="http://schemas.microsoft.com/office/powerpoint/2010/main" val="40642558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59449"/>
            <a:ext cx="7924800" cy="435268"/>
          </a:xfrm>
        </p:spPr>
        <p:txBody>
          <a:bodyPr/>
          <a:lstStyle/>
          <a:p>
            <a:r>
              <a:rPr lang="en-US" sz="2200" b="1" dirty="0">
                <a:solidFill>
                  <a:schemeClr val="accent1"/>
                </a:solidFill>
              </a:rPr>
              <a:t>2024 Release Targets – Approved NPRRs / SCRs / xGRRs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/>
          </a:p>
        </p:txBody>
      </p:sp>
      <p:sp>
        <p:nvSpPr>
          <p:cNvPr id="29" name="TextBox 15"/>
          <p:cNvSpPr txBox="1">
            <a:spLocks noChangeArrowheads="1"/>
          </p:cNvSpPr>
          <p:nvPr/>
        </p:nvSpPr>
        <p:spPr bwMode="auto">
          <a:xfrm>
            <a:off x="160280" y="5617850"/>
            <a:ext cx="2278120" cy="55399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t" anchorCtr="1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Go-live dates can differ from Protocol effective dates – Please refer to market notices for more details</a:t>
            </a:r>
          </a:p>
        </p:txBody>
      </p:sp>
      <p:sp>
        <p:nvSpPr>
          <p:cNvPr id="30" name="TextBox 22"/>
          <p:cNvSpPr txBox="1">
            <a:spLocks noChangeArrowheads="1"/>
          </p:cNvSpPr>
          <p:nvPr/>
        </p:nvSpPr>
        <p:spPr bwMode="auto">
          <a:xfrm>
            <a:off x="3212888" y="6480993"/>
            <a:ext cx="3174415" cy="26161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t" anchorCtr="1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Release targets are subject to change</a:t>
            </a:r>
          </a:p>
        </p:txBody>
      </p:sp>
      <p:sp>
        <p:nvSpPr>
          <p:cNvPr id="32" name="TextBox 23"/>
          <p:cNvSpPr txBox="1">
            <a:spLocks noChangeArrowheads="1"/>
          </p:cNvSpPr>
          <p:nvPr/>
        </p:nvSpPr>
        <p:spPr bwMode="auto">
          <a:xfrm>
            <a:off x="2514600" y="5622689"/>
            <a:ext cx="1647290" cy="75405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APPENDIX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</a:rPr>
              <a:t>Red Text</a:t>
            </a: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: New additions and target release changes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sng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Strike-Through Text</a:t>
            </a: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: Previous target release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(a), (b), etc.:</a:t>
            </a:r>
            <a:r>
              <a:rPr kumimoji="0" lang="en-US" sz="700" b="0" i="0" u="none" strike="noStrike" kern="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</a:t>
            </a:r>
            <a:r>
              <a:rPr lang="en-US" sz="700" b="0" kern="0" dirty="0">
                <a:solidFill>
                  <a:srgbClr val="000000"/>
                </a:solidFill>
              </a:rPr>
              <a:t>M</a:t>
            </a:r>
            <a:r>
              <a:rPr kumimoji="0" lang="en-US" sz="7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ultiple</a:t>
            </a: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phase release</a:t>
            </a:r>
          </a:p>
        </p:txBody>
      </p:sp>
      <p:graphicFrame>
        <p:nvGraphicFramePr>
          <p:cNvPr id="33" name="Group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73766364"/>
              </p:ext>
            </p:extLst>
          </p:nvPr>
        </p:nvGraphicFramePr>
        <p:xfrm>
          <a:off x="160280" y="739903"/>
          <a:ext cx="8839200" cy="2926080"/>
        </p:xfrm>
        <a:graphic>
          <a:graphicData uri="http://schemas.openxmlformats.org/drawingml/2006/table">
            <a:tbl>
              <a:tblPr/>
              <a:tblGrid>
                <a:gridCol w="14399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318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6464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January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1/25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February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2/22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March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3/28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April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4/25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May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5/30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June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6/27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2031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NPRR1092</a:t>
                      </a: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(b)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sng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sng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PGRR098</a:t>
                      </a: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(a)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ESR Telemetry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sng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sng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Public API Enhancements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NPRR1132</a:t>
                      </a:r>
                      <a:r>
                        <a:rPr kumimoji="0"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(a)</a:t>
                      </a: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RRGRR032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NOGRR249</a:t>
                      </a:r>
                      <a:r>
                        <a:rPr kumimoji="0"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(b)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NPRR1184</a:t>
                      </a:r>
                      <a:r>
                        <a:rPr kumimoji="0"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(a)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NPRR1026</a:t>
                      </a:r>
                      <a:r>
                        <a:rPr kumimoji="0"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(b)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NPRR1172</a:t>
                      </a:r>
                      <a:r>
                        <a:rPr kumimoji="0"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(a)</a:t>
                      </a:r>
                      <a:endParaRPr kumimoji="0" lang="en-US" sz="9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NPRR1040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NOGRR247</a:t>
                      </a:r>
                      <a:r>
                        <a:rPr kumimoji="0"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(a)</a:t>
                      </a: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NPRR1165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NPRR989</a:t>
                      </a:r>
                      <a:r>
                        <a:rPr kumimoji="0"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(a)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NPRR1038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NOGRR204</a:t>
                      </a:r>
                      <a:r>
                        <a:rPr kumimoji="0"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(a)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SCR819</a:t>
                      </a:r>
                      <a:endParaRPr kumimoji="0" lang="en-US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NPRR1111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8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8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5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Securitization Default Charge Supporting Data</a:t>
                      </a:r>
                      <a:endParaRPr kumimoji="0" lang="en-US" sz="7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NPRR1149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NPRR1186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NPRR1196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NPRR1121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NPRR1090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NPRR962</a:t>
                      </a: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NPRR1139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NPRR1205</a:t>
                      </a:r>
                      <a:r>
                        <a:rPr kumimoji="0"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(a)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4" name="TextBox 21"/>
          <p:cNvSpPr txBox="1">
            <a:spLocks noChangeArrowheads="1"/>
          </p:cNvSpPr>
          <p:nvPr/>
        </p:nvSpPr>
        <p:spPr bwMode="auto">
          <a:xfrm>
            <a:off x="4225663" y="5623342"/>
            <a:ext cx="1173951" cy="83099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Project Status Codes 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NS = Not Started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I     = Initiation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P    = Planning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E    = Execution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H    = On Hold</a:t>
            </a:r>
          </a:p>
        </p:txBody>
      </p:sp>
      <p:sp>
        <p:nvSpPr>
          <p:cNvPr id="3" name="Flowchart: Alternate Process 2"/>
          <p:cNvSpPr/>
          <p:nvPr/>
        </p:nvSpPr>
        <p:spPr>
          <a:xfrm>
            <a:off x="160867" y="739250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R1</a:t>
            </a:r>
            <a:endParaRPr lang="en-US" sz="1400" b="1" dirty="0"/>
          </a:p>
        </p:txBody>
      </p:sp>
      <p:sp>
        <p:nvSpPr>
          <p:cNvPr id="51" name="Flowchart: Alternate Process 50"/>
          <p:cNvSpPr/>
          <p:nvPr/>
        </p:nvSpPr>
        <p:spPr>
          <a:xfrm>
            <a:off x="1600200" y="747491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R2</a:t>
            </a:r>
            <a:endParaRPr lang="en-US" sz="1400" b="1" dirty="0"/>
          </a:p>
        </p:txBody>
      </p:sp>
      <p:sp>
        <p:nvSpPr>
          <p:cNvPr id="53" name="Flowchart: Alternate Process 52"/>
          <p:cNvSpPr/>
          <p:nvPr/>
        </p:nvSpPr>
        <p:spPr>
          <a:xfrm>
            <a:off x="4572000" y="743509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R4</a:t>
            </a:r>
            <a:endParaRPr lang="en-US" sz="1400" b="1" dirty="0"/>
          </a:p>
        </p:txBody>
      </p:sp>
      <p:sp>
        <p:nvSpPr>
          <p:cNvPr id="54" name="Flowchart: Alternate Process 53"/>
          <p:cNvSpPr/>
          <p:nvPr/>
        </p:nvSpPr>
        <p:spPr>
          <a:xfrm>
            <a:off x="6021407" y="738894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R5</a:t>
            </a:r>
            <a:endParaRPr lang="en-US" sz="1400" b="1" dirty="0"/>
          </a:p>
        </p:txBody>
      </p:sp>
      <p:sp>
        <p:nvSpPr>
          <p:cNvPr id="55" name="Flowchart: Alternate Process 54"/>
          <p:cNvSpPr/>
          <p:nvPr/>
        </p:nvSpPr>
        <p:spPr>
          <a:xfrm>
            <a:off x="7475046" y="743509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R6</a:t>
            </a:r>
            <a:endParaRPr lang="en-US" sz="1400" b="1" dirty="0"/>
          </a:p>
        </p:txBody>
      </p:sp>
      <p:sp>
        <p:nvSpPr>
          <p:cNvPr id="38" name="TextBox 21">
            <a:extLst>
              <a:ext uri="{FF2B5EF4-FFF2-40B4-BE49-F238E27FC236}">
                <a16:creationId xmlns:a16="http://schemas.microsoft.com/office/drawing/2014/main" id="{1FF61AC0-C7DB-4A25-AADC-B7C5E8C0B2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53018" y="5574662"/>
            <a:ext cx="1938383" cy="954107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/>
              <a:t>NPRR989(a) – ESR tech. req.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/>
              <a:t>NPRR1026(b) – SLF – Reporting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/>
              <a:t>NPRR1092(b) – Limit RUC Opt-Out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/>
              <a:t>NPRR1132(a) – RIOO portion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/>
              <a:t>NPRR1172(a) – </a:t>
            </a:r>
            <a:r>
              <a:rPr lang="en-US" sz="700" b="0" kern="0" dirty="0"/>
              <a:t>RUC Process/</a:t>
            </a:r>
            <a:r>
              <a:rPr lang="en-US" sz="700" b="0" kern="0" dirty="0" err="1"/>
              <a:t>Clawback</a:t>
            </a:r>
            <a:endParaRPr lang="en-US" sz="700" b="0" kern="0" dirty="0"/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/>
              <a:t>NPRR1184(a) – Interest calcs</a:t>
            </a:r>
            <a:endParaRPr lang="en-US" sz="800" b="0" kern="0" dirty="0">
              <a:solidFill>
                <a:srgbClr val="FF0000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/>
              <a:t>NPRR1186(b) – 60 Day Reports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677FB7AA-0425-4ECC-9149-91187034677E}"/>
              </a:ext>
            </a:extLst>
          </p:cNvPr>
          <p:cNvSpPr txBox="1"/>
          <p:nvPr/>
        </p:nvSpPr>
        <p:spPr>
          <a:xfrm>
            <a:off x="7173251" y="1243191"/>
            <a:ext cx="370549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8479C2DE-7FC2-4409-B720-81664285021C}"/>
              </a:ext>
            </a:extLst>
          </p:cNvPr>
          <p:cNvSpPr txBox="1"/>
          <p:nvPr/>
        </p:nvSpPr>
        <p:spPr>
          <a:xfrm>
            <a:off x="1301556" y="1240638"/>
            <a:ext cx="41694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  <a:r>
              <a:rPr lang="en-US" sz="1000" b="1" dirty="0">
                <a:latin typeface="Wingdings" panose="05000000000000000000" pitchFamily="2" charset="2"/>
              </a:rPr>
              <a:t>ü</a:t>
            </a:r>
            <a:r>
              <a:rPr lang="en-US" sz="1000" b="1" i="1" kern="0" dirty="0">
                <a:solidFill>
                  <a:srgbClr val="000000"/>
                </a:solidFill>
              </a:rPr>
              <a:t> 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8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6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7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</p:txBody>
      </p:sp>
      <p:graphicFrame>
        <p:nvGraphicFramePr>
          <p:cNvPr id="7" name="Group 3">
            <a:extLst>
              <a:ext uri="{FF2B5EF4-FFF2-40B4-BE49-F238E27FC236}">
                <a16:creationId xmlns:a16="http://schemas.microsoft.com/office/drawing/2014/main" id="{C9891136-BD87-176C-5143-91FEF112517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90059469"/>
              </p:ext>
            </p:extLst>
          </p:nvPr>
        </p:nvGraphicFramePr>
        <p:xfrm>
          <a:off x="159776" y="3670192"/>
          <a:ext cx="8839200" cy="1865376"/>
        </p:xfrm>
        <a:graphic>
          <a:graphicData uri="http://schemas.openxmlformats.org/drawingml/2006/table">
            <a:tbl>
              <a:tblPr/>
              <a:tblGrid>
                <a:gridCol w="14399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318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3949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July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7/25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August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8/22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September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9/26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October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10/24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TX SET 5.0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11/10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December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12/11-12/12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8450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sng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sng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NPRR1058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NPRR1131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NPRR1186</a:t>
                      </a:r>
                      <a:r>
                        <a:rPr kumimoji="0"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(b)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OBDRR040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SCR821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Forecast Presentation Platform (CDR </a:t>
                      </a:r>
                      <a:r>
                        <a:rPr kumimoji="0" lang="en-US" sz="8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rpts</a:t>
                      </a:r>
                      <a:r>
                        <a:rPr kumimoji="0" lang="en-US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NPRR1002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RRGRR023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NOGRR208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NPRR1205</a:t>
                      </a:r>
                      <a:r>
                        <a:rPr kumimoji="0"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(b)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NPRR1095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SCR817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SCR823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RMGRR172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RMGRR168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RMGRR179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NPRR1183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PGRR088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PGRR094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SCR799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" name="Flowchart: Alternate Process 7">
            <a:extLst>
              <a:ext uri="{FF2B5EF4-FFF2-40B4-BE49-F238E27FC236}">
                <a16:creationId xmlns:a16="http://schemas.microsoft.com/office/drawing/2014/main" id="{910136E5-EBFA-7A6B-2C0A-EBFE5A4B3914}"/>
              </a:ext>
            </a:extLst>
          </p:cNvPr>
          <p:cNvSpPr/>
          <p:nvPr/>
        </p:nvSpPr>
        <p:spPr>
          <a:xfrm>
            <a:off x="160363" y="3667186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R7</a:t>
            </a:r>
            <a:endParaRPr lang="en-US" sz="1400" b="1" dirty="0"/>
          </a:p>
        </p:txBody>
      </p:sp>
      <p:sp>
        <p:nvSpPr>
          <p:cNvPr id="9" name="Flowchart: Alternate Process 8">
            <a:extLst>
              <a:ext uri="{FF2B5EF4-FFF2-40B4-BE49-F238E27FC236}">
                <a16:creationId xmlns:a16="http://schemas.microsoft.com/office/drawing/2014/main" id="{22DF4776-98CC-F894-84DE-A452FD405951}"/>
              </a:ext>
            </a:extLst>
          </p:cNvPr>
          <p:cNvSpPr/>
          <p:nvPr/>
        </p:nvSpPr>
        <p:spPr>
          <a:xfrm>
            <a:off x="1599696" y="3675427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R8</a:t>
            </a:r>
            <a:endParaRPr lang="en-US" sz="1400" b="1" dirty="0"/>
          </a:p>
        </p:txBody>
      </p:sp>
      <p:sp>
        <p:nvSpPr>
          <p:cNvPr id="12" name="Flowchart: Alternate Process 11">
            <a:extLst>
              <a:ext uri="{FF2B5EF4-FFF2-40B4-BE49-F238E27FC236}">
                <a16:creationId xmlns:a16="http://schemas.microsoft.com/office/drawing/2014/main" id="{B55C91AD-E3F4-0703-F1EA-0E27F21FD4B3}"/>
              </a:ext>
            </a:extLst>
          </p:cNvPr>
          <p:cNvSpPr/>
          <p:nvPr/>
        </p:nvSpPr>
        <p:spPr>
          <a:xfrm>
            <a:off x="4571496" y="3671445"/>
            <a:ext cx="457200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R10</a:t>
            </a:r>
            <a:endParaRPr lang="en-US" sz="1400" b="1" dirty="0"/>
          </a:p>
        </p:txBody>
      </p:sp>
      <p:sp>
        <p:nvSpPr>
          <p:cNvPr id="13" name="Flowchart: Alternate Process 12">
            <a:extLst>
              <a:ext uri="{FF2B5EF4-FFF2-40B4-BE49-F238E27FC236}">
                <a16:creationId xmlns:a16="http://schemas.microsoft.com/office/drawing/2014/main" id="{E8ABAEEF-D09F-B2E8-7F78-4763272CC5D3}"/>
              </a:ext>
            </a:extLst>
          </p:cNvPr>
          <p:cNvSpPr/>
          <p:nvPr/>
        </p:nvSpPr>
        <p:spPr>
          <a:xfrm>
            <a:off x="7474542" y="3671445"/>
            <a:ext cx="457200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R11</a:t>
            </a:r>
            <a:endParaRPr lang="en-US" sz="1400" b="1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F505729-56C5-4A43-A94F-AE7E7CB669A8}"/>
              </a:ext>
            </a:extLst>
          </p:cNvPr>
          <p:cNvSpPr txBox="1"/>
          <p:nvPr/>
        </p:nvSpPr>
        <p:spPr>
          <a:xfrm>
            <a:off x="7158882" y="4167147"/>
            <a:ext cx="370549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275B39E2-742A-1D0C-D123-744064439D16}"/>
              </a:ext>
            </a:extLst>
          </p:cNvPr>
          <p:cNvSpPr txBox="1"/>
          <p:nvPr/>
        </p:nvSpPr>
        <p:spPr>
          <a:xfrm>
            <a:off x="4227253" y="1239346"/>
            <a:ext cx="416949" cy="24699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50" b="1" i="1" kern="0" dirty="0">
                <a:solidFill>
                  <a:srgbClr val="000000"/>
                </a:solidFill>
              </a:rPr>
              <a:t>    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1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r>
              <a:rPr lang="en-US" sz="900" b="1" i="1" kern="0" dirty="0">
                <a:solidFill>
                  <a:srgbClr val="000000"/>
                </a:solidFill>
              </a:rPr>
              <a:t> 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6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8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 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endParaRPr lang="en-US" sz="1000" b="1" i="1" kern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r>
              <a:rPr lang="en-US" sz="1000" b="1" i="1" kern="0" dirty="0">
                <a:solidFill>
                  <a:srgbClr val="000000"/>
                </a:solidFill>
              </a:rPr>
              <a:t>  </a:t>
            </a:r>
          </a:p>
        </p:txBody>
      </p:sp>
      <p:sp>
        <p:nvSpPr>
          <p:cNvPr id="20" name="TextBox 12">
            <a:extLst>
              <a:ext uri="{FF2B5EF4-FFF2-40B4-BE49-F238E27FC236}">
                <a16:creationId xmlns:a16="http://schemas.microsoft.com/office/drawing/2014/main" id="{7B414E3D-1330-1DDD-AC5E-4E294FE8AC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2065" y="2259308"/>
            <a:ext cx="1429748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2/1</a:t>
            </a:r>
          </a:p>
        </p:txBody>
      </p:sp>
      <p:sp>
        <p:nvSpPr>
          <p:cNvPr id="19" name="TextBox 12">
            <a:extLst>
              <a:ext uri="{FF2B5EF4-FFF2-40B4-BE49-F238E27FC236}">
                <a16:creationId xmlns:a16="http://schemas.microsoft.com/office/drawing/2014/main" id="{BD585D9C-A541-D6AA-B8B9-FB81D860B4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1431" y="2796132"/>
            <a:ext cx="1518678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3/1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6C1BCB5-735E-26D9-5347-76174AA743C5}"/>
              </a:ext>
            </a:extLst>
          </p:cNvPr>
          <p:cNvSpPr txBox="1"/>
          <p:nvPr/>
        </p:nvSpPr>
        <p:spPr>
          <a:xfrm>
            <a:off x="8649864" y="4162575"/>
            <a:ext cx="370549" cy="13157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P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50" b="1" i="1" kern="0" dirty="0">
                <a:solidFill>
                  <a:srgbClr val="000000"/>
                </a:solidFill>
              </a:rPr>
              <a:t>E</a:t>
            </a:r>
            <a:endParaRPr lang="en-US" sz="11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6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P </a:t>
            </a:r>
          </a:p>
        </p:txBody>
      </p:sp>
      <p:sp>
        <p:nvSpPr>
          <p:cNvPr id="4" name="TextBox 12">
            <a:extLst>
              <a:ext uri="{FF2B5EF4-FFF2-40B4-BE49-F238E27FC236}">
                <a16:creationId xmlns:a16="http://schemas.microsoft.com/office/drawing/2014/main" id="{BF34BE13-842D-408D-EFB9-14E228A70C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279" y="1625644"/>
            <a:ext cx="1429748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1/1</a:t>
            </a:r>
          </a:p>
        </p:txBody>
      </p:sp>
      <p:sp>
        <p:nvSpPr>
          <p:cNvPr id="14" name="TextBox 12">
            <a:extLst>
              <a:ext uri="{FF2B5EF4-FFF2-40B4-BE49-F238E27FC236}">
                <a16:creationId xmlns:a16="http://schemas.microsoft.com/office/drawing/2014/main" id="{411BFA5E-20DE-08A8-EF6F-B93A720A0E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9394" y="2892970"/>
            <a:ext cx="1437389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2/16</a:t>
            </a:r>
          </a:p>
        </p:txBody>
      </p:sp>
      <p:sp>
        <p:nvSpPr>
          <p:cNvPr id="16" name="TextBox 12">
            <a:extLst>
              <a:ext uri="{FF2B5EF4-FFF2-40B4-BE49-F238E27FC236}">
                <a16:creationId xmlns:a16="http://schemas.microsoft.com/office/drawing/2014/main" id="{745C7704-ABEF-C3BB-521D-BC500FDEE8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0109" y="2468425"/>
            <a:ext cx="1444752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4/1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C08614E-A1B2-7A98-32B7-0DCFE05CBAAC}"/>
              </a:ext>
            </a:extLst>
          </p:cNvPr>
          <p:cNvSpPr txBox="1"/>
          <p:nvPr/>
        </p:nvSpPr>
        <p:spPr>
          <a:xfrm>
            <a:off x="5667754" y="1239346"/>
            <a:ext cx="416949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  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1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1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100" b="1" i="1" kern="0" dirty="0">
                <a:solidFill>
                  <a:srgbClr val="000000"/>
                </a:solidFill>
              </a:rPr>
              <a:t>  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900" b="1" i="1" kern="0" dirty="0">
                <a:solidFill>
                  <a:srgbClr val="000000"/>
                </a:solidFill>
              </a:rPr>
              <a:t> 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6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9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7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9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 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A1E0FDDD-28A6-0F3D-A026-22295AEC577A}"/>
              </a:ext>
            </a:extLst>
          </p:cNvPr>
          <p:cNvSpPr txBox="1"/>
          <p:nvPr/>
        </p:nvSpPr>
        <p:spPr>
          <a:xfrm>
            <a:off x="1602439" y="1974062"/>
            <a:ext cx="1505732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00" dirty="0"/>
              <a:t>Various effective dates</a:t>
            </a:r>
          </a:p>
        </p:txBody>
      </p: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436DFE83-730B-DB79-0753-83C358CCA0FB}"/>
              </a:ext>
            </a:extLst>
          </p:cNvPr>
          <p:cNvCxnSpPr>
            <a:cxnSpLocks/>
          </p:cNvCxnSpPr>
          <p:nvPr/>
        </p:nvCxnSpPr>
        <p:spPr>
          <a:xfrm flipV="1">
            <a:off x="2336240" y="1871440"/>
            <a:ext cx="0" cy="16323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12">
            <a:extLst>
              <a:ext uri="{FF2B5EF4-FFF2-40B4-BE49-F238E27FC236}">
                <a16:creationId xmlns:a16="http://schemas.microsoft.com/office/drawing/2014/main" id="{45D00F21-2062-7021-577C-8A919A7996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2179314"/>
            <a:ext cx="1520214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2/26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1AAA6862-D1CD-7331-C306-A4FDBF226B8F}"/>
              </a:ext>
            </a:extLst>
          </p:cNvPr>
          <p:cNvSpPr txBox="1"/>
          <p:nvPr/>
        </p:nvSpPr>
        <p:spPr>
          <a:xfrm>
            <a:off x="1241402" y="4159196"/>
            <a:ext cx="416949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37" name="TextBox 12">
            <a:extLst>
              <a:ext uri="{FF2B5EF4-FFF2-40B4-BE49-F238E27FC236}">
                <a16:creationId xmlns:a16="http://schemas.microsoft.com/office/drawing/2014/main" id="{215A6D6D-D0BD-DD38-470D-F6B966E83D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7248" y="1803898"/>
            <a:ext cx="1437613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3/11</a:t>
            </a:r>
          </a:p>
        </p:txBody>
      </p:sp>
      <p:sp>
        <p:nvSpPr>
          <p:cNvPr id="39" name="TextBox 21">
            <a:extLst>
              <a:ext uri="{FF2B5EF4-FFF2-40B4-BE49-F238E27FC236}">
                <a16:creationId xmlns:a16="http://schemas.microsoft.com/office/drawing/2014/main" id="{33E8C581-A2AF-DD80-EDCF-73C73FAD61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91400" y="5613919"/>
            <a:ext cx="1691639" cy="830997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>
                <a:solidFill>
                  <a:srgbClr val="FF0000"/>
                </a:solidFill>
              </a:rPr>
              <a:t>NPRR1205(a) – Credit Limit %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>
                <a:solidFill>
                  <a:srgbClr val="FF0000"/>
                </a:solidFill>
              </a:rPr>
              <a:t>NPRR1205(b) – Credit Rating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/>
              <a:t>NOGRR204(a) – ESR tech req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/>
              <a:t>NOGRR247(a) – UFLS changes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/>
              <a:t>NOGRR249(b) – MIS posting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/>
              <a:t>PGRR098(a) – Section 4.1.1.8</a:t>
            </a:r>
          </a:p>
        </p:txBody>
      </p:sp>
      <p:sp>
        <p:nvSpPr>
          <p:cNvPr id="52" name="Flowchart: Alternate Process 51"/>
          <p:cNvSpPr/>
          <p:nvPr/>
        </p:nvSpPr>
        <p:spPr>
          <a:xfrm>
            <a:off x="3124200" y="737615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R3</a:t>
            </a:r>
            <a:endParaRPr lang="en-US" sz="1400" b="1" dirty="0"/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8CBAE244-09AA-489A-8D85-C1603BFB5D1C}"/>
              </a:ext>
            </a:extLst>
          </p:cNvPr>
          <p:cNvSpPr txBox="1"/>
          <p:nvPr/>
        </p:nvSpPr>
        <p:spPr>
          <a:xfrm>
            <a:off x="2806558" y="1310097"/>
            <a:ext cx="37054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6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6A0ADDBF-EB41-4850-814F-88AF8881525B}"/>
              </a:ext>
            </a:extLst>
          </p:cNvPr>
          <p:cNvSpPr txBox="1"/>
          <p:nvPr/>
        </p:nvSpPr>
        <p:spPr>
          <a:xfrm>
            <a:off x="2799724" y="1241164"/>
            <a:ext cx="370549" cy="42319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r>
              <a:rPr lang="en-US" sz="700" b="1" i="1" kern="0" dirty="0">
                <a:solidFill>
                  <a:srgbClr val="000000"/>
                </a:solidFill>
              </a:rPr>
              <a:t> 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8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5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3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50" b="1" dirty="0">
                <a:latin typeface="Wingdings" panose="05000000000000000000" pitchFamily="2" charset="2"/>
              </a:rPr>
              <a:t>ü</a:t>
            </a:r>
            <a:endParaRPr lang="en-US" sz="105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r>
              <a:rPr lang="en-US" sz="900" b="1" i="1" kern="0" dirty="0">
                <a:solidFill>
                  <a:srgbClr val="000000"/>
                </a:solidFill>
              </a:rPr>
              <a:t> 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6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 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 </a:t>
            </a:r>
          </a:p>
        </p:txBody>
      </p:sp>
      <p:sp>
        <p:nvSpPr>
          <p:cNvPr id="10" name="Flowchart: Alternate Process 9">
            <a:extLst>
              <a:ext uri="{FF2B5EF4-FFF2-40B4-BE49-F238E27FC236}">
                <a16:creationId xmlns:a16="http://schemas.microsoft.com/office/drawing/2014/main" id="{1197EDA7-DEFC-A6DF-BC49-02212A68763E}"/>
              </a:ext>
            </a:extLst>
          </p:cNvPr>
          <p:cNvSpPr/>
          <p:nvPr/>
        </p:nvSpPr>
        <p:spPr>
          <a:xfrm>
            <a:off x="3123696" y="3665551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R9</a:t>
            </a:r>
            <a:endParaRPr lang="en-US" sz="1400" b="1" dirty="0"/>
          </a:p>
        </p:txBody>
      </p:sp>
      <p:sp>
        <p:nvSpPr>
          <p:cNvPr id="31" name="TextBox 12">
            <a:extLst>
              <a:ext uri="{FF2B5EF4-FFF2-40B4-BE49-F238E27FC236}">
                <a16:creationId xmlns:a16="http://schemas.microsoft.com/office/drawing/2014/main" id="{2831E5E0-69CC-424D-938A-9F2779FEA6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74542" y="4941177"/>
            <a:ext cx="1509682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>
                <a:solidFill>
                  <a:srgbClr val="FF0000"/>
                </a:solidFill>
              </a:rPr>
              <a:t>Q4</a:t>
            </a:r>
          </a:p>
        </p:txBody>
      </p:sp>
      <p:sp>
        <p:nvSpPr>
          <p:cNvPr id="23" name="TextBox 12">
            <a:extLst>
              <a:ext uri="{FF2B5EF4-FFF2-40B4-BE49-F238E27FC236}">
                <a16:creationId xmlns:a16="http://schemas.microsoft.com/office/drawing/2014/main" id="{F9E97EED-B7CB-11A2-420C-9A99DFDA1D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21407" y="2566405"/>
            <a:ext cx="1435608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6/1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67EBD515-1252-A778-CF47-60E8E1D2B979}"/>
              </a:ext>
            </a:extLst>
          </p:cNvPr>
          <p:cNvSpPr txBox="1"/>
          <p:nvPr/>
        </p:nvSpPr>
        <p:spPr>
          <a:xfrm>
            <a:off x="4233155" y="3962400"/>
            <a:ext cx="41694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8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84CF5153-A1A9-DAD2-1FCA-FAAB1529DC19}"/>
              </a:ext>
            </a:extLst>
          </p:cNvPr>
          <p:cNvSpPr txBox="1"/>
          <p:nvPr/>
        </p:nvSpPr>
        <p:spPr>
          <a:xfrm>
            <a:off x="7201746" y="3017991"/>
            <a:ext cx="37054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474D5C7-DC37-56DF-C3AF-803FAFFB392D}"/>
              </a:ext>
            </a:extLst>
          </p:cNvPr>
          <p:cNvSpPr txBox="1"/>
          <p:nvPr/>
        </p:nvSpPr>
        <p:spPr>
          <a:xfrm>
            <a:off x="8631834" y="1257962"/>
            <a:ext cx="416949" cy="15850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3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r>
              <a:rPr lang="en-US" sz="900" b="1" i="1" kern="0" dirty="0">
                <a:solidFill>
                  <a:srgbClr val="000000"/>
                </a:solidFill>
              </a:rPr>
              <a:t> 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6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 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endParaRPr lang="en-US" sz="1000" b="1" i="1" kern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r>
              <a:rPr lang="en-US" sz="1000" b="1" i="1" kern="0" dirty="0">
                <a:solidFill>
                  <a:srgbClr val="000000"/>
                </a:solidFill>
              </a:rPr>
              <a:t>  </a:t>
            </a:r>
          </a:p>
        </p:txBody>
      </p:sp>
      <p:sp>
        <p:nvSpPr>
          <p:cNvPr id="17" name="TextBox 12">
            <a:extLst>
              <a:ext uri="{FF2B5EF4-FFF2-40B4-BE49-F238E27FC236}">
                <a16:creationId xmlns:a16="http://schemas.microsoft.com/office/drawing/2014/main" id="{E99A7FD0-93C4-317A-1D17-9AD9C2987E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1495" y="4968783"/>
            <a:ext cx="1442607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>
                <a:solidFill>
                  <a:srgbClr val="FF0000"/>
                </a:solidFill>
              </a:rPr>
              <a:t>11/1</a:t>
            </a:r>
          </a:p>
        </p:txBody>
      </p:sp>
      <p:sp>
        <p:nvSpPr>
          <p:cNvPr id="22" name="TextBox 12">
            <a:extLst>
              <a:ext uri="{FF2B5EF4-FFF2-40B4-BE49-F238E27FC236}">
                <a16:creationId xmlns:a16="http://schemas.microsoft.com/office/drawing/2014/main" id="{DEEC5BC8-C281-5AF8-1265-E0AE6ED224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74038" y="2961031"/>
            <a:ext cx="1509682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>
                <a:solidFill>
                  <a:srgbClr val="FF0000"/>
                </a:solidFill>
              </a:rPr>
              <a:t>7/1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EED2CF67-F07B-568A-D0BB-7A2889562F77}"/>
              </a:ext>
            </a:extLst>
          </p:cNvPr>
          <p:cNvSpPr txBox="1"/>
          <p:nvPr/>
        </p:nvSpPr>
        <p:spPr>
          <a:xfrm>
            <a:off x="8642031" y="3264212"/>
            <a:ext cx="37054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ECA62B58-E084-C2B4-8FAC-AB516BA7D162}"/>
              </a:ext>
            </a:extLst>
          </p:cNvPr>
          <p:cNvSpPr txBox="1"/>
          <p:nvPr/>
        </p:nvSpPr>
        <p:spPr>
          <a:xfrm>
            <a:off x="5689337" y="5287430"/>
            <a:ext cx="41694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</a:p>
        </p:txBody>
      </p:sp>
    </p:spTree>
    <p:extLst>
      <p:ext uri="{BB962C8B-B14F-4D97-AF65-F5344CB8AC3E}">
        <p14:creationId xmlns:p14="http://schemas.microsoft.com/office/powerpoint/2010/main" val="25559111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97022"/>
            <a:ext cx="8610600" cy="518318"/>
          </a:xfrm>
        </p:spPr>
        <p:txBody>
          <a:bodyPr/>
          <a:lstStyle/>
          <a:p>
            <a:r>
              <a:rPr lang="en-US" sz="2000" dirty="0"/>
              <a:t>Priority / Rank Recommendations for Revision Requests with Impacts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6114253"/>
              </p:ext>
            </p:extLst>
          </p:nvPr>
        </p:nvGraphicFramePr>
        <p:xfrm>
          <a:off x="89933" y="1215786"/>
          <a:ext cx="8955921" cy="37463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16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71185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4597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Revision Request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Description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Priority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Rank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Comments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043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NPRR1188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Implement Nodal Dispatch and Energy Settlement for Controllable Load Resources</a:t>
                      </a:r>
                      <a:endParaRPr lang="en-US" sz="8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2026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390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$1.8M-$2.5M, 18-24 months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0" i="0" u="none" strike="noStrike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Impacted System(s): MMS, S&amp;B, Credit, EMS, Reporting, Integration, Registration, ERCOT.com, EPS Metering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0" i="0" u="none" strike="noStrike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REGULATORY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1" i="0" u="none" strike="noStrike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ERCOT recommends post-RTC+B project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64638566"/>
                  </a:ext>
                </a:extLst>
              </a:tr>
              <a:tr h="60043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NPRR1244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Clarification of Controllable Load Resource Primary Frequency Response Responsibilities</a:t>
                      </a:r>
                      <a:endParaRPr lang="en-US" sz="6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TBD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TBD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$70k-$100k, 5-7 months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0" i="0" u="none" strike="noStrike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Impacted System(s): NDCRC, EMS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0" i="0" u="none" strike="noStrike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Market input requested: Is this critical enough to try to implement in parallel with RTC+B or can it wait until 2026?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07455358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2543620"/>
              </p:ext>
            </p:extLst>
          </p:nvPr>
        </p:nvGraphicFramePr>
        <p:xfrm>
          <a:off x="3581400" y="998220"/>
          <a:ext cx="2133599" cy="2914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35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91455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Recommendations for…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TextBox 23"/>
          <p:cNvSpPr txBox="1">
            <a:spLocks noChangeArrowheads="1"/>
          </p:cNvSpPr>
          <p:nvPr/>
        </p:nvSpPr>
        <p:spPr bwMode="auto">
          <a:xfrm>
            <a:off x="2978714" y="5964013"/>
            <a:ext cx="3034172" cy="800219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u="sng" kern="0" dirty="0">
                <a:solidFill>
                  <a:srgbClr val="000000"/>
                </a:solidFill>
              </a:rPr>
              <a:t>PPL Rank Information</a:t>
            </a:r>
            <a:endParaRPr kumimoji="0" lang="en-US" sz="1000" i="0" u="sng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tabLst>
                <a:tab pos="2455863" algn="l"/>
              </a:tabLst>
              <a:defRPr/>
            </a:pPr>
            <a:r>
              <a:rPr lang="en-US" sz="900" b="0" kern="0" dirty="0">
                <a:solidFill>
                  <a:srgbClr val="000000"/>
                </a:solidFill>
              </a:rPr>
              <a:t>Next available 2024 Rank in Business Strategy 	= 4110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tabLst>
                <a:tab pos="2455863" algn="l"/>
              </a:tabLst>
              <a:defRPr/>
            </a:pPr>
            <a:r>
              <a:rPr lang="en-US" sz="900" b="0" kern="0" dirty="0">
                <a:solidFill>
                  <a:srgbClr val="000000"/>
                </a:solidFill>
              </a:rPr>
              <a:t>Next available 2025 Rank in Business Strategy 	= 4530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tabLst>
                <a:tab pos="2455863" algn="l"/>
              </a:tabLst>
              <a:defRPr/>
            </a:pPr>
            <a:r>
              <a:rPr lang="en-US" sz="900" b="0" kern="0" dirty="0">
                <a:solidFill>
                  <a:srgbClr val="000000"/>
                </a:solidFill>
              </a:rPr>
              <a:t>Next available 2026 Rank in Business Strategy 	= 4710</a:t>
            </a:r>
          </a:p>
          <a:p>
            <a:pPr lvl="0" eaLnBrk="1" fontAlgn="base" hangingPunct="1">
              <a:spcBef>
                <a:spcPct val="0"/>
              </a:spcBef>
              <a:spcAft>
                <a:spcPct val="0"/>
              </a:spcAft>
              <a:tabLst>
                <a:tab pos="2455863" algn="l"/>
              </a:tabLst>
              <a:defRPr/>
            </a:pPr>
            <a:r>
              <a:rPr lang="en-US" sz="900" b="0" kern="0" dirty="0">
                <a:solidFill>
                  <a:srgbClr val="000000"/>
                </a:solidFill>
              </a:rPr>
              <a:t>Next available Rank in Regulatory	=   390</a:t>
            </a:r>
          </a:p>
        </p:txBody>
      </p:sp>
    </p:spTree>
    <p:extLst>
      <p:ext uri="{BB962C8B-B14F-4D97-AF65-F5344CB8AC3E}">
        <p14:creationId xmlns:p14="http://schemas.microsoft.com/office/powerpoint/2010/main" val="1350252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6705600" cy="518318"/>
          </a:xfrm>
        </p:spPr>
        <p:txBody>
          <a:bodyPr/>
          <a:lstStyle/>
          <a:p>
            <a:r>
              <a:rPr lang="en-US" sz="2400" b="1">
                <a:solidFill>
                  <a:schemeClr val="accent1"/>
                </a:solidFill>
              </a:rPr>
              <a:t>Technology Working Group (TWG)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9C7C0899-E457-4E0E-9843-38E0B3739B05}"/>
              </a:ext>
            </a:extLst>
          </p:cNvPr>
          <p:cNvSpPr txBox="1">
            <a:spLocks/>
          </p:cNvSpPr>
          <p:nvPr/>
        </p:nvSpPr>
        <p:spPr>
          <a:xfrm>
            <a:off x="381000" y="990600"/>
            <a:ext cx="7086600" cy="5334000"/>
          </a:xfrm>
          <a:prstGeom prst="rect">
            <a:avLst/>
          </a:prstGeom>
        </p:spPr>
        <p:txBody>
          <a:bodyPr lIns="91440" tIns="45720" rIns="91440" bIns="45720" anchor="t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tabLst>
                <a:tab pos="788670" algn="l"/>
                <a:tab pos="2743200" algn="ctr"/>
                <a:tab pos="4105275" algn="l"/>
              </a:tabLst>
            </a:pPr>
            <a:r>
              <a:rPr lang="en-US" sz="1800" dirty="0"/>
              <a:t>Agenda for TWG meeting held on 8/29/2024:</a:t>
            </a:r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endParaRPr lang="en-US" sz="1800" dirty="0"/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endParaRPr lang="en-US" sz="1800" dirty="0"/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endParaRPr lang="en-US" sz="1800" dirty="0"/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endParaRPr lang="en-US" sz="1800" dirty="0"/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endParaRPr lang="en-US" sz="1800" dirty="0"/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endParaRPr lang="en-US" sz="1800" dirty="0"/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endParaRPr lang="en-US" sz="1800" dirty="0"/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endParaRPr lang="en-US" sz="1800" dirty="0"/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endParaRPr lang="en-US" sz="1800" dirty="0"/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endParaRPr lang="en-US" sz="1800" dirty="0"/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endParaRPr lang="en-US" sz="1800" dirty="0"/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endParaRPr lang="en-US" sz="1800" dirty="0"/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endParaRPr lang="en-US" sz="1800" dirty="0"/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endParaRPr lang="en-US" sz="800" dirty="0"/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r>
              <a:rPr lang="en-US" sz="1800" dirty="0"/>
              <a:t>Next TWG scheduled for 9/26/2024</a:t>
            </a:r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endParaRPr lang="en-US" sz="1800" dirty="0"/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endParaRPr lang="en-US" sz="1800" dirty="0"/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endParaRPr lang="en-US" sz="1800" dirty="0"/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endParaRPr lang="en-US" sz="1800" dirty="0"/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endParaRPr lang="en-US" sz="1800" dirty="0"/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endParaRPr lang="en-US" sz="1800" dirty="0"/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endParaRPr lang="en-US" sz="1800" dirty="0"/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endParaRPr lang="en-US" sz="1800" dirty="0"/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endParaRPr lang="en-US" sz="1800" dirty="0"/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endParaRPr lang="en-US" sz="1800" dirty="0"/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endParaRPr lang="en-US" sz="1800" dirty="0"/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endParaRPr lang="en-US" sz="1800" dirty="0"/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endParaRPr lang="en-US" sz="1800" dirty="0"/>
          </a:p>
          <a:p>
            <a:pPr lvl="1">
              <a:tabLst>
                <a:tab pos="788670" algn="l"/>
                <a:tab pos="2743200" algn="ctr"/>
                <a:tab pos="4105275" algn="l"/>
              </a:tabLst>
            </a:pPr>
            <a:endParaRPr lang="en-US" sz="1400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3774230-767A-FC87-1214-4A057F0D6CB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42938" y="1447800"/>
            <a:ext cx="5876172" cy="411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09273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55344"/>
            <a:ext cx="7993774" cy="446877"/>
          </a:xfrm>
        </p:spPr>
        <p:txBody>
          <a:bodyPr/>
          <a:lstStyle/>
          <a:p>
            <a:r>
              <a:rPr lang="en-US" sz="2000" dirty="0"/>
              <a:t>Variance from IA </a:t>
            </a:r>
            <a:r>
              <a:rPr lang="en-US" sz="2000" u="sng" dirty="0"/>
              <a:t>Cost Range</a:t>
            </a:r>
            <a:r>
              <a:rPr lang="en-US" sz="2000" dirty="0"/>
              <a:t> – Revision Request Projects</a:t>
            </a:r>
            <a:endParaRPr lang="en-US" sz="2000" b="1" dirty="0">
              <a:solidFill>
                <a:schemeClr val="accent1"/>
              </a:solidFill>
            </a:endParaRPr>
          </a:p>
        </p:txBody>
      </p:sp>
      <p:sp>
        <p:nvSpPr>
          <p:cNvPr id="63" name="Right Brace 62"/>
          <p:cNvSpPr/>
          <p:nvPr/>
        </p:nvSpPr>
        <p:spPr>
          <a:xfrm rot="5400000">
            <a:off x="7282327" y="4701649"/>
            <a:ext cx="323878" cy="1707103"/>
          </a:xfrm>
          <a:prstGeom prst="rightBrace">
            <a:avLst>
              <a:gd name="adj1" fmla="val 0"/>
              <a:gd name="adj2" fmla="val 50000"/>
            </a:avLst>
          </a:prstGeom>
          <a:noFill/>
          <a:ln w="25400" cap="flat" cmpd="sng" algn="ctr">
            <a:solidFill>
              <a:schemeClr val="accent1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algn="ctr" defTabSz="457200">
              <a:defRPr/>
            </a:pPr>
            <a:endParaRPr lang="en-US" kern="0">
              <a:solidFill>
                <a:prstClr val="black"/>
              </a:solidFill>
            </a:endParaRPr>
          </a:p>
        </p:txBody>
      </p:sp>
      <p:cxnSp>
        <p:nvCxnSpPr>
          <p:cNvPr id="4" name="Straight Connector 3"/>
          <p:cNvCxnSpPr>
            <a:cxnSpLocks/>
          </p:cNvCxnSpPr>
          <p:nvPr/>
        </p:nvCxnSpPr>
        <p:spPr>
          <a:xfrm flipV="1">
            <a:off x="1043400" y="3600633"/>
            <a:ext cx="7210474" cy="5732"/>
          </a:xfrm>
          <a:prstGeom prst="line">
            <a:avLst/>
          </a:prstGeom>
          <a:ln w="5715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3457026" y="1895273"/>
            <a:ext cx="32192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10</a:t>
            </a:r>
          </a:p>
        </p:txBody>
      </p:sp>
      <p:sp>
        <p:nvSpPr>
          <p:cNvPr id="15" name="Rectangle 14"/>
          <p:cNvSpPr/>
          <p:nvPr/>
        </p:nvSpPr>
        <p:spPr>
          <a:xfrm>
            <a:off x="2508756" y="6312574"/>
            <a:ext cx="3299447" cy="38213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 rot="16200000">
            <a:off x="8200200" y="2164519"/>
            <a:ext cx="146135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1100" dirty="0">
                <a:solidFill>
                  <a:prstClr val="black"/>
                </a:solidFill>
                <a:latin typeface="Calibri" panose="020F0502020204030204" pitchFamily="34" charset="0"/>
              </a:rPr>
              <a:t>Exceeds IA Range</a:t>
            </a:r>
          </a:p>
          <a:p>
            <a:pPr algn="ctr" defTabSz="457200"/>
            <a:r>
              <a:rPr lang="en-US" sz="1100" dirty="0">
                <a:solidFill>
                  <a:prstClr val="black"/>
                </a:solidFill>
                <a:latin typeface="Calibri" panose="020F0502020204030204" pitchFamily="34" charset="0"/>
              </a:rPr>
              <a:t>9 Projects</a:t>
            </a:r>
          </a:p>
        </p:txBody>
      </p:sp>
      <p:sp>
        <p:nvSpPr>
          <p:cNvPr id="31" name="Right Brace 30"/>
          <p:cNvSpPr/>
          <p:nvPr/>
        </p:nvSpPr>
        <p:spPr>
          <a:xfrm>
            <a:off x="8295550" y="914400"/>
            <a:ext cx="315355" cy="2562017"/>
          </a:xfrm>
          <a:prstGeom prst="rightBrace">
            <a:avLst>
              <a:gd name="adj1" fmla="val 0"/>
              <a:gd name="adj2" fmla="val 50000"/>
            </a:avLst>
          </a:prstGeom>
          <a:noFill/>
          <a:ln w="25400" cap="flat" cmpd="sng" algn="ctr">
            <a:solidFill>
              <a:schemeClr val="accent1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algn="ctr" defTabSz="457200">
              <a:defRPr/>
            </a:pPr>
            <a:endParaRPr lang="en-US" kern="0">
              <a:solidFill>
                <a:prstClr val="black"/>
              </a:solidFill>
            </a:endParaRPr>
          </a:p>
        </p:txBody>
      </p:sp>
      <p:sp>
        <p:nvSpPr>
          <p:cNvPr id="34" name="Right Brace 33"/>
          <p:cNvSpPr/>
          <p:nvPr/>
        </p:nvSpPr>
        <p:spPr>
          <a:xfrm>
            <a:off x="8287658" y="3733799"/>
            <a:ext cx="336385" cy="1621195"/>
          </a:xfrm>
          <a:prstGeom prst="rightBrace">
            <a:avLst>
              <a:gd name="adj1" fmla="val 0"/>
              <a:gd name="adj2" fmla="val 50000"/>
            </a:avLst>
          </a:prstGeom>
          <a:noFill/>
          <a:ln w="25400" cap="flat" cmpd="sng" algn="ctr">
            <a:solidFill>
              <a:schemeClr val="accent1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algn="ctr" defTabSz="457200">
              <a:defRPr/>
            </a:pPr>
            <a:endParaRPr lang="en-US" kern="0">
              <a:solidFill>
                <a:prstClr val="black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 rot="16200000">
            <a:off x="8390847" y="4445965"/>
            <a:ext cx="107542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1100" dirty="0">
                <a:solidFill>
                  <a:prstClr val="black"/>
                </a:solidFill>
                <a:latin typeface="Calibri" panose="020F0502020204030204" pitchFamily="34" charset="0"/>
              </a:rPr>
              <a:t>Below IA Range</a:t>
            </a:r>
          </a:p>
          <a:p>
            <a:pPr algn="ctr" defTabSz="457200"/>
            <a:r>
              <a:rPr lang="en-US" sz="1100" dirty="0">
                <a:solidFill>
                  <a:prstClr val="black"/>
                </a:solidFill>
                <a:latin typeface="Calibri" panose="020F0502020204030204" pitchFamily="34" charset="0"/>
              </a:rPr>
              <a:t>3 Projects</a:t>
            </a:r>
          </a:p>
        </p:txBody>
      </p:sp>
      <p:sp>
        <p:nvSpPr>
          <p:cNvPr id="36" name="TextBox 35"/>
          <p:cNvSpPr txBox="1"/>
          <p:nvPr/>
        </p:nvSpPr>
        <p:spPr>
          <a:xfrm rot="16200000">
            <a:off x="8398284" y="3343535"/>
            <a:ext cx="111230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1100" dirty="0">
                <a:solidFill>
                  <a:prstClr val="black"/>
                </a:solidFill>
                <a:latin typeface="Calibri" panose="020F0502020204030204" pitchFamily="34" charset="0"/>
              </a:rPr>
              <a:t>Within IA Range</a:t>
            </a:r>
          </a:p>
          <a:p>
            <a:pPr algn="ctr" defTabSz="457200"/>
            <a:r>
              <a:rPr lang="en-US" sz="1100" dirty="0">
                <a:latin typeface="Calibri" panose="020F0502020204030204" pitchFamily="34" charset="0"/>
              </a:rPr>
              <a:t>14</a:t>
            </a:r>
            <a:r>
              <a:rPr lang="en-US" sz="1100" dirty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US" sz="1100" dirty="0">
                <a:solidFill>
                  <a:prstClr val="black"/>
                </a:solidFill>
                <a:latin typeface="Calibri" panose="020F0502020204030204" pitchFamily="34" charset="0"/>
              </a:rPr>
              <a:t>Projects</a:t>
            </a:r>
          </a:p>
        </p:txBody>
      </p:sp>
      <p:cxnSp>
        <p:nvCxnSpPr>
          <p:cNvPr id="12" name="Straight Arrow Connector 11"/>
          <p:cNvCxnSpPr>
            <a:cxnSpLocks/>
          </p:cNvCxnSpPr>
          <p:nvPr/>
        </p:nvCxnSpPr>
        <p:spPr>
          <a:xfrm flipH="1">
            <a:off x="8336908" y="3604373"/>
            <a:ext cx="306561" cy="8933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045657" y="6314398"/>
            <a:ext cx="18474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prstClr val="black"/>
                </a:solidFill>
              </a:rPr>
              <a:t>If actual spend falls within the IA range the variance is 0</a:t>
            </a: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 rotWithShape="1">
          <a:blip r:embed="rId3"/>
          <a:srcRect t="38752" b="35442"/>
          <a:stretch/>
        </p:blipFill>
        <p:spPr>
          <a:xfrm>
            <a:off x="2589616" y="6420038"/>
            <a:ext cx="1450756" cy="214591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24765" y="6525293"/>
            <a:ext cx="381000" cy="220662"/>
          </a:xfrm>
        </p:spPr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8" name="TextBox 67"/>
          <p:cNvSpPr txBox="1"/>
          <p:nvPr/>
        </p:nvSpPr>
        <p:spPr>
          <a:xfrm rot="16200000">
            <a:off x="-836677" y="2971603"/>
            <a:ext cx="230524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Actual $ Variance from IA Range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1623880" y="5701260"/>
            <a:ext cx="161775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1100" dirty="0">
                <a:solidFill>
                  <a:prstClr val="black"/>
                </a:solidFill>
                <a:latin typeface="Calibri" panose="020F0502020204030204" pitchFamily="34" charset="0"/>
              </a:rPr>
              <a:t>2021</a:t>
            </a:r>
          </a:p>
          <a:p>
            <a:pPr algn="ctr" defTabSz="457200"/>
            <a:r>
              <a:rPr lang="en-US" sz="1100" dirty="0">
                <a:latin typeface="Calibri" panose="020F0502020204030204" pitchFamily="34" charset="0"/>
              </a:rPr>
              <a:t>10 Projects</a:t>
            </a:r>
          </a:p>
          <a:p>
            <a:pPr algn="ctr" defTabSz="457200"/>
            <a:r>
              <a:rPr lang="en-US" sz="1100" dirty="0">
                <a:latin typeface="Calibri" panose="020F0502020204030204" pitchFamily="34" charset="0"/>
              </a:rPr>
              <a:t>15 Revision Requests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4448486" y="5740023"/>
            <a:ext cx="145388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1100" dirty="0">
                <a:solidFill>
                  <a:prstClr val="black"/>
                </a:solidFill>
                <a:latin typeface="Calibri" panose="020F0502020204030204" pitchFamily="34" charset="0"/>
              </a:rPr>
              <a:t>2022</a:t>
            </a:r>
          </a:p>
          <a:p>
            <a:pPr algn="ctr" defTabSz="457200"/>
            <a:r>
              <a:rPr lang="en-US" sz="1100" dirty="0">
                <a:latin typeface="Calibri" panose="020F0502020204030204" pitchFamily="34" charset="0"/>
              </a:rPr>
              <a:t>11 Projects</a:t>
            </a:r>
          </a:p>
          <a:p>
            <a:pPr algn="ctr" defTabSz="457200"/>
            <a:r>
              <a:rPr lang="en-US" sz="1100" dirty="0">
                <a:latin typeface="Calibri" panose="020F0502020204030204" pitchFamily="34" charset="0"/>
              </a:rPr>
              <a:t>23 Revision Requests</a:t>
            </a:r>
          </a:p>
        </p:txBody>
      </p:sp>
      <p:sp>
        <p:nvSpPr>
          <p:cNvPr id="60" name="Right Brace 59"/>
          <p:cNvSpPr/>
          <p:nvPr/>
        </p:nvSpPr>
        <p:spPr>
          <a:xfrm rot="5400000">
            <a:off x="2253836" y="4214909"/>
            <a:ext cx="350011" cy="2700216"/>
          </a:xfrm>
          <a:prstGeom prst="rightBrace">
            <a:avLst>
              <a:gd name="adj1" fmla="val 0"/>
              <a:gd name="adj2" fmla="val 50000"/>
            </a:avLst>
          </a:prstGeom>
          <a:noFill/>
          <a:ln w="25400" cap="flat" cmpd="sng" algn="ctr">
            <a:solidFill>
              <a:schemeClr val="accent1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algn="ctr" defTabSz="457200">
              <a:defRPr/>
            </a:pPr>
            <a:endParaRPr lang="en-US" kern="0">
              <a:solidFill>
                <a:prstClr val="black"/>
              </a:solidFill>
            </a:endParaRPr>
          </a:p>
        </p:txBody>
      </p:sp>
      <p:sp>
        <p:nvSpPr>
          <p:cNvPr id="61" name="Right Brace 60"/>
          <p:cNvSpPr/>
          <p:nvPr/>
        </p:nvSpPr>
        <p:spPr>
          <a:xfrm rot="5400000">
            <a:off x="4982845" y="4143497"/>
            <a:ext cx="393812" cy="2821928"/>
          </a:xfrm>
          <a:prstGeom prst="rightBrace">
            <a:avLst>
              <a:gd name="adj1" fmla="val 0"/>
              <a:gd name="adj2" fmla="val 50000"/>
            </a:avLst>
          </a:prstGeom>
          <a:noFill/>
          <a:ln w="25400" cap="flat" cmpd="sng" algn="ctr">
            <a:solidFill>
              <a:schemeClr val="accent1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algn="ctr" defTabSz="457200">
              <a:defRPr/>
            </a:pPr>
            <a:endParaRPr lang="en-US" kern="0">
              <a:solidFill>
                <a:prstClr val="black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6705770" y="5707456"/>
            <a:ext cx="145388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1100" dirty="0">
                <a:solidFill>
                  <a:prstClr val="black"/>
                </a:solidFill>
                <a:latin typeface="Calibri" panose="020F0502020204030204" pitchFamily="34" charset="0"/>
              </a:rPr>
              <a:t>2023</a:t>
            </a:r>
          </a:p>
          <a:p>
            <a:pPr algn="ctr" defTabSz="457200"/>
            <a:r>
              <a:rPr lang="en-US" sz="1100" dirty="0">
                <a:latin typeface="Calibri" panose="020F0502020204030204" pitchFamily="34" charset="0"/>
              </a:rPr>
              <a:t>5 Projects</a:t>
            </a:r>
          </a:p>
          <a:p>
            <a:pPr algn="ctr" defTabSz="457200"/>
            <a:r>
              <a:rPr lang="en-US" sz="1100" dirty="0">
                <a:latin typeface="Calibri" panose="020F0502020204030204" pitchFamily="34" charset="0"/>
              </a:rPr>
              <a:t>9 Revision Requests</a:t>
            </a:r>
            <a:endParaRPr lang="en-US" sz="800" dirty="0">
              <a:latin typeface="Calibri" panose="020F0502020204030204" pitchFamily="34" charset="0"/>
            </a:endParaRPr>
          </a:p>
        </p:txBody>
      </p:sp>
      <p:cxnSp>
        <p:nvCxnSpPr>
          <p:cNvPr id="24" name="Straight Connector 23"/>
          <p:cNvCxnSpPr>
            <a:cxnSpLocks/>
          </p:cNvCxnSpPr>
          <p:nvPr/>
        </p:nvCxnSpPr>
        <p:spPr>
          <a:xfrm flipH="1">
            <a:off x="3768787" y="914400"/>
            <a:ext cx="10163" cy="4475611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</a:ln>
          <a:effectLst/>
        </p:spPr>
      </p:cxnSp>
      <p:cxnSp>
        <p:nvCxnSpPr>
          <p:cNvPr id="25" name="Straight Connector 24"/>
          <p:cNvCxnSpPr>
            <a:cxnSpLocks/>
          </p:cNvCxnSpPr>
          <p:nvPr/>
        </p:nvCxnSpPr>
        <p:spPr>
          <a:xfrm flipH="1">
            <a:off x="6580554" y="918385"/>
            <a:ext cx="24467" cy="4492847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</a:ln>
          <a:effectLst/>
        </p:spPr>
      </p:cxnSp>
      <p:sp>
        <p:nvSpPr>
          <p:cNvPr id="28" name="TextBox 27"/>
          <p:cNvSpPr txBox="1"/>
          <p:nvPr/>
        </p:nvSpPr>
        <p:spPr>
          <a:xfrm>
            <a:off x="5865219" y="6311009"/>
            <a:ext cx="2509452" cy="400110"/>
          </a:xfrm>
          <a:prstGeom prst="rect">
            <a:avLst/>
          </a:prstGeom>
          <a:solidFill>
            <a:srgbClr val="FFFFCC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1000" u="sng" dirty="0">
                <a:solidFill>
                  <a:prstClr val="black"/>
                </a:solidFill>
              </a:rPr>
              <a:t>Note:</a:t>
            </a:r>
            <a:r>
              <a:rPr lang="en-US" sz="1000" dirty="0">
                <a:solidFill>
                  <a:prstClr val="black"/>
                </a:solidFill>
              </a:rPr>
              <a:t> Graph compares the posted IA cost range with the actual project spend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1685649" y="2530066"/>
            <a:ext cx="2286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3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1946288" y="2540951"/>
            <a:ext cx="2286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4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2241800" y="2977075"/>
            <a:ext cx="11552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5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2463437" y="3595704"/>
            <a:ext cx="2286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6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2727218" y="2718175"/>
            <a:ext cx="2286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7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2988542" y="3600329"/>
            <a:ext cx="2286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8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3242464" y="3618757"/>
            <a:ext cx="19600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9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3709783" y="3605283"/>
            <a:ext cx="3257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11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3949350" y="2401142"/>
            <a:ext cx="3257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12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4226912" y="3598237"/>
            <a:ext cx="3257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13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4427417" y="3612708"/>
            <a:ext cx="39838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14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4735363" y="5087111"/>
            <a:ext cx="3257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15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4990933" y="3617222"/>
            <a:ext cx="32247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16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5259089" y="3623958"/>
            <a:ext cx="3257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17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5506815" y="3624843"/>
            <a:ext cx="310950" cy="2136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18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5751726" y="3617222"/>
            <a:ext cx="3257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19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5984702" y="3626491"/>
            <a:ext cx="3257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20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6271419" y="2899535"/>
            <a:ext cx="3257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21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6542920" y="3609405"/>
            <a:ext cx="3257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22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6747676" y="3323062"/>
            <a:ext cx="3257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23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7038372" y="3595704"/>
            <a:ext cx="35185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24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7289181" y="4411542"/>
            <a:ext cx="3257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25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7541731" y="1387032"/>
            <a:ext cx="3257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26</a:t>
            </a:r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21432F15-B0AB-4985-B74C-A2773AD818F8}"/>
              </a:ext>
            </a:extLst>
          </p:cNvPr>
          <p:cNvGraphicFramePr>
            <a:graphicFrameLocks/>
          </p:cNvGraphicFramePr>
          <p:nvPr/>
        </p:nvGraphicFramePr>
        <p:xfrm>
          <a:off x="631507" y="660082"/>
          <a:ext cx="7743164" cy="48846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3124230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>
            <a:cxnSpLocks/>
          </p:cNvCxnSpPr>
          <p:nvPr/>
        </p:nvCxnSpPr>
        <p:spPr>
          <a:xfrm>
            <a:off x="1445925" y="4250447"/>
            <a:ext cx="6486248" cy="6409"/>
          </a:xfrm>
          <a:prstGeom prst="line">
            <a:avLst/>
          </a:prstGeom>
          <a:ln w="5715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cxnSpLocks/>
          </p:cNvCxnSpPr>
          <p:nvPr/>
        </p:nvCxnSpPr>
        <p:spPr>
          <a:xfrm>
            <a:off x="3839577" y="1135853"/>
            <a:ext cx="0" cy="4187507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</a:ln>
          <a:effectLst/>
        </p:spPr>
      </p:cxnSp>
      <p:sp>
        <p:nvSpPr>
          <p:cNvPr id="50" name="TextBox 49"/>
          <p:cNvSpPr txBox="1"/>
          <p:nvPr/>
        </p:nvSpPr>
        <p:spPr>
          <a:xfrm>
            <a:off x="4054428" y="3946011"/>
            <a:ext cx="3257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12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55344"/>
            <a:ext cx="7993774" cy="446877"/>
          </a:xfrm>
        </p:spPr>
        <p:txBody>
          <a:bodyPr/>
          <a:lstStyle/>
          <a:p>
            <a:r>
              <a:rPr lang="en-US" sz="2000" dirty="0"/>
              <a:t>Variance from IA </a:t>
            </a:r>
            <a:r>
              <a:rPr lang="en-US" sz="2000" u="sng" dirty="0"/>
              <a:t>Duration Range</a:t>
            </a:r>
            <a:r>
              <a:rPr lang="en-US" sz="2000" dirty="0"/>
              <a:t> – Revision Request Projects</a:t>
            </a:r>
            <a:endParaRPr lang="en-US" sz="2000" b="1" dirty="0">
              <a:solidFill>
                <a:schemeClr val="accent1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 rot="16200000">
            <a:off x="7924520" y="2456064"/>
            <a:ext cx="146135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1100" dirty="0">
                <a:solidFill>
                  <a:prstClr val="black"/>
                </a:solidFill>
                <a:latin typeface="Calibri" panose="020F0502020204030204" pitchFamily="34" charset="0"/>
              </a:rPr>
              <a:t>Exceeds IA Range</a:t>
            </a:r>
          </a:p>
          <a:p>
            <a:pPr algn="ctr" defTabSz="457200"/>
            <a:r>
              <a:rPr lang="en-US" sz="1100" dirty="0">
                <a:solidFill>
                  <a:prstClr val="black"/>
                </a:solidFill>
                <a:latin typeface="Calibri" panose="020F0502020204030204" pitchFamily="34" charset="0"/>
              </a:rPr>
              <a:t>7 Projects</a:t>
            </a:r>
          </a:p>
        </p:txBody>
      </p:sp>
      <p:sp>
        <p:nvSpPr>
          <p:cNvPr id="31" name="Right Brace 30"/>
          <p:cNvSpPr/>
          <p:nvPr/>
        </p:nvSpPr>
        <p:spPr>
          <a:xfrm>
            <a:off x="7969860" y="1135853"/>
            <a:ext cx="389815" cy="3000530"/>
          </a:xfrm>
          <a:prstGeom prst="rightBrace">
            <a:avLst>
              <a:gd name="adj1" fmla="val 0"/>
              <a:gd name="adj2" fmla="val 50000"/>
            </a:avLst>
          </a:prstGeom>
          <a:noFill/>
          <a:ln w="25400" cap="flat" cmpd="sng" algn="ctr">
            <a:solidFill>
              <a:schemeClr val="accent1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algn="ctr" defTabSz="457200">
              <a:defRPr/>
            </a:pPr>
            <a:endParaRPr lang="en-US" kern="0">
              <a:solidFill>
                <a:prstClr val="black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 rot="16200000">
            <a:off x="8122101" y="4857250"/>
            <a:ext cx="106619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1100" dirty="0">
                <a:solidFill>
                  <a:prstClr val="black"/>
                </a:solidFill>
                <a:latin typeface="Calibri" panose="020F0502020204030204" pitchFamily="34" charset="0"/>
              </a:rPr>
              <a:t>Below IA Range</a:t>
            </a:r>
          </a:p>
          <a:p>
            <a:pPr algn="ctr" defTabSz="457200"/>
            <a:r>
              <a:rPr lang="en-US" sz="1100" dirty="0">
                <a:solidFill>
                  <a:prstClr val="black"/>
                </a:solidFill>
                <a:latin typeface="Calibri" panose="020F0502020204030204" pitchFamily="34" charset="0"/>
              </a:rPr>
              <a:t>9 Projects</a:t>
            </a:r>
          </a:p>
        </p:txBody>
      </p:sp>
      <p:sp>
        <p:nvSpPr>
          <p:cNvPr id="36" name="TextBox 35"/>
          <p:cNvSpPr txBox="1"/>
          <p:nvPr/>
        </p:nvSpPr>
        <p:spPr>
          <a:xfrm rot="16200000">
            <a:off x="8017946" y="3869644"/>
            <a:ext cx="127817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1100" dirty="0">
                <a:solidFill>
                  <a:prstClr val="black"/>
                </a:solidFill>
                <a:latin typeface="Calibri" panose="020F0502020204030204" pitchFamily="34" charset="0"/>
              </a:rPr>
              <a:t>Within IA Range</a:t>
            </a:r>
          </a:p>
          <a:p>
            <a:pPr algn="ctr" defTabSz="457200"/>
            <a:r>
              <a:rPr lang="en-US" sz="1100" dirty="0">
                <a:solidFill>
                  <a:prstClr val="black"/>
                </a:solidFill>
                <a:latin typeface="Calibri" panose="020F0502020204030204" pitchFamily="34" charset="0"/>
              </a:rPr>
              <a:t>10 Projects</a:t>
            </a:r>
          </a:p>
        </p:txBody>
      </p:sp>
      <p:cxnSp>
        <p:nvCxnSpPr>
          <p:cNvPr id="12" name="Straight Arrow Connector 11"/>
          <p:cNvCxnSpPr>
            <a:cxnSpLocks/>
          </p:cNvCxnSpPr>
          <p:nvPr/>
        </p:nvCxnSpPr>
        <p:spPr>
          <a:xfrm flipH="1">
            <a:off x="8016180" y="4250265"/>
            <a:ext cx="327054" cy="2142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24765" y="6525293"/>
            <a:ext cx="381000" cy="220662"/>
          </a:xfrm>
        </p:spPr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1681555" y="5678697"/>
            <a:ext cx="1924299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1100" dirty="0">
                <a:solidFill>
                  <a:prstClr val="black"/>
                </a:solidFill>
                <a:latin typeface="Calibri" panose="020F0502020204030204" pitchFamily="34" charset="0"/>
              </a:rPr>
              <a:t>2021</a:t>
            </a:r>
          </a:p>
          <a:p>
            <a:pPr algn="ctr" defTabSz="457200"/>
            <a:r>
              <a:rPr lang="en-US" sz="1100" dirty="0">
                <a:latin typeface="Calibri" panose="020F0502020204030204" pitchFamily="34" charset="0"/>
              </a:rPr>
              <a:t>10 Projects</a:t>
            </a:r>
          </a:p>
          <a:p>
            <a:pPr algn="ctr" defTabSz="457200"/>
            <a:r>
              <a:rPr lang="en-US" sz="1100" dirty="0">
                <a:latin typeface="Calibri" panose="020F0502020204030204" pitchFamily="34" charset="0"/>
              </a:rPr>
              <a:t>15 Revision Requests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4409992" y="5634247"/>
            <a:ext cx="145388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1100" dirty="0">
                <a:solidFill>
                  <a:prstClr val="black"/>
                </a:solidFill>
                <a:latin typeface="Calibri" panose="020F0502020204030204" pitchFamily="34" charset="0"/>
              </a:rPr>
              <a:t>2022</a:t>
            </a:r>
          </a:p>
          <a:p>
            <a:pPr algn="ctr" defTabSz="457200"/>
            <a:r>
              <a:rPr lang="en-US" sz="1100" dirty="0">
                <a:latin typeface="Calibri" panose="020F0502020204030204" pitchFamily="34" charset="0"/>
              </a:rPr>
              <a:t>11 Projects</a:t>
            </a:r>
          </a:p>
          <a:p>
            <a:pPr algn="ctr" defTabSz="457200"/>
            <a:r>
              <a:rPr lang="en-US" sz="1100" dirty="0">
                <a:latin typeface="Calibri" panose="020F0502020204030204" pitchFamily="34" charset="0"/>
              </a:rPr>
              <a:t>23 Revision Requests</a:t>
            </a:r>
          </a:p>
        </p:txBody>
      </p:sp>
      <p:sp>
        <p:nvSpPr>
          <p:cNvPr id="60" name="Right Brace 59"/>
          <p:cNvSpPr/>
          <p:nvPr/>
        </p:nvSpPr>
        <p:spPr>
          <a:xfrm rot="5400000">
            <a:off x="2444669" y="4290731"/>
            <a:ext cx="402973" cy="2400463"/>
          </a:xfrm>
          <a:prstGeom prst="rightBrace">
            <a:avLst>
              <a:gd name="adj1" fmla="val 0"/>
              <a:gd name="adj2" fmla="val 50000"/>
            </a:avLst>
          </a:prstGeom>
          <a:noFill/>
          <a:ln w="25400" cap="flat" cmpd="sng" algn="ctr">
            <a:solidFill>
              <a:schemeClr val="accent1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algn="ctr" defTabSz="457200">
              <a:defRPr/>
            </a:pPr>
            <a:endParaRPr lang="en-US" kern="0">
              <a:solidFill>
                <a:prstClr val="black"/>
              </a:solidFill>
            </a:endParaRPr>
          </a:p>
        </p:txBody>
      </p:sp>
      <p:sp>
        <p:nvSpPr>
          <p:cNvPr id="61" name="Right Brace 60"/>
          <p:cNvSpPr/>
          <p:nvPr/>
        </p:nvSpPr>
        <p:spPr>
          <a:xfrm rot="5400000">
            <a:off x="4968328" y="4212332"/>
            <a:ext cx="310536" cy="2568042"/>
          </a:xfrm>
          <a:prstGeom prst="rightBrace">
            <a:avLst>
              <a:gd name="adj1" fmla="val 0"/>
              <a:gd name="adj2" fmla="val 50000"/>
            </a:avLst>
          </a:prstGeom>
          <a:noFill/>
          <a:ln w="25400" cap="flat" cmpd="sng" algn="ctr">
            <a:solidFill>
              <a:schemeClr val="accent1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algn="ctr" defTabSz="457200">
              <a:defRPr/>
            </a:pPr>
            <a:endParaRPr lang="en-US" kern="0">
              <a:solidFill>
                <a:prstClr val="black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6478028" y="5710662"/>
            <a:ext cx="145388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1100" dirty="0">
                <a:solidFill>
                  <a:prstClr val="black"/>
                </a:solidFill>
                <a:latin typeface="Calibri" panose="020F0502020204030204" pitchFamily="34" charset="0"/>
              </a:rPr>
              <a:t>2023</a:t>
            </a:r>
          </a:p>
          <a:p>
            <a:pPr algn="ctr" defTabSz="457200"/>
            <a:r>
              <a:rPr lang="en-US" sz="1100" dirty="0">
                <a:latin typeface="Calibri" panose="020F0502020204030204" pitchFamily="34" charset="0"/>
              </a:rPr>
              <a:t>5 Projects</a:t>
            </a:r>
          </a:p>
          <a:p>
            <a:pPr algn="ctr" defTabSz="457200"/>
            <a:r>
              <a:rPr lang="en-US" sz="1100" dirty="0">
                <a:latin typeface="Calibri" panose="020F0502020204030204" pitchFamily="34" charset="0"/>
              </a:rPr>
              <a:t>9 Revision Requests</a:t>
            </a:r>
          </a:p>
        </p:txBody>
      </p:sp>
      <p:cxnSp>
        <p:nvCxnSpPr>
          <p:cNvPr id="25" name="Straight Connector 24"/>
          <p:cNvCxnSpPr>
            <a:cxnSpLocks/>
          </p:cNvCxnSpPr>
          <p:nvPr/>
        </p:nvCxnSpPr>
        <p:spPr>
          <a:xfrm>
            <a:off x="6400800" y="1135853"/>
            <a:ext cx="0" cy="4187507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</a:ln>
          <a:effectLst/>
        </p:spPr>
      </p:cxnSp>
      <p:sp>
        <p:nvSpPr>
          <p:cNvPr id="27" name="Rectangle 26"/>
          <p:cNvSpPr/>
          <p:nvPr/>
        </p:nvSpPr>
        <p:spPr>
          <a:xfrm>
            <a:off x="2362200" y="6301775"/>
            <a:ext cx="3451617" cy="39585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3839577" y="6302050"/>
            <a:ext cx="207077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/>
              <a:t>If actual duration falls within the IA range the variance is 0.</a:t>
            </a:r>
          </a:p>
        </p:txBody>
      </p:sp>
      <p:pic>
        <p:nvPicPr>
          <p:cNvPr id="29" name="Picture 2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05156" y="6388656"/>
            <a:ext cx="1518407" cy="219152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32" name="TextBox 31"/>
          <p:cNvSpPr txBox="1"/>
          <p:nvPr/>
        </p:nvSpPr>
        <p:spPr>
          <a:xfrm>
            <a:off x="5851897" y="6305490"/>
            <a:ext cx="2825751" cy="400110"/>
          </a:xfrm>
          <a:prstGeom prst="rect">
            <a:avLst/>
          </a:prstGeom>
          <a:solidFill>
            <a:srgbClr val="FFFFCC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1000" u="sng" dirty="0"/>
              <a:t>Note</a:t>
            </a:r>
            <a:r>
              <a:rPr lang="en-US" sz="1000" dirty="0"/>
              <a:t>: Graph compares the posted IA duration range with the actual project duration</a:t>
            </a:r>
          </a:p>
        </p:txBody>
      </p:sp>
      <p:sp>
        <p:nvSpPr>
          <p:cNvPr id="33" name="TextBox 32"/>
          <p:cNvSpPr txBox="1"/>
          <p:nvPr/>
        </p:nvSpPr>
        <p:spPr>
          <a:xfrm rot="16200000">
            <a:off x="-1204571" y="3031918"/>
            <a:ext cx="325347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Duration Variance from IA Range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1585338" y="4625945"/>
            <a:ext cx="20672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1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1811209" y="5008020"/>
            <a:ext cx="2286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2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2009117" y="4281498"/>
            <a:ext cx="25940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3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2253321" y="2276759"/>
            <a:ext cx="2286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4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2477365" y="4405579"/>
            <a:ext cx="238861" cy="2203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5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2715796" y="3894631"/>
            <a:ext cx="2286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6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3188337" y="4269541"/>
            <a:ext cx="27354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8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3395108" y="3425398"/>
            <a:ext cx="19114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9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3605854" y="4045241"/>
            <a:ext cx="30566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10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3820554" y="4489925"/>
            <a:ext cx="3257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11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4282104" y="4289780"/>
            <a:ext cx="3257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13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4512140" y="4295788"/>
            <a:ext cx="3257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14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4747527" y="4300318"/>
            <a:ext cx="3257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15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4974085" y="4703570"/>
            <a:ext cx="3257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16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5203194" y="4260685"/>
            <a:ext cx="3257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17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5423188" y="4883732"/>
            <a:ext cx="3257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18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5664768" y="4496942"/>
            <a:ext cx="3257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19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5902722" y="4434903"/>
            <a:ext cx="3257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20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6143468" y="3387644"/>
            <a:ext cx="3257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21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6333854" y="4260685"/>
            <a:ext cx="3257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22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6568869" y="4260685"/>
            <a:ext cx="3257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23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6821565" y="4250265"/>
            <a:ext cx="3257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24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7255642" y="4260685"/>
            <a:ext cx="3257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26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2950734" y="1587913"/>
            <a:ext cx="21401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7</a:t>
            </a:r>
          </a:p>
        </p:txBody>
      </p:sp>
      <p:sp>
        <p:nvSpPr>
          <p:cNvPr id="63" name="Right Brace 62"/>
          <p:cNvSpPr/>
          <p:nvPr/>
        </p:nvSpPr>
        <p:spPr>
          <a:xfrm rot="5400000">
            <a:off x="7004916" y="4690424"/>
            <a:ext cx="400111" cy="1594707"/>
          </a:xfrm>
          <a:prstGeom prst="rightBrace">
            <a:avLst>
              <a:gd name="adj1" fmla="val 0"/>
              <a:gd name="adj2" fmla="val 49532"/>
            </a:avLst>
          </a:prstGeom>
          <a:noFill/>
          <a:ln w="25400" cap="flat" cmpd="sng" algn="ctr">
            <a:solidFill>
              <a:schemeClr val="accent1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algn="ctr" defTabSz="457200">
              <a:defRPr/>
            </a:pPr>
            <a:endParaRPr lang="en-US" kern="0">
              <a:solidFill>
                <a:prstClr val="black"/>
              </a:solidFill>
            </a:endParaRPr>
          </a:p>
        </p:txBody>
      </p:sp>
      <p:sp>
        <p:nvSpPr>
          <p:cNvPr id="34" name="Right Brace 33"/>
          <p:cNvSpPr/>
          <p:nvPr/>
        </p:nvSpPr>
        <p:spPr>
          <a:xfrm>
            <a:off x="8009633" y="4368407"/>
            <a:ext cx="333602" cy="855057"/>
          </a:xfrm>
          <a:prstGeom prst="rightBrace">
            <a:avLst>
              <a:gd name="adj1" fmla="val 0"/>
              <a:gd name="adj2" fmla="val 50000"/>
            </a:avLst>
          </a:prstGeom>
          <a:noFill/>
          <a:ln w="25400" cap="flat" cmpd="sng" algn="ctr">
            <a:solidFill>
              <a:schemeClr val="accent1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algn="ctr" defTabSz="457200">
              <a:defRPr/>
            </a:pPr>
            <a:endParaRPr lang="en-US" kern="0">
              <a:solidFill>
                <a:prstClr val="black"/>
              </a:solidFill>
            </a:endParaRPr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B0A53331-3AAF-47EA-B0D3-9D33686601C7}"/>
              </a:ext>
            </a:extLst>
          </p:cNvPr>
          <p:cNvGraphicFramePr>
            <a:graphicFrameLocks/>
          </p:cNvGraphicFramePr>
          <p:nvPr/>
        </p:nvGraphicFramePr>
        <p:xfrm>
          <a:off x="1001184" y="774382"/>
          <a:ext cx="7054287" cy="46497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9343936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/>
              <a:t>Revision Request Project Legend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700" y="907131"/>
            <a:ext cx="8686800" cy="5522729"/>
          </a:xfrm>
        </p:spPr>
        <p:txBody>
          <a:bodyPr numCol="2"/>
          <a:lstStyle/>
          <a:p>
            <a:pPr marL="514350" indent="-514350">
              <a:buFont typeface="+mj-lt"/>
              <a:buAutoNum type="arabicPeriod"/>
            </a:pPr>
            <a:r>
              <a:rPr lang="en-US" sz="1050" dirty="0"/>
              <a:t>NPRR1081, Revisions to Real-Time Reliability Deployment Price Adder to Consider Firm Load Shed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050" dirty="0"/>
              <a:t>NOGRR195, Generator Voltage Control Tolerance Band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050" dirty="0"/>
              <a:t>NPRR998, ERS Deployment and Recall Messages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050" dirty="0"/>
              <a:t>NPRR905, CRR Balancing Account Resettlement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050" dirty="0"/>
              <a:t>SCR811, Integrate Solar Forecasts and SCR811 Implementation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050" dirty="0"/>
              <a:t>SCR789, Update NMMS Topology Processor to PSS_E 34 (35) Capability - Phase 1 Only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050" dirty="0"/>
              <a:t>NPRR902, ERCOT Critical Energy Infrastructure Information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050" dirty="0"/>
              <a:t>NPRR974, NPRR978, NPRR1048, SCR806, Alignment with Amndmnt PUCT SubsRule 25_505_Schedule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050" dirty="0"/>
              <a:t>SCR804, ERCOT GridGeo Access for Transmission Operators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050" dirty="0"/>
              <a:t>NPRR986, NPRR971, NPRR1043, Implementation of NPRR986 BESTF-2 and NPRR971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050" dirty="0"/>
              <a:t>SCR812, Create Intermittent Renewable Generation Integration Report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050" dirty="0"/>
              <a:t>NPRR1097, Create Resource Forced Outage Report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050" dirty="0"/>
              <a:t>NPRR939, Modification to Load Resources Providing RRS to Maintain Minimum PRC on Generators During Scarcity Conditions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050" dirty="0"/>
              <a:t>SCR800, SCR809, Implementation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050" dirty="0"/>
              <a:t>NPRR1108, ERCOT Shall Approve or Deny All Resource Outage Requests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050" dirty="0"/>
              <a:t>NPRR1120, Create Firm Fuel Supply Service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050" dirty="0"/>
              <a:t>SCR815, MarkeTrak Upgrade &amp; Enhancements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050" dirty="0"/>
              <a:t>NPRR1093, NPRR1101, Load Resource Participation in Non-Spinning Reserve</a:t>
            </a:r>
          </a:p>
          <a:p>
            <a:pPr marL="514350" indent="-514350">
              <a:buFont typeface="+mj-lt"/>
              <a:buAutoNum type="arabicPeriod"/>
            </a:pPr>
            <a:endParaRPr lang="en-US" sz="1050" dirty="0"/>
          </a:p>
          <a:p>
            <a:pPr marL="0" indent="0">
              <a:buNone/>
            </a:pPr>
            <a:endParaRPr lang="en-US" sz="1050" dirty="0"/>
          </a:p>
          <a:p>
            <a:pPr marL="514350" indent="-514350">
              <a:buFont typeface="+mj-lt"/>
              <a:buAutoNum type="arabicPeriod" startAt="19"/>
            </a:pPr>
            <a:r>
              <a:rPr lang="en-US" sz="1050" dirty="0"/>
              <a:t>NPRR917, NPRR1016, NPRR1052, NPRR1065, NOGRR212, PGRR082, RRGRR026, DGR DESR Implementation Strategy</a:t>
            </a:r>
          </a:p>
          <a:p>
            <a:pPr marL="514350" indent="-514350">
              <a:buFont typeface="+mj-lt"/>
              <a:buAutoNum type="arabicPeriod" startAt="19"/>
            </a:pPr>
            <a:r>
              <a:rPr lang="en-US" sz="1050" dirty="0"/>
              <a:t>NPRR1103, NPRR1114, Securitization - Subchapter N</a:t>
            </a:r>
          </a:p>
          <a:p>
            <a:pPr marL="514350" indent="-514350">
              <a:buFont typeface="+mj-lt"/>
              <a:buAutoNum type="arabicPeriod" startAt="19"/>
            </a:pPr>
            <a:r>
              <a:rPr lang="en-US" sz="1050" dirty="0"/>
              <a:t>NPRR863, NPRR1015, NPRR1079, NOGRR187, FFR Advancement</a:t>
            </a:r>
          </a:p>
          <a:p>
            <a:pPr marL="514350" indent="-514350">
              <a:buFont typeface="+mj-lt"/>
              <a:buAutoNum type="arabicPeriod" startAt="19"/>
            </a:pPr>
            <a:r>
              <a:rPr lang="en-US" sz="1050" dirty="0"/>
              <a:t>NPRR1154, Include Alternate Resource in the Availability Plan for the Firm Fuel Supply Service</a:t>
            </a:r>
          </a:p>
          <a:p>
            <a:pPr marL="514350" indent="-514350">
              <a:buFont typeface="+mj-lt"/>
              <a:buAutoNum type="arabicPeriod" startAt="19"/>
            </a:pPr>
            <a:r>
              <a:rPr lang="en-US" sz="1050" dirty="0"/>
              <a:t>NPRR1020, EPS Metering - Allow Some Integrated Energy Storage Designs to Calculate Internal Loads</a:t>
            </a:r>
          </a:p>
          <a:p>
            <a:pPr marL="514350" indent="-514350">
              <a:buFont typeface="+mj-lt"/>
              <a:buAutoNum type="arabicPeriod" startAt="19"/>
            </a:pPr>
            <a:r>
              <a:rPr lang="en-US" sz="1050" dirty="0"/>
              <a:t>NPRR1103, NPRR1114, Securitization Phase 2A - Maine Invoice and Credit Exposure</a:t>
            </a:r>
          </a:p>
          <a:p>
            <a:pPr marL="514350" indent="-514350">
              <a:buFont typeface="+mj-lt"/>
              <a:buAutoNum type="arabicPeriod" startAt="19"/>
            </a:pPr>
            <a:r>
              <a:rPr lang="en-US" sz="1050" dirty="0"/>
              <a:t>SCR789, Update NMMS Topology Processor to PSS_E 34 (35) Capability – Phase 2</a:t>
            </a:r>
          </a:p>
          <a:p>
            <a:pPr marL="514350" indent="-514350">
              <a:buFont typeface="+mj-lt"/>
              <a:buAutoNum type="arabicPeriod" startAt="19"/>
            </a:pPr>
            <a:r>
              <a:rPr lang="en-US" sz="1050" dirty="0"/>
              <a:t>NPRR863, NPRR1085, NPRR1096, NPRR1148, Creation of ERCOT Contingency Reserve Service (ECRS)</a:t>
            </a:r>
          </a:p>
          <a:p>
            <a:pPr marL="0" indent="0">
              <a:buNone/>
            </a:pPr>
            <a:endParaRPr lang="en-US" sz="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972128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248F63C-08AC-4CDD-B36F-0851B11853CB}">
  <ds:schemaRefs>
    <ds:schemaRef ds:uri="http://www.w3.org/XML/1998/namespace"/>
    <ds:schemaRef ds:uri="http://purl.org/dc/terms/"/>
    <ds:schemaRef ds:uri="http://schemas.microsoft.com/office/2006/documentManagement/types"/>
    <ds:schemaRef ds:uri="http://purl.org/dc/dcmitype/"/>
    <ds:schemaRef ds:uri="http://schemas.microsoft.com/office/2006/metadata/properties"/>
    <ds:schemaRef ds:uri="c34af464-7aa1-4edd-9be4-83dffc1cb926"/>
    <ds:schemaRef ds:uri="http://purl.org/dc/elements/1.1/"/>
    <ds:schemaRef ds:uri="http://schemas.microsoft.com/office/infopath/2007/PartnerControls"/>
    <ds:schemaRef ds:uri="http://schemas.openxmlformats.org/package/2006/metadata/core-properties"/>
  </ds:schemaRefs>
</ds:datastoreItem>
</file>

<file path=customXml/itemProps3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656818</TotalTime>
  <Words>1339</Words>
  <Application>Microsoft Office PowerPoint</Application>
  <PresentationFormat>On-screen Show (4:3)</PresentationFormat>
  <Paragraphs>538</Paragraphs>
  <Slides>9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Arial</vt:lpstr>
      <vt:lpstr>Calibri</vt:lpstr>
      <vt:lpstr>Courier New</vt:lpstr>
      <vt:lpstr>Roboto</vt:lpstr>
      <vt:lpstr>Wingdings</vt:lpstr>
      <vt:lpstr>1_Custom Design</vt:lpstr>
      <vt:lpstr>Office Theme</vt:lpstr>
      <vt:lpstr>Custom Design</vt:lpstr>
      <vt:lpstr>PowerPoint Presentation</vt:lpstr>
      <vt:lpstr>PowerPoint Presentation</vt:lpstr>
      <vt:lpstr>Recent / Upcoming Project Highlights</vt:lpstr>
      <vt:lpstr>2024 Release Targets – Approved NPRRs / SCRs / xGRRs </vt:lpstr>
      <vt:lpstr>Priority / Rank Recommendations for Revision Requests with Impacts</vt:lpstr>
      <vt:lpstr>Technology Working Group (TWG)</vt:lpstr>
      <vt:lpstr>Variance from IA Cost Range – Revision Request Projects</vt:lpstr>
      <vt:lpstr>Variance from IA Duration Range – Revision Request Projects</vt:lpstr>
      <vt:lpstr>Revision Request Project Legend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Anderson, Troy</cp:lastModifiedBy>
  <cp:revision>3133</cp:revision>
  <cp:lastPrinted>2024-02-06T15:16:31Z</cp:lastPrinted>
  <dcterms:created xsi:type="dcterms:W3CDTF">2016-01-21T15:20:31Z</dcterms:created>
  <dcterms:modified xsi:type="dcterms:W3CDTF">2024-09-10T20:08:06Z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  <property fmtid="{D5CDD505-2E9C-101B-9397-08002B2CF9AE}" pid="3" name="MSIP_Label_7084cbda-52b8-46fb-a7b7-cb5bd465ed85_Enabled">
    <vt:lpwstr>true</vt:lpwstr>
  </property>
  <property fmtid="{D5CDD505-2E9C-101B-9397-08002B2CF9AE}" pid="4" name="MSIP_Label_7084cbda-52b8-46fb-a7b7-cb5bd465ed85_SetDate">
    <vt:lpwstr>2023-07-13T14:03:21Z</vt:lpwstr>
  </property>
  <property fmtid="{D5CDD505-2E9C-101B-9397-08002B2CF9AE}" pid="5" name="MSIP_Label_7084cbda-52b8-46fb-a7b7-cb5bd465ed85_Method">
    <vt:lpwstr>Standard</vt:lpwstr>
  </property>
  <property fmtid="{D5CDD505-2E9C-101B-9397-08002B2CF9AE}" pid="6" name="MSIP_Label_7084cbda-52b8-46fb-a7b7-cb5bd465ed85_Name">
    <vt:lpwstr>Internal</vt:lpwstr>
  </property>
  <property fmtid="{D5CDD505-2E9C-101B-9397-08002B2CF9AE}" pid="7" name="MSIP_Label_7084cbda-52b8-46fb-a7b7-cb5bd465ed85_SiteId">
    <vt:lpwstr>0afb747d-bff7-4596-a9fc-950ef9e0ec45</vt:lpwstr>
  </property>
  <property fmtid="{D5CDD505-2E9C-101B-9397-08002B2CF9AE}" pid="8" name="MSIP_Label_7084cbda-52b8-46fb-a7b7-cb5bd465ed85_ActionId">
    <vt:lpwstr>aeb57a52-e3b6-4d9f-97b5-8553c941019a</vt:lpwstr>
  </property>
  <property fmtid="{D5CDD505-2E9C-101B-9397-08002B2CF9AE}" pid="9" name="MSIP_Label_7084cbda-52b8-46fb-a7b7-cb5bd465ed85_ContentBits">
    <vt:lpwstr>0</vt:lpwstr>
  </property>
</Properties>
</file>