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93" r:id="rId6"/>
    <p:sldId id="292" r:id="rId7"/>
    <p:sldId id="299" r:id="rId8"/>
    <p:sldId id="294" r:id="rId9"/>
    <p:sldId id="295" r:id="rId10"/>
    <p:sldId id="296" r:id="rId11"/>
    <p:sldId id="297" r:id="rId12"/>
    <p:sldId id="298" r:id="rId13"/>
    <p:sldId id="259"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9" autoAdjust="0"/>
    <p:restoredTop sz="94383" autoAdjust="0"/>
  </p:normalViewPr>
  <p:slideViewPr>
    <p:cSldViewPr snapToGrid="0">
      <p:cViewPr varScale="1">
        <p:scale>
          <a:sx n="51" d="100"/>
          <a:sy n="51" d="100"/>
        </p:scale>
        <p:origin x="96" y="42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9/9/2024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9/9/2024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us06web.zoom.us/j/89361889543?pwd=olviNzrBXvZJHnEHKgOUZprYTpSDDV.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September 10th,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strike="sngStrike" dirty="0">
                <a:highlight>
                  <a:srgbClr val="FF0000"/>
                </a:highlight>
              </a:rPr>
              <a:t>Q4 2024 </a:t>
            </a:r>
            <a:r>
              <a:rPr lang="en-US" normalizeH="1" dirty="0">
                <a:highlight>
                  <a:srgbClr val="FF0000"/>
                </a:highlight>
              </a:rPr>
              <a:t>Q1 2025</a:t>
            </a:r>
            <a:endParaRPr lang="en-US" strike="sngStrike" dirty="0">
              <a:highlight>
                <a:srgbClr val="FF0000"/>
              </a:highlight>
            </a:endParaRPr>
          </a:p>
        </p:txBody>
      </p:sp>
    </p:spTree>
    <p:extLst>
      <p:ext uri="{BB962C8B-B14F-4D97-AF65-F5344CB8AC3E}">
        <p14:creationId xmlns:p14="http://schemas.microsoft.com/office/powerpoint/2010/main" val="332104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9/10/2024 @ 1:00PM </a:t>
            </a:r>
            <a:br>
              <a:rPr lang="en-US" dirty="0"/>
            </a:br>
            <a:r>
              <a:rPr lang="en-US" dirty="0"/>
              <a:t>following RMS – ERCOT Met Center (and via Webex)</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948316" y="2343502"/>
            <a:ext cx="3841267" cy="4195410"/>
          </a:xfrm>
        </p:spPr>
        <p:txBody>
          <a:bodyPr>
            <a:noAutofit/>
          </a:bodyPr>
          <a:lstStyle/>
          <a:p>
            <a:r>
              <a:rPr lang="en-US" sz="2000" b="1" u="sng" dirty="0"/>
              <a:t>AGENDA ITEMS:</a:t>
            </a:r>
          </a:p>
          <a:p>
            <a:pPr marL="285750"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Decimals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AMS Data Practices – Gap Retrieval &amp; Updated LSE files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Stabilization</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650_01 RCN Processing </a:t>
            </a:r>
          </a:p>
          <a:p>
            <a:pPr marL="742950" lvl="1" indent="-285750">
              <a:buFont typeface="Courier New" panose="02070309020205020404" pitchFamily="49" charset="0"/>
              <a:buChar char="o"/>
            </a:pPr>
            <a:r>
              <a:rPr lang="en-US" sz="1600" b="1" spc="50" dirty="0">
                <a:solidFill>
                  <a:schemeClr val="tx1">
                    <a:lumMod val="50000"/>
                    <a:lumOff val="50000"/>
                  </a:schemeClr>
                </a:solidFill>
                <a:latin typeface="Tenorite"/>
              </a:rPr>
              <a:t>DNP Discretionary Service Charges on 810s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a:t>
            </a:r>
            <a:r>
              <a:rPr lang="en-US" sz="1600" b="1" spc="50" dirty="0">
                <a:solidFill>
                  <a:schemeClr val="tx1">
                    <a:lumMod val="50000"/>
                    <a:lumOff val="50000"/>
                  </a:schemeClr>
                </a:solidFill>
                <a:latin typeface="Tenorite"/>
              </a:rPr>
              <a:t>67_03 IDRs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Seibel Changes with ERCOT</a:t>
            </a:r>
          </a:p>
          <a:p>
            <a:pPr marL="742950" lvl="1" indent="-285750">
              <a:buFont typeface="Courier New" panose="02070309020205020404" pitchFamily="49" charset="0"/>
              <a:buChar char="o"/>
            </a:pPr>
            <a:r>
              <a:rPr lang="en-US" sz="1600" b="1" spc="50" dirty="0">
                <a:solidFill>
                  <a:schemeClr val="tx1">
                    <a:lumMod val="50000"/>
                    <a:lumOff val="50000"/>
                  </a:schemeClr>
                </a:solidFill>
                <a:latin typeface="Tenorite"/>
              </a:rPr>
              <a:t>BDMVIs and 810s</a:t>
            </a:r>
          </a:p>
          <a:p>
            <a:pPr marL="742950" lvl="1" indent="-285750">
              <a:buFont typeface="Courier New" panose="02070309020205020404" pitchFamily="49" charset="0"/>
              <a:buChar char="o"/>
            </a:pPr>
            <a:r>
              <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810s received, missing 867s</a:t>
            </a:r>
          </a:p>
          <a:p>
            <a:pPr marL="1200150" lvl="2" indent="-285750">
              <a:buFont typeface="Courier New" panose="02070309020205020404" pitchFamily="49" charset="0"/>
              <a:buChar char="o"/>
            </a:pPr>
            <a:r>
              <a:rPr lang="en-US" sz="1600" b="1" spc="50" dirty="0">
                <a:solidFill>
                  <a:schemeClr val="tx1">
                    <a:lumMod val="50000"/>
                    <a:lumOff val="50000"/>
                  </a:schemeClr>
                </a:solidFill>
                <a:latin typeface="Tenorite"/>
              </a:rPr>
              <a:t>Missing start/end Reads</a:t>
            </a:r>
            <a:endParaRPr kumimoji="0" lang="en-US" sz="1600" b="1"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11</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5" name="Text Placeholder 2">
            <a:extLst>
              <a:ext uri="{FF2B5EF4-FFF2-40B4-BE49-F238E27FC236}">
                <a16:creationId xmlns:a16="http://schemas.microsoft.com/office/drawing/2014/main" id="{BAE556E1-3342-6DF9-DC23-E99E226839B9}"/>
              </a:ext>
            </a:extLst>
          </p:cNvPr>
          <p:cNvSpPr txBox="1">
            <a:spLocks/>
          </p:cNvSpPr>
          <p:nvPr/>
        </p:nvSpPr>
        <p:spPr>
          <a:xfrm>
            <a:off x="8610599" y="2343502"/>
            <a:ext cx="3332843" cy="41954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indent="-285750">
              <a:buFont typeface="Courier New" panose="02070309020205020404" pitchFamily="49" charset="0"/>
              <a:buChar char="o"/>
            </a:pPr>
            <a:endParaRPr lang="en-US"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LOA Historical Usage Request - Format</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814_20 ESI ID Maintenance</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Updating DLFs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Open </a:t>
            </a:r>
            <a:r>
              <a:rPr lang="en-US" sz="1600" b="1" dirty="0" err="1">
                <a:solidFill>
                  <a:schemeClr val="tx1">
                    <a:lumMod val="50000"/>
                    <a:lumOff val="50000"/>
                  </a:schemeClr>
                </a:solidFill>
                <a:latin typeface="Tenorite"/>
              </a:rPr>
              <a:t>MarkeTraks</a:t>
            </a:r>
            <a:endParaRPr lang="en-US" sz="1600"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LP&amp;L Weekly Market Calls</a:t>
            </a:r>
          </a:p>
          <a:p>
            <a:pPr marL="285750" indent="-285750">
              <a:buFont typeface="Courier New" panose="02070309020205020404" pitchFamily="49" charset="0"/>
              <a:buChar char="o"/>
            </a:pPr>
            <a:r>
              <a:rPr lang="en-US" sz="1600" b="1" dirty="0">
                <a:solidFill>
                  <a:schemeClr val="tx1">
                    <a:lumMod val="50000"/>
                    <a:lumOff val="50000"/>
                  </a:schemeClr>
                </a:solidFill>
                <a:latin typeface="Tenorite"/>
              </a:rPr>
              <a:t>Lessons Learned</a:t>
            </a:r>
          </a:p>
          <a:p>
            <a:pPr marL="285750" indent="-285750">
              <a:buFont typeface="Courier New" panose="02070309020205020404" pitchFamily="49" charset="0"/>
              <a:buChar char="o"/>
            </a:pPr>
            <a:r>
              <a:rPr lang="en-US" sz="1600" b="1" spc="50" dirty="0">
                <a:solidFill>
                  <a:schemeClr val="tx1">
                    <a:lumMod val="50000"/>
                    <a:lumOff val="50000"/>
                  </a:schemeClr>
                </a:solidFill>
                <a:latin typeface="Tenorite"/>
              </a:rPr>
              <a:t>Open Discussion </a:t>
            </a:r>
          </a:p>
          <a:p>
            <a:pPr marL="800100" lvl="1" indent="-342900">
              <a:buFont typeface="Arial" panose="020B0604020202020204" pitchFamily="34" charset="0"/>
              <a:buChar char="•"/>
            </a:pPr>
            <a:r>
              <a:rPr lang="en-US" sz="1600" b="1" spc="50" dirty="0">
                <a:solidFill>
                  <a:schemeClr val="tx1">
                    <a:lumMod val="50000"/>
                    <a:lumOff val="50000"/>
                  </a:schemeClr>
                </a:solidFill>
                <a:latin typeface="Tenorite"/>
              </a:rPr>
              <a:t>Pending LP&amp;L Rate Case</a:t>
            </a:r>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0" y="1165763"/>
            <a:ext cx="3555609" cy="1909763"/>
          </a:xfrm>
        </p:spPr>
        <p:txBody>
          <a:bodyPr>
            <a:normAutofit fontScale="90000"/>
          </a:bodyPr>
          <a:lstStyle/>
          <a:p>
            <a:pPr algn="ctr"/>
            <a:r>
              <a:rPr lang="en-US" dirty="0"/>
              <a:t>LRITF meeting</a:t>
            </a:r>
            <a:br>
              <a:rPr lang="en-US" dirty="0"/>
            </a:br>
            <a:r>
              <a:rPr lang="en-US" dirty="0"/>
              <a:t>8/6/24 &amp;</a:t>
            </a:r>
            <a:br>
              <a:rPr lang="en-US" dirty="0"/>
            </a:br>
            <a:r>
              <a:rPr lang="en-US" dirty="0"/>
              <a:t>weekly market call update</a:t>
            </a:r>
            <a:br>
              <a:rPr lang="en-US" dirty="0"/>
            </a:b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4673" y="683509"/>
            <a:ext cx="7597327" cy="6103558"/>
          </a:xfrm>
        </p:spPr>
        <p:txBody>
          <a:bodyPr>
            <a:normAutofit lnSpcReduction="1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solidFill>
                  <a:schemeClr val="tx1">
                    <a:lumMod val="50000"/>
                    <a:lumOff val="50000"/>
                  </a:schemeClr>
                </a:solidFill>
              </a:rPr>
              <a:t>Decimals </a:t>
            </a:r>
            <a:r>
              <a:rPr lang="en-US" sz="2300" b="1" dirty="0">
                <a:solidFill>
                  <a:schemeClr val="tx1">
                    <a:lumMod val="50000"/>
                    <a:lumOff val="50000"/>
                  </a:schemeClr>
                </a:solidFill>
              </a:rPr>
              <a:t>– </a:t>
            </a:r>
            <a:r>
              <a:rPr lang="en-US" sz="2000" dirty="0">
                <a:effectLst/>
                <a:ea typeface="Aptos" panose="020B0004020202020204" pitchFamily="34" charset="0"/>
                <a:cs typeface="Times New Roman" panose="02020603050405020304" pitchFamily="18" charset="0"/>
              </a:rPr>
              <a:t>Decimals are planned for 867s and 810s and will commence with 9/2 billing – up to 6 decimals could be received with typically 3-4 values – 6 places would indicate an estimated read. Sample test data revealed 2 decimal places on an 810_02 with rounding to occur on each cost recovery line item.  Further discussions will be held on the absence of decimal language in the TXSET guides for certain QTY and MEA segments.</a:t>
            </a:r>
          </a:p>
          <a:p>
            <a:pPr marL="457200" indent="-457200">
              <a:buFont typeface="Arial" panose="020B0604020202020204" pitchFamily="34" charset="0"/>
              <a:buChar char="•"/>
            </a:pPr>
            <a:r>
              <a:rPr lang="en-US" sz="2300" b="1" u="sng" dirty="0">
                <a:solidFill>
                  <a:schemeClr val="tx1">
                    <a:lumMod val="50000"/>
                    <a:lumOff val="50000"/>
                  </a:schemeClr>
                </a:solidFill>
              </a:rPr>
              <a:t>LSE files </a:t>
            </a:r>
            <a:r>
              <a:rPr lang="en-US" sz="2300" b="1" dirty="0">
                <a:solidFill>
                  <a:schemeClr val="tx1">
                    <a:lumMod val="50000"/>
                    <a:lumOff val="50000"/>
                  </a:schemeClr>
                </a:solidFill>
              </a:rPr>
              <a:t>–</a:t>
            </a:r>
            <a:r>
              <a:rPr lang="en-US" sz="2300" dirty="0">
                <a:solidFill>
                  <a:schemeClr val="tx1">
                    <a:lumMod val="50000"/>
                    <a:lumOff val="50000"/>
                  </a:schemeClr>
                </a:solidFill>
              </a:rPr>
              <a:t>	</a:t>
            </a:r>
            <a:r>
              <a:rPr lang="en-US" sz="2000" dirty="0">
                <a:solidFill>
                  <a:schemeClr val="tx1">
                    <a:lumMod val="50000"/>
                    <a:lumOff val="50000"/>
                  </a:schemeClr>
                </a:solidFill>
              </a:rPr>
              <a:t>LP&amp;L indicated gap retrieval is in place, however, automated process to send </a:t>
            </a:r>
            <a:r>
              <a:rPr lang="en-US" sz="2000" dirty="0" err="1">
                <a:solidFill>
                  <a:schemeClr val="tx1">
                    <a:lumMod val="50000"/>
                    <a:lumOff val="50000"/>
                  </a:schemeClr>
                </a:solidFill>
              </a:rPr>
              <a:t>reversioned</a:t>
            </a:r>
            <a:r>
              <a:rPr lang="en-US" sz="2000" dirty="0">
                <a:solidFill>
                  <a:schemeClr val="tx1">
                    <a:lumMod val="50000"/>
                    <a:lumOff val="50000"/>
                  </a:schemeClr>
                </a:solidFill>
              </a:rPr>
              <a:t> files is still being tested.  To ensure ERCOT has the latest interval data LP&amp;L will be resending all LSE files for the months of March and April in time for final settlement as they work to finalize automated process.</a:t>
            </a:r>
          </a:p>
          <a:p>
            <a:pPr marL="457200" indent="-457200">
              <a:buFont typeface="Arial" panose="020B0604020202020204" pitchFamily="34" charset="0"/>
              <a:buChar char="•"/>
            </a:pPr>
            <a:r>
              <a:rPr lang="en-US" sz="2300" b="1" u="sng" dirty="0">
                <a:solidFill>
                  <a:schemeClr val="tx1">
                    <a:lumMod val="50000"/>
                    <a:lumOff val="50000"/>
                  </a:schemeClr>
                </a:solidFill>
              </a:rPr>
              <a:t>SMT Readiness </a:t>
            </a:r>
            <a:r>
              <a:rPr lang="en-US" sz="2000" dirty="0">
                <a:solidFill>
                  <a:schemeClr val="tx1">
                    <a:lumMod val="50000"/>
                    <a:lumOff val="50000"/>
                  </a:schemeClr>
                </a:solidFill>
              </a:rPr>
              <a:t>– LP&amp;L has requested assistance from the TDUs to understand the REP’s data expectations/values, daily sync files, and any other relevant onboarding processes.</a:t>
            </a:r>
          </a:p>
          <a:p>
            <a:pPr marL="457200" indent="-457200">
              <a:buFont typeface="Arial" panose="020B0604020202020204" pitchFamily="34" charset="0"/>
              <a:buChar char="•"/>
            </a:pPr>
            <a:endParaRPr lang="en-US" sz="2200" dirty="0"/>
          </a:p>
        </p:txBody>
      </p:sp>
    </p:spTree>
    <p:extLst>
      <p:ext uri="{BB962C8B-B14F-4D97-AF65-F5344CB8AC3E}">
        <p14:creationId xmlns:p14="http://schemas.microsoft.com/office/powerpoint/2010/main" val="386134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11095" y="1722628"/>
            <a:ext cx="4258214" cy="1017394"/>
          </a:xfrm>
        </p:spPr>
        <p:txBody>
          <a:bodyPr>
            <a:normAutofit fontScale="90000"/>
          </a:bodyPr>
          <a:lstStyle/>
          <a:p>
            <a:pPr algn="ctr"/>
            <a:r>
              <a:rPr lang="en-US" dirty="0"/>
              <a:t>Daily Market Calls</a:t>
            </a:r>
            <a:br>
              <a:rPr lang="en-US" dirty="0"/>
            </a:br>
            <a:r>
              <a:rPr lang="en-US" sz="2000" dirty="0"/>
              <a:t>Stabilization issues</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315626" y="401652"/>
            <a:ext cx="7757375" cy="6456348"/>
          </a:xfrm>
        </p:spPr>
        <p:txBody>
          <a:bodyPr>
            <a:normAutofit fontScale="92500" lnSpcReduction="10000"/>
          </a:bodyPr>
          <a:lstStyle/>
          <a:p>
            <a:pPr algn="ctr"/>
            <a:r>
              <a:rPr lang="en-US" sz="2800" b="1" dirty="0"/>
              <a:t>The weekly market calls will be held on Thursdays @ 10:00 AM to discuss any on-going issues:</a:t>
            </a:r>
          </a:p>
          <a:p>
            <a:pPr algn="ctr"/>
            <a:r>
              <a:rPr lang="en-US" sz="1800" u="sng" kern="100" dirty="0">
                <a:solidFill>
                  <a:srgbClr val="467886"/>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https://us06web.zoom.us/j/89361889543?pwd=olviNzrBXvZJHnEHKgOUZprYTpSDDV.1</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Meeting ID: 893 6188 9543</a:t>
            </a: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Passcode: 112233</a:t>
            </a:r>
            <a:endParaRPr lang="en-US" sz="2800" b="1" dirty="0"/>
          </a:p>
          <a:p>
            <a:pPr marL="342900" indent="-342900">
              <a:buFont typeface="Arial" panose="020B0604020202020204" pitchFamily="34" charset="0"/>
              <a:buChar char="•"/>
            </a:pPr>
            <a:r>
              <a:rPr lang="en-US" sz="2000" b="1" dirty="0"/>
              <a:t>DNP 650_01 RCNs processing </a:t>
            </a:r>
            <a:r>
              <a:rPr lang="en-US" sz="2000" dirty="0"/>
              <a:t>– REPs receiving ‘date in past’ rejections when transaction was submitted prior.  ROL requests were being pushed two days out thus causing RCN to be received prior to DNP being completed.  Temporary fix in place so RCNs are not rejected.  Permanent fix to not push DNPs two days with ROL notation is still undergoing testing.  It was discovered premium DNP and RCN charges were erroneously being sent for AMSR meters.  LP&amp;L will be sending out cancel/rebills.</a:t>
            </a:r>
          </a:p>
          <a:p>
            <a:pPr marL="342900" indent="-342900">
              <a:buFont typeface="Arial" panose="020B0604020202020204" pitchFamily="34" charset="0"/>
              <a:buChar char="•"/>
            </a:pPr>
            <a:r>
              <a:rPr lang="en-US" sz="2000" b="1" dirty="0"/>
              <a:t>867 IDR– </a:t>
            </a:r>
            <a:r>
              <a:rPr lang="en-US" sz="2000" dirty="0"/>
              <a:t>LP&amp;L continues to work with ESG to ensure transactions are submitted.  LP&amp;L is working with Oracle to ensure no overlapping dates occur. </a:t>
            </a:r>
          </a:p>
          <a:p>
            <a:pPr marL="342900" indent="-342900">
              <a:buFont typeface="Arial" panose="020B0604020202020204" pitchFamily="34" charset="0"/>
              <a:buChar char="•"/>
            </a:pPr>
            <a:r>
              <a:rPr lang="en-US" sz="2000" b="1" dirty="0"/>
              <a:t>Siebel Changes for Out of Sync conditions</a:t>
            </a:r>
            <a:r>
              <a:rPr lang="en-US" sz="2000" dirty="0"/>
              <a:t>– ERCOT working with LP&amp;L to ensure RORs are aligned in systems.  LP&amp;L has submitted ~19 </a:t>
            </a:r>
            <a:r>
              <a:rPr lang="en-US" sz="2000" dirty="0" err="1"/>
              <a:t>MarkeTraks</a:t>
            </a:r>
            <a:r>
              <a:rPr lang="en-US" sz="2000" dirty="0"/>
              <a:t> to correct the appropriate ROR and close out open enrollment requests.</a:t>
            </a:r>
          </a:p>
          <a:p>
            <a:pPr marL="342900" indent="-342900">
              <a:buFont typeface="Arial" panose="020B0604020202020204" pitchFamily="34" charset="0"/>
              <a:buChar char="•"/>
            </a:pPr>
            <a:r>
              <a:rPr lang="en-US" sz="2000" b="1" dirty="0"/>
              <a:t>BDMVIs submitted from transition until mid to late May </a:t>
            </a:r>
            <a:r>
              <a:rPr lang="en-US" sz="2000" dirty="0"/>
              <a:t>– LP&amp;L is unable to cancel an 810 for a BDMVI thus they are working to “credit note” the account ensure the REP receives the appropriate refund/credit.</a:t>
            </a:r>
            <a:endParaRPr lang="en-US" sz="2200" dirty="0"/>
          </a:p>
        </p:txBody>
      </p:sp>
    </p:spTree>
    <p:extLst>
      <p:ext uri="{BB962C8B-B14F-4D97-AF65-F5344CB8AC3E}">
        <p14:creationId xmlns:p14="http://schemas.microsoft.com/office/powerpoint/2010/main" val="160031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53824" y="1987547"/>
            <a:ext cx="4258214" cy="1017394"/>
          </a:xfrm>
        </p:spPr>
        <p:txBody>
          <a:bodyPr>
            <a:normAutofit fontScale="90000"/>
          </a:bodyPr>
          <a:lstStyle/>
          <a:p>
            <a:pPr algn="ctr"/>
            <a:r>
              <a:rPr lang="en-US" dirty="0"/>
              <a:t>Daily Market Calls</a:t>
            </a:r>
            <a:br>
              <a:rPr lang="en-US" dirty="0"/>
            </a:br>
            <a:r>
              <a:rPr lang="en-US" sz="2000" dirty="0"/>
              <a:t>Stabilization issues- continued</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434625" y="1292844"/>
            <a:ext cx="7757375" cy="5691499"/>
          </a:xfrm>
        </p:spPr>
        <p:txBody>
          <a:bodyPr>
            <a:normAutofit lnSpcReduction="10000"/>
          </a:bodyPr>
          <a:lstStyle/>
          <a:p>
            <a:pPr marL="342900" indent="-342900">
              <a:buFont typeface="Arial" panose="020B0604020202020204" pitchFamily="34" charset="0"/>
              <a:buChar char="•"/>
            </a:pPr>
            <a:r>
              <a:rPr lang="en-US" sz="2000" b="1" dirty="0"/>
              <a:t>810s received, Missing 867s – </a:t>
            </a:r>
            <a:r>
              <a:rPr lang="en-US" sz="2000" dirty="0"/>
              <a:t>start/end reads on 867s were missing for some unmetered and metered situations.  LP&amp;L is in final stages of testing metered examples and working with Oracle for a solution.  Unmetered cases should have received cancel/rebills.</a:t>
            </a:r>
            <a:endParaRPr lang="en-US" sz="2000" b="1" dirty="0"/>
          </a:p>
          <a:p>
            <a:pPr marL="342900" indent="-342900">
              <a:buFont typeface="Arial" panose="020B0604020202020204" pitchFamily="34" charset="0"/>
              <a:buChar char="•"/>
            </a:pPr>
            <a:r>
              <a:rPr lang="en-US" sz="2000" b="1" dirty="0"/>
              <a:t>810s with weekend due dates </a:t>
            </a:r>
            <a:r>
              <a:rPr lang="en-US" sz="2000" dirty="0"/>
              <a:t>– LP&amp;L has continued to not assess late fees until stabilization is nearly complete.</a:t>
            </a:r>
          </a:p>
          <a:p>
            <a:pPr marL="342900" indent="-342900">
              <a:buFont typeface="Arial" panose="020B0604020202020204" pitchFamily="34" charset="0"/>
              <a:buChar char="•"/>
            </a:pPr>
            <a:r>
              <a:rPr lang="en-US" sz="2000" b="1" dirty="0"/>
              <a:t>LOA Historical Usage Requests </a:t>
            </a:r>
            <a:r>
              <a:rPr lang="en-US" sz="2000" dirty="0"/>
              <a:t>– LP&amp;L has completed reformatting LOA requests to align with RMG.  </a:t>
            </a:r>
          </a:p>
          <a:p>
            <a:pPr marL="342900" indent="-342900">
              <a:buFont typeface="Arial" panose="020B0604020202020204" pitchFamily="34" charset="0"/>
              <a:buChar char="•"/>
            </a:pPr>
            <a:r>
              <a:rPr lang="en-US" sz="2000" b="1" dirty="0"/>
              <a:t>650_01 Clearance Requests </a:t>
            </a:r>
            <a:r>
              <a:rPr lang="en-US" sz="2000" dirty="0"/>
              <a:t>– LP&amp;L has asked REPs to send disconnect and reconnect orders at least 15 minutes apart to prevent both orders from being submitted in the same batch thus unexecuting the reconnect.  LP&amp;L reports some REPs are continuing to submit in same batch.</a:t>
            </a:r>
          </a:p>
          <a:p>
            <a:pPr marL="342900" indent="-342900">
              <a:buFont typeface="Arial" panose="020B0604020202020204" pitchFamily="34" charset="0"/>
              <a:buChar char="•"/>
            </a:pPr>
            <a:r>
              <a:rPr lang="en-US" sz="2000" b="1" dirty="0"/>
              <a:t>814_20 ESI Maintenance</a:t>
            </a:r>
            <a:r>
              <a:rPr lang="en-US" sz="2000" dirty="0"/>
              <a:t>- </a:t>
            </a:r>
            <a:r>
              <a:rPr lang="en-US" sz="2000" dirty="0">
                <a:effectLst/>
                <a:ea typeface="Aptos" panose="020B0004020202020204" pitchFamily="34" charset="0"/>
                <a:cs typeface="Times New Roman" panose="02020603050405020304" pitchFamily="18" charset="0"/>
              </a:rPr>
              <a:t>LP&amp;L systems are unable to send an 814_20 to update the following:  a premise to be reclassified from res vs non-res, address change, and meter type changes.  Thus, REPs will need to send an MVI on a newly created ESI and a MVO on “old” ESI.  </a:t>
            </a:r>
            <a:endParaRPr lang="en-US" sz="2000" dirty="0"/>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100558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31815" y="182220"/>
            <a:ext cx="4082142" cy="585788"/>
          </a:xfrm>
        </p:spPr>
        <p:txBody>
          <a:bodyPr/>
          <a:lstStyle/>
          <a:p>
            <a:r>
              <a:rPr lang="en-US" b="1" dirty="0"/>
              <a:t>Lessons learned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77500" lnSpcReduction="20000"/>
          </a:bodyPr>
          <a:lstStyle/>
          <a:p>
            <a:r>
              <a:rPr lang="en-US" dirty="0"/>
              <a:t>Customers with Multiple ESIs and DREP Process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TXSET Guides need updating </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85000" lnSpcReduction="10000"/>
          </a:bodyPr>
          <a:lstStyle/>
          <a:p>
            <a:r>
              <a:rPr lang="en-US" dirty="0"/>
              <a:t>Need Regulatory/Legal decisions at beginning of project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fontScale="92500" lnSpcReduction="20000"/>
          </a:bodyPr>
          <a:lstStyle/>
          <a:p>
            <a:r>
              <a:rPr lang="en-US" dirty="0"/>
              <a:t>Impact of Cycle Dates locked down and true MVI situations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Find a way to compare before defaulting – possibly provide customers with ESIs on their bundle bill prior to competition; create ESIs earlier in the process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p:txBody>
          <a:bodyPr/>
          <a:lstStyle/>
          <a:p>
            <a:r>
              <a:rPr lang="en-US" dirty="0"/>
              <a:t>We need to take some time and ensure we’ve captured the areas that need to be changed – ‘combo’ 814_05 </a:t>
            </a:r>
            <a:r>
              <a:rPr lang="en-US" dirty="0" err="1"/>
              <a:t>kH</a:t>
            </a:r>
            <a:r>
              <a:rPr lang="en-US" dirty="0"/>
              <a:t> vs KMON; Decimals; generalized practices  - perhaps a ‘utility orientation’</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Full awareness of any impacting legislation</a:t>
            </a:r>
          </a:p>
          <a:p>
            <a:pPr>
              <a:spcBef>
                <a:spcPts val="0"/>
              </a:spcBef>
            </a:pPr>
            <a:r>
              <a:rPr lang="en-US" dirty="0"/>
              <a:t>Early conversations</a:t>
            </a:r>
          </a:p>
          <a:p>
            <a:pPr>
              <a:spcBef>
                <a:spcPts val="0"/>
              </a:spcBef>
            </a:pPr>
            <a:r>
              <a:rPr lang="en-US" dirty="0"/>
              <a:t>LP&amp;L has paved the way for additional MOU/ECs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lstStyle/>
          <a:p>
            <a:pPr>
              <a:spcBef>
                <a:spcPts val="0"/>
              </a:spcBef>
            </a:pPr>
            <a:r>
              <a:rPr lang="en-US" dirty="0"/>
              <a:t>Impacts stacking logic at go-live</a:t>
            </a:r>
          </a:p>
          <a:p>
            <a:pPr>
              <a:spcBef>
                <a:spcPts val="0"/>
              </a:spcBef>
            </a:pPr>
            <a:r>
              <a:rPr lang="en-US" dirty="0"/>
              <a:t>Clear determination so REPs may design systems accordingly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5</a:t>
            </a:fld>
            <a:endParaRPr lang="en-US" dirty="0"/>
          </a:p>
        </p:txBody>
      </p:sp>
    </p:spTree>
    <p:extLst>
      <p:ext uri="{BB962C8B-B14F-4D97-AF65-F5344CB8AC3E}">
        <p14:creationId xmlns:p14="http://schemas.microsoft.com/office/powerpoint/2010/main" val="2407864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052011" y="436940"/>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85000" lnSpcReduction="10000"/>
          </a:bodyPr>
          <a:lstStyle/>
          <a:p>
            <a:r>
              <a:rPr lang="en-US" dirty="0"/>
              <a:t>Phone Number formats &amp; Country Code issue</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Clean data for ESI creation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Addresses without descriptions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Decimals in meter reads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Update TXSET Guide</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lstStyle/>
          <a:p>
            <a:pPr>
              <a:spcBef>
                <a:spcPts val="0"/>
              </a:spcBef>
            </a:pPr>
            <a:r>
              <a:rPr lang="en-US" dirty="0"/>
              <a:t>Avoid creation of ‘bad’ ESIs only to have to retire</a:t>
            </a:r>
          </a:p>
          <a:p>
            <a:pPr>
              <a:spcBef>
                <a:spcPts val="0"/>
              </a:spcBef>
            </a:pPr>
            <a:r>
              <a:rPr lang="en-US" dirty="0"/>
              <a:t>Eliminates downstream confusion – customers, REPs</a:t>
            </a:r>
          </a:p>
          <a:p>
            <a:pPr>
              <a:spcBef>
                <a:spcPts val="0"/>
              </a:spcBef>
            </a:pPr>
            <a:r>
              <a:rPr lang="en-US" dirty="0"/>
              <a:t>Understanding for Munis, other utilities may be associated</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Systems should be able to use secondary address fields to help avoid inadvertent gain situations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With AMI being the standard meter type, this is an opportunity to allow decimals in meter reads.  We are already using them in IDR situations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6</a:t>
            </a:fld>
            <a:endParaRPr lang="en-US" dirty="0"/>
          </a:p>
        </p:txBody>
      </p:sp>
    </p:spTree>
    <p:extLst>
      <p:ext uri="{BB962C8B-B14F-4D97-AF65-F5344CB8AC3E}">
        <p14:creationId xmlns:p14="http://schemas.microsoft.com/office/powerpoint/2010/main" val="2559737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302267" y="309792"/>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92500" lnSpcReduction="20000"/>
          </a:bodyPr>
          <a:lstStyle/>
          <a:p>
            <a:r>
              <a:rPr lang="en-US" dirty="0"/>
              <a:t>Priority Codes for MVIs &amp;Reconnects</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TDSP Matrices in one location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Online enrollments – what options for multiple ESIs?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Cancel/rebill timing and LSE files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Should be included in the RMG along with other priority codes (service orders)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One place for:  AMS Data Practices, Emergency Operating Plans, Solar Practices, Transaction Timelines</a:t>
            </a:r>
          </a:p>
          <a:p>
            <a:pPr>
              <a:spcBef>
                <a:spcPts val="0"/>
              </a:spcBef>
            </a:pPr>
            <a:r>
              <a:rPr lang="en-US" dirty="0"/>
              <a:t>Including list in ERCOT opt-in checklist</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576938" y="3755394"/>
            <a:ext cx="5574766" cy="1010842"/>
          </a:xfrm>
        </p:spPr>
        <p:txBody>
          <a:bodyPr/>
          <a:lstStyle/>
          <a:p>
            <a:pPr>
              <a:spcBef>
                <a:spcPts val="0"/>
              </a:spcBef>
            </a:pPr>
            <a:r>
              <a:rPr lang="en-US" dirty="0"/>
              <a:t>Better customer experience if more than one ESI is to be enrolled</a:t>
            </a:r>
          </a:p>
          <a:p>
            <a:pPr>
              <a:spcBef>
                <a:spcPts val="0"/>
              </a:spcBef>
            </a:pPr>
            <a:r>
              <a:rPr lang="en-US" dirty="0"/>
              <a:t>Providing a postcard to each customer with ESI information prior to sales window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fontScale="92500"/>
          </a:bodyPr>
          <a:lstStyle/>
          <a:p>
            <a:pPr>
              <a:spcBef>
                <a:spcPts val="0"/>
              </a:spcBef>
            </a:pPr>
            <a:r>
              <a:rPr lang="en-US" dirty="0"/>
              <a:t>This information is not captured in any protocols or guides at ERCOT… it is more of an ERCOT business process that impacts utilities processes.  How can we capture for the next entrant? Opportunity to include in operating guide for settlements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7</a:t>
            </a:fld>
            <a:endParaRPr lang="en-US" dirty="0"/>
          </a:p>
        </p:txBody>
      </p:sp>
    </p:spTree>
    <p:extLst>
      <p:ext uri="{BB962C8B-B14F-4D97-AF65-F5344CB8AC3E}">
        <p14:creationId xmlns:p14="http://schemas.microsoft.com/office/powerpoint/2010/main" val="493883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328286"/>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Full testing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85000" lnSpcReduction="10000"/>
          </a:bodyPr>
          <a:lstStyle/>
          <a:p>
            <a:r>
              <a:rPr lang="en-US" dirty="0"/>
              <a:t>Awareness of all files and extracts on ERCOT MIS</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a:bodyPr>
          <a:lstStyle/>
          <a:p>
            <a:r>
              <a:rPr lang="en-US" dirty="0"/>
              <a:t>Shopping Fairs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Market Participants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Robust end to end testing with ‘real’ data including billing</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Understanding of extracts available and purpose of data</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625108" y="3250624"/>
            <a:ext cx="6260566" cy="1395430"/>
          </a:xfrm>
        </p:spPr>
        <p:txBody>
          <a:bodyPr>
            <a:normAutofit/>
          </a:bodyPr>
          <a:lstStyle/>
          <a:p>
            <a:pPr>
              <a:spcBef>
                <a:spcPts val="0"/>
              </a:spcBef>
            </a:pPr>
            <a:r>
              <a:rPr lang="en-US" dirty="0"/>
              <a:t>WIN!  Having a media market in a condensed geographical area resulted in effective communications to the residents</a:t>
            </a:r>
          </a:p>
          <a:p>
            <a:pPr>
              <a:spcBef>
                <a:spcPts val="0"/>
              </a:spcBef>
            </a:pPr>
            <a:r>
              <a:rPr lang="en-US" dirty="0"/>
              <a:t>Providing questions for consideration – shopping guide and partnership with PUCT</a:t>
            </a:r>
          </a:p>
          <a:p>
            <a:pPr>
              <a:spcBef>
                <a:spcPts val="0"/>
              </a:spcBef>
            </a:pPr>
            <a:r>
              <a:rPr lang="en-US" dirty="0"/>
              <a:t>Knowing the audience and conducting business/enrollments how the community wants to conduct business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Market participants were disengaged until the last minute</a:t>
            </a:r>
          </a:p>
          <a:p>
            <a:pPr>
              <a:spcBef>
                <a:spcPts val="0"/>
              </a:spcBef>
            </a:pPr>
            <a:r>
              <a:rPr lang="en-US" dirty="0"/>
              <a:t>Requiring participation in the task force meeting if REP wants to become active in the territory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8</a:t>
            </a:fld>
            <a:endParaRPr lang="en-US" dirty="0"/>
          </a:p>
        </p:txBody>
      </p:sp>
    </p:spTree>
    <p:extLst>
      <p:ext uri="{BB962C8B-B14F-4D97-AF65-F5344CB8AC3E}">
        <p14:creationId xmlns:p14="http://schemas.microsoft.com/office/powerpoint/2010/main" val="1517553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476389"/>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EPS Meters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92500" lnSpcReduction="20000"/>
          </a:bodyPr>
          <a:lstStyle/>
          <a:p>
            <a:r>
              <a:rPr lang="en-US" dirty="0"/>
              <a:t>Understanding market processes</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Understanding if territory has EPS meters, Muni will need to accept 867s from ERCOT</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DCN/RCN processes and billing</a:t>
            </a:r>
          </a:p>
          <a:p>
            <a:pPr>
              <a:spcBef>
                <a:spcPts val="0"/>
              </a:spcBef>
            </a:pPr>
            <a:r>
              <a:rPr lang="en-US" dirty="0"/>
              <a:t>ESI Maintenance and updating attributes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
        <p:nvSpPr>
          <p:cNvPr id="5" name="Text Placeholder 7">
            <a:extLst>
              <a:ext uri="{FF2B5EF4-FFF2-40B4-BE49-F238E27FC236}">
                <a16:creationId xmlns:a16="http://schemas.microsoft.com/office/drawing/2014/main" id="{726DAE5B-E5B0-24C5-7ED2-F8D4F2B2F44C}"/>
              </a:ext>
            </a:extLst>
          </p:cNvPr>
          <p:cNvSpPr txBox="1">
            <a:spLocks/>
          </p:cNvSpPr>
          <p:nvPr/>
        </p:nvSpPr>
        <p:spPr>
          <a:xfrm>
            <a:off x="5473108" y="3653115"/>
            <a:ext cx="5102680" cy="11632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Understanding of the settlement differences of BUSIDRRQ, significance of LSE files and reversions, and impacts of cancel/rebills</a:t>
            </a:r>
          </a:p>
        </p:txBody>
      </p:sp>
      <p:sp>
        <p:nvSpPr>
          <p:cNvPr id="6" name="Text Placeholder 3">
            <a:extLst>
              <a:ext uri="{FF2B5EF4-FFF2-40B4-BE49-F238E27FC236}">
                <a16:creationId xmlns:a16="http://schemas.microsoft.com/office/drawing/2014/main" id="{0E806738-5351-A67E-E411-0E31A3A882C3}"/>
              </a:ext>
            </a:extLst>
          </p:cNvPr>
          <p:cNvSpPr txBox="1">
            <a:spLocks/>
          </p:cNvSpPr>
          <p:nvPr/>
        </p:nvSpPr>
        <p:spPr>
          <a:xfrm>
            <a:off x="528044" y="3759554"/>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ERCOT Settlement Process</a:t>
            </a:r>
          </a:p>
        </p:txBody>
      </p:sp>
      <p:sp>
        <p:nvSpPr>
          <p:cNvPr id="9" name="Text Placeholder 3">
            <a:extLst>
              <a:ext uri="{FF2B5EF4-FFF2-40B4-BE49-F238E27FC236}">
                <a16:creationId xmlns:a16="http://schemas.microsoft.com/office/drawing/2014/main" id="{48DDE744-3931-28B9-B476-32135A5A7B35}"/>
              </a:ext>
            </a:extLst>
          </p:cNvPr>
          <p:cNvSpPr txBox="1">
            <a:spLocks/>
          </p:cNvSpPr>
          <p:nvPr/>
        </p:nvSpPr>
        <p:spPr>
          <a:xfrm>
            <a:off x="1212574" y="4816357"/>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70C0"/>
                </a:solidFill>
              </a:rPr>
              <a:t>Smart Meter Texas Onboarding</a:t>
            </a:r>
          </a:p>
        </p:txBody>
      </p:sp>
      <p:sp>
        <p:nvSpPr>
          <p:cNvPr id="10" name="Text Placeholder 3">
            <a:extLst>
              <a:ext uri="{FF2B5EF4-FFF2-40B4-BE49-F238E27FC236}">
                <a16:creationId xmlns:a16="http://schemas.microsoft.com/office/drawing/2014/main" id="{2B7ADDFB-238F-F0ED-E5FE-AEB32875AA55}"/>
              </a:ext>
            </a:extLst>
          </p:cNvPr>
          <p:cNvSpPr txBox="1">
            <a:spLocks/>
          </p:cNvSpPr>
          <p:nvPr/>
        </p:nvSpPr>
        <p:spPr>
          <a:xfrm>
            <a:off x="5996952" y="4755818"/>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solidFill>
                  <a:srgbClr val="0070C0"/>
                </a:solidFill>
              </a:rPr>
              <a:t>Expectations and requirements for integration</a:t>
            </a:r>
            <a:endParaRPr lang="en-US" dirty="0">
              <a:solidFill>
                <a:srgbClr val="0070C0"/>
              </a:solidFill>
            </a:endParaRPr>
          </a:p>
        </p:txBody>
      </p:sp>
      <p:cxnSp>
        <p:nvCxnSpPr>
          <p:cNvPr id="14" name="Straight Connector 13">
            <a:extLst>
              <a:ext uri="{FF2B5EF4-FFF2-40B4-BE49-F238E27FC236}">
                <a16:creationId xmlns:a16="http://schemas.microsoft.com/office/drawing/2014/main" id="{A3DA15B6-3ED8-5932-DDAF-39E1D3160173}"/>
              </a:ext>
            </a:extLst>
          </p:cNvPr>
          <p:cNvCxnSpPr>
            <a:cxnSpLocks/>
          </p:cNvCxnSpPr>
          <p:nvPr/>
        </p:nvCxnSpPr>
        <p:spPr>
          <a:xfrm>
            <a:off x="4858881" y="6056900"/>
            <a:ext cx="1569910" cy="0"/>
          </a:xfrm>
          <a:prstGeom prst="line">
            <a:avLst/>
          </a:prstGeom>
        </p:spPr>
        <p:style>
          <a:lnRef idx="1">
            <a:schemeClr val="dk1"/>
          </a:lnRef>
          <a:fillRef idx="0">
            <a:schemeClr val="dk1"/>
          </a:fillRef>
          <a:effectRef idx="0">
            <a:schemeClr val="dk1"/>
          </a:effectRef>
          <a:fontRef idx="minor">
            <a:schemeClr val="tx1"/>
          </a:fontRef>
        </p:style>
      </p:cxnSp>
      <p:sp>
        <p:nvSpPr>
          <p:cNvPr id="16" name="Text Placeholder 3">
            <a:extLst>
              <a:ext uri="{FF2B5EF4-FFF2-40B4-BE49-F238E27FC236}">
                <a16:creationId xmlns:a16="http://schemas.microsoft.com/office/drawing/2014/main" id="{DD289931-3D13-1577-6C98-815DD3E6510F}"/>
              </a:ext>
            </a:extLst>
          </p:cNvPr>
          <p:cNvSpPr txBox="1">
            <a:spLocks/>
          </p:cNvSpPr>
          <p:nvPr/>
        </p:nvSpPr>
        <p:spPr>
          <a:xfrm>
            <a:off x="1982470" y="5873160"/>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70C0"/>
                </a:solidFill>
              </a:rPr>
              <a:t>Updating Distribution Loss Factors</a:t>
            </a:r>
          </a:p>
        </p:txBody>
      </p:sp>
      <p:sp>
        <p:nvSpPr>
          <p:cNvPr id="17" name="Text Placeholder 3">
            <a:extLst>
              <a:ext uri="{FF2B5EF4-FFF2-40B4-BE49-F238E27FC236}">
                <a16:creationId xmlns:a16="http://schemas.microsoft.com/office/drawing/2014/main" id="{ED148A8E-47E8-08C7-CC6F-CC2DFAD7FB7B}"/>
              </a:ext>
            </a:extLst>
          </p:cNvPr>
          <p:cNvSpPr txBox="1">
            <a:spLocks/>
          </p:cNvSpPr>
          <p:nvPr/>
        </p:nvSpPr>
        <p:spPr>
          <a:xfrm>
            <a:off x="6363898" y="5842000"/>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70C0"/>
                </a:solidFill>
              </a:rPr>
              <a:t>Calculation methodology, expectations and revisions</a:t>
            </a:r>
          </a:p>
        </p:txBody>
      </p:sp>
    </p:spTree>
    <p:extLst>
      <p:ext uri="{BB962C8B-B14F-4D97-AF65-F5344CB8AC3E}">
        <p14:creationId xmlns:p14="http://schemas.microsoft.com/office/powerpoint/2010/main" val="562174607"/>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2.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4877</TotalTime>
  <Words>1483</Words>
  <Application>Microsoft Office PowerPoint</Application>
  <PresentationFormat>Widescreen</PresentationFormat>
  <Paragraphs>151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Arial</vt:lpstr>
      <vt:lpstr>Calibri</vt:lpstr>
      <vt:lpstr>Courier New</vt:lpstr>
      <vt:lpstr>Tenorite</vt:lpstr>
      <vt:lpstr>Office Theme</vt:lpstr>
      <vt:lpstr>Lubbock  Retail Integration Task Force – LRITF September 10th, 2024</vt:lpstr>
      <vt:lpstr>LRITF meeting 8/6/24 &amp; weekly market call update  </vt:lpstr>
      <vt:lpstr>Daily Market Calls Stabilization issues  </vt:lpstr>
      <vt:lpstr>Daily Market Calls Stabilization issues- continued  </vt:lpstr>
      <vt:lpstr>Lessons learned</vt:lpstr>
      <vt:lpstr>Lessons learned - continued</vt:lpstr>
      <vt:lpstr>Lessons learned - continued</vt:lpstr>
      <vt:lpstr>Lessons learned - continued</vt:lpstr>
      <vt:lpstr>Lessons learned - continued</vt:lpstr>
      <vt:lpstr>TIMELINE of Actions</vt:lpstr>
      <vt:lpstr>Lritf meeting 9/10/2024 @ 1:00PM  following RMS – ERCOT Met Center (and via Webex)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Hanson, Pamela</cp:lastModifiedBy>
  <cp:revision>62</cp:revision>
  <dcterms:created xsi:type="dcterms:W3CDTF">2022-10-07T18:03:56Z</dcterms:created>
  <dcterms:modified xsi:type="dcterms:W3CDTF">2024-09-09T21:38:04Z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y fmtid="{D5CDD505-2E9C-101B-9397-08002B2CF9AE}" pid="3" name="MSIP_Label_7084cbda-52b8-46fb-a7b7-cb5bd465ed85_Enabled">
    <vt:lpwstr>true</vt:lpwstr>
  </property>
  <property fmtid="{D5CDD505-2E9C-101B-9397-08002B2CF9AE}" pid="4" name="MSIP_Label_7084cbda-52b8-46fb-a7b7-cb5bd465ed85_SetDate">
    <vt:lpwstr>2024-09-09T21:37:10Z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8212bafd-9ca5-4410-b5dc-763fbedbee0b</vt:lpwstr>
  </property>
  <property fmtid="{D5CDD505-2E9C-101B-9397-08002B2CF9AE}" pid="9" name="MSIP_Label_7084cbda-52b8-46fb-a7b7-cb5bd465ed85_ContentBits">
    <vt:lpwstr>0</vt:lpwstr>
  </property>
</Properties>
</file>