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4"/>
  </p:sldMasterIdLst>
  <p:notesMasterIdLst>
    <p:notesMasterId r:id="rId11"/>
  </p:notesMasterIdLst>
  <p:handoutMasterIdLst>
    <p:handoutMasterId r:id="rId12"/>
  </p:handoutMasterIdLst>
  <p:sldIdLst>
    <p:sldId id="256" r:id="rId5"/>
    <p:sldId id="257" r:id="rId6"/>
    <p:sldId id="261" r:id="rId7"/>
    <p:sldId id="259" r:id="rId8"/>
    <p:sldId id="260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32A2767-FEC0-45D8-A250-3A0CECEC10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D87BEA-720A-4B01-983C-6493C00177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38802-F28A-42D1-9BCA-40E34B52D6F0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7F7142-7B6D-4E82-A762-17951F1395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A5D6A-4E5C-4EA7-A13B-15A02BB533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A98BC-2DB8-47A3-A77F-B9E32C2662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684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5794D-BDB5-4811-AA4A-B25E4EF28521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B1A04-13E8-48CD-97F9-AC2568E1A8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999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B1A04-13E8-48CD-97F9-AC2568E1A8D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305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B1A04-13E8-48CD-97F9-AC2568E1A8D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66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B1A04-13E8-48CD-97F9-AC2568E1A8D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594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B1A04-13E8-48CD-97F9-AC2568E1A8D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667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B1A04-13E8-48CD-97F9-AC2568E1A8D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962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1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19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256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2241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389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244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44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616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47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36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80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3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59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12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5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36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86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8522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8D5DFD-FA42-4EB0-B24E-4180C0CC5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CC864817-5955-484B-9D1F-9BC8DB739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280C083F-71A6-4E55-AE35-586518FE2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Lightbulb">
            <a:extLst>
              <a:ext uri="{FF2B5EF4-FFF2-40B4-BE49-F238E27FC236}">
                <a16:creationId xmlns:a16="http://schemas.microsoft.com/office/drawing/2014/main" id="{AC06F95D-BA5D-4DEE-93EF-3FE3173D13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1" y="-6610"/>
            <a:ext cx="12188389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056DF-7985-4692-968A-466E9E6AF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15" name="Round Diagonal Corner Rectangle 7">
              <a:extLst>
                <a:ext uri="{FF2B5EF4-FFF2-40B4-BE49-F238E27FC236}">
                  <a16:creationId xmlns:a16="http://schemas.microsoft.com/office/drawing/2014/main" id="{B414A174-532A-4602-934F-9858D1D86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B0C0C-7F94-4725-8108-62B3B7A5A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id="{367EAC5B-1891-480A-A3AD-B9F6A88FAC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33">
                <a:extLst>
                  <a:ext uri="{FF2B5EF4-FFF2-40B4-BE49-F238E27FC236}">
                    <a16:creationId xmlns:a16="http://schemas.microsoft.com/office/drawing/2014/main" id="{E33FF633-15BA-464F-8F5B-26C56665F7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id="{0C949DF6-E66B-4DB8-AB52-30CA781B48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309C2298-5EF9-4B09-8995-014F6D3BFF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35">
                <a:extLst>
                  <a:ext uri="{FF2B5EF4-FFF2-40B4-BE49-F238E27FC236}">
                    <a16:creationId xmlns:a16="http://schemas.microsoft.com/office/drawing/2014/main" id="{319B2AFC-EBFF-477C-A364-6D575BE5AA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36">
                <a:extLst>
                  <a:ext uri="{FF2B5EF4-FFF2-40B4-BE49-F238E27FC236}">
                    <a16:creationId xmlns:a16="http://schemas.microsoft.com/office/drawing/2014/main" id="{CC6B7D67-F2F8-4B07-B954-EAC9135B2B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7FF1659D-33DA-4F62-8567-A54020D2E2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9110F572-DC3D-4AB3-B731-B73BD65057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id="{A2F7D0E9-68CE-40F9-B0E9-F915103ECF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id="{AB69A438-1FB7-454A-A3E9-0C329643CD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32">
                <a:extLst>
                  <a:ext uri="{FF2B5EF4-FFF2-40B4-BE49-F238E27FC236}">
                    <a16:creationId xmlns:a16="http://schemas.microsoft.com/office/drawing/2014/main" id="{E64598D0-3A2C-4570-9E7C-C52C89549B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33">
                <a:extLst>
                  <a:ext uri="{FF2B5EF4-FFF2-40B4-BE49-F238E27FC236}">
                    <a16:creationId xmlns:a16="http://schemas.microsoft.com/office/drawing/2014/main" id="{CC17CF42-8908-477B-9F36-DA1306CA01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4">
                <a:extLst>
                  <a:ext uri="{FF2B5EF4-FFF2-40B4-BE49-F238E27FC236}">
                    <a16:creationId xmlns:a16="http://schemas.microsoft.com/office/drawing/2014/main" id="{A2457851-D4A0-404C-BF3F-99AE00B9E9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37">
                <a:extLst>
                  <a:ext uri="{FF2B5EF4-FFF2-40B4-BE49-F238E27FC236}">
                    <a16:creationId xmlns:a16="http://schemas.microsoft.com/office/drawing/2014/main" id="{ECC300FA-EE4A-489E-9A47-79BEBF05DC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35">
                <a:extLst>
                  <a:ext uri="{FF2B5EF4-FFF2-40B4-BE49-F238E27FC236}">
                    <a16:creationId xmlns:a16="http://schemas.microsoft.com/office/drawing/2014/main" id="{0D1F26E2-902B-416B-A1DB-80DAF78D8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36">
                <a:extLst>
                  <a:ext uri="{FF2B5EF4-FFF2-40B4-BE49-F238E27FC236}">
                    <a16:creationId xmlns:a16="http://schemas.microsoft.com/office/drawing/2014/main" id="{491346A0-BF6D-45A5-806A-2150768722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38">
                <a:extLst>
                  <a:ext uri="{FF2B5EF4-FFF2-40B4-BE49-F238E27FC236}">
                    <a16:creationId xmlns:a16="http://schemas.microsoft.com/office/drawing/2014/main" id="{A8A5AAC9-38FD-4A03-AB91-236F2AAC62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39">
                <a:extLst>
                  <a:ext uri="{FF2B5EF4-FFF2-40B4-BE49-F238E27FC236}">
                    <a16:creationId xmlns:a16="http://schemas.microsoft.com/office/drawing/2014/main" id="{7AD4105C-55AA-47FF-AC5D-5BCB0B78C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40">
                <a:extLst>
                  <a:ext uri="{FF2B5EF4-FFF2-40B4-BE49-F238E27FC236}">
                    <a16:creationId xmlns:a16="http://schemas.microsoft.com/office/drawing/2014/main" id="{1C4B42B1-B112-4057-82C3-E5AF3BC7F6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Rectangle 41">
                <a:extLst>
                  <a:ext uri="{FF2B5EF4-FFF2-40B4-BE49-F238E27FC236}">
                    <a16:creationId xmlns:a16="http://schemas.microsoft.com/office/drawing/2014/main" id="{C8B37395-3651-4E66-A62E-31529FABC8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687081-16D7-4BC5-A7DB-E70117439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6002" y="2328334"/>
            <a:ext cx="6798998" cy="2255304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/>
              <a:t>814_20 ESI ID Maintenance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B6D540F-1E2F-416F-819F-D8216BC8F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75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roup 279">
            <a:extLst>
              <a:ext uri="{FF2B5EF4-FFF2-40B4-BE49-F238E27FC236}">
                <a16:creationId xmlns:a16="http://schemas.microsoft.com/office/drawing/2014/main" id="{5FE07634-A83A-4681-9C1D-BC0775F9D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81" name="Rectangle 280">
              <a:extLst>
                <a:ext uri="{FF2B5EF4-FFF2-40B4-BE49-F238E27FC236}">
                  <a16:creationId xmlns:a16="http://schemas.microsoft.com/office/drawing/2014/main" id="{BF62976A-266E-4650-88F2-C16130F3D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2" name="Picture 2">
              <a:extLst>
                <a:ext uri="{FF2B5EF4-FFF2-40B4-BE49-F238E27FC236}">
                  <a16:creationId xmlns:a16="http://schemas.microsoft.com/office/drawing/2014/main" id="{88D9B99B-59C2-481A-A948-F87920A7F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A134327-4864-46BB-A57A-7055C9E3A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148" y="618518"/>
            <a:ext cx="6347351" cy="147857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Scenarios Lubbock is unable to send 814_20 for Service Point updates:</a:t>
            </a:r>
          </a:p>
        </p:txBody>
      </p:sp>
      <p:pic>
        <p:nvPicPr>
          <p:cNvPr id="10" name="Content Placeholder 6" descr="circuit board">
            <a:extLst>
              <a:ext uri="{FF2B5EF4-FFF2-40B4-BE49-F238E27FC236}">
                <a16:creationId xmlns:a16="http://schemas.microsoft.com/office/drawing/2014/main" id="{38616497-6A2B-4863-A3DD-A2D0AF0748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30" r="35165"/>
          <a:stretch/>
        </p:blipFill>
        <p:spPr>
          <a:xfrm flipH="1">
            <a:off x="0" y="10"/>
            <a:ext cx="5420786" cy="6716702"/>
          </a:xfrm>
          <a:prstGeom prst="rect">
            <a:avLst/>
          </a:prstGeom>
        </p:spPr>
      </p:pic>
      <p:grpSp>
        <p:nvGrpSpPr>
          <p:cNvPr id="341" name="Group 283">
            <a:extLst>
              <a:ext uri="{FF2B5EF4-FFF2-40B4-BE49-F238E27FC236}">
                <a16:creationId xmlns:a16="http://schemas.microsoft.com/office/drawing/2014/main" id="{A2E1FE48-FA7B-4262-B922-041542931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F2E644B1-8F72-4AC4-89F1-EB3A02734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6">
              <a:extLst>
                <a:ext uri="{FF2B5EF4-FFF2-40B4-BE49-F238E27FC236}">
                  <a16:creationId xmlns:a16="http://schemas.microsoft.com/office/drawing/2014/main" id="{1781B8E8-8A26-4FFB-BE0C-7C0C644F7C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7">
              <a:extLst>
                <a:ext uri="{FF2B5EF4-FFF2-40B4-BE49-F238E27FC236}">
                  <a16:creationId xmlns:a16="http://schemas.microsoft.com/office/drawing/2014/main" id="{4109D997-E9DF-4429-A643-3E691E2B70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B392695A-F131-4C51-B689-3F4D5B1A2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9">
              <a:extLst>
                <a:ext uri="{FF2B5EF4-FFF2-40B4-BE49-F238E27FC236}">
                  <a16:creationId xmlns:a16="http://schemas.microsoft.com/office/drawing/2014/main" id="{8218EC3E-07D0-417A-B0A8-057F825EF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10">
              <a:extLst>
                <a:ext uri="{FF2B5EF4-FFF2-40B4-BE49-F238E27FC236}">
                  <a16:creationId xmlns:a16="http://schemas.microsoft.com/office/drawing/2014/main" id="{B036399E-7675-47B6-A645-242946879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11">
              <a:extLst>
                <a:ext uri="{FF2B5EF4-FFF2-40B4-BE49-F238E27FC236}">
                  <a16:creationId xmlns:a16="http://schemas.microsoft.com/office/drawing/2014/main" id="{C44A0438-B8A4-43B3-B17C-B919FCD92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12">
              <a:extLst>
                <a:ext uri="{FF2B5EF4-FFF2-40B4-BE49-F238E27FC236}">
                  <a16:creationId xmlns:a16="http://schemas.microsoft.com/office/drawing/2014/main" id="{ABC7257F-6F64-4B81-BDA7-7C232BCBA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13">
              <a:extLst>
                <a:ext uri="{FF2B5EF4-FFF2-40B4-BE49-F238E27FC236}">
                  <a16:creationId xmlns:a16="http://schemas.microsoft.com/office/drawing/2014/main" id="{72DD7E92-F033-480C-A220-63CE422C3A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14">
              <a:extLst>
                <a:ext uri="{FF2B5EF4-FFF2-40B4-BE49-F238E27FC236}">
                  <a16:creationId xmlns:a16="http://schemas.microsoft.com/office/drawing/2014/main" id="{444A9AC9-463E-45E7-A818-13F664F7C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15">
              <a:extLst>
                <a:ext uri="{FF2B5EF4-FFF2-40B4-BE49-F238E27FC236}">
                  <a16:creationId xmlns:a16="http://schemas.microsoft.com/office/drawing/2014/main" id="{6CCE9BBE-5DE3-4991-80CA-DFEB92867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16">
              <a:extLst>
                <a:ext uri="{FF2B5EF4-FFF2-40B4-BE49-F238E27FC236}">
                  <a16:creationId xmlns:a16="http://schemas.microsoft.com/office/drawing/2014/main" id="{3180F6DF-A13F-491C-BF97-B206E3E7B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17">
              <a:extLst>
                <a:ext uri="{FF2B5EF4-FFF2-40B4-BE49-F238E27FC236}">
                  <a16:creationId xmlns:a16="http://schemas.microsoft.com/office/drawing/2014/main" id="{CAD0E44C-73C8-42BB-ADA8-2BA6B3082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18">
              <a:extLst>
                <a:ext uri="{FF2B5EF4-FFF2-40B4-BE49-F238E27FC236}">
                  <a16:creationId xmlns:a16="http://schemas.microsoft.com/office/drawing/2014/main" id="{436EC43E-A70D-4E5C-B275-35CA8E93C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19">
              <a:extLst>
                <a:ext uri="{FF2B5EF4-FFF2-40B4-BE49-F238E27FC236}">
                  <a16:creationId xmlns:a16="http://schemas.microsoft.com/office/drawing/2014/main" id="{ADE7E5B6-2E2A-4F56-9E90-F8613E6D1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20">
              <a:extLst>
                <a:ext uri="{FF2B5EF4-FFF2-40B4-BE49-F238E27FC236}">
                  <a16:creationId xmlns:a16="http://schemas.microsoft.com/office/drawing/2014/main" id="{86B9E49B-AE8D-47E0-BACC-A6D0AC3AB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21">
              <a:extLst>
                <a:ext uri="{FF2B5EF4-FFF2-40B4-BE49-F238E27FC236}">
                  <a16:creationId xmlns:a16="http://schemas.microsoft.com/office/drawing/2014/main" id="{2EB961AF-CD61-41BA-B0B2-0741A5ED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22">
              <a:extLst>
                <a:ext uri="{FF2B5EF4-FFF2-40B4-BE49-F238E27FC236}">
                  <a16:creationId xmlns:a16="http://schemas.microsoft.com/office/drawing/2014/main" id="{DC42BDA1-810A-4135-B3B1-B3161D372A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23">
              <a:extLst>
                <a:ext uri="{FF2B5EF4-FFF2-40B4-BE49-F238E27FC236}">
                  <a16:creationId xmlns:a16="http://schemas.microsoft.com/office/drawing/2014/main" id="{FA51FCA8-FCF4-4116-8CB2-5C539E37F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24">
              <a:extLst>
                <a:ext uri="{FF2B5EF4-FFF2-40B4-BE49-F238E27FC236}">
                  <a16:creationId xmlns:a16="http://schemas.microsoft.com/office/drawing/2014/main" id="{F2850A10-CDBC-462A-8CB7-025874683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25">
              <a:extLst>
                <a:ext uri="{FF2B5EF4-FFF2-40B4-BE49-F238E27FC236}">
                  <a16:creationId xmlns:a16="http://schemas.microsoft.com/office/drawing/2014/main" id="{738A37B9-77C2-4464-BF1F-2AF25A0D2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26">
              <a:extLst>
                <a:ext uri="{FF2B5EF4-FFF2-40B4-BE49-F238E27FC236}">
                  <a16:creationId xmlns:a16="http://schemas.microsoft.com/office/drawing/2014/main" id="{89026C8B-A162-4523-A51B-9F1200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27">
              <a:extLst>
                <a:ext uri="{FF2B5EF4-FFF2-40B4-BE49-F238E27FC236}">
                  <a16:creationId xmlns:a16="http://schemas.microsoft.com/office/drawing/2014/main" id="{5B76BC40-1FA2-477D-B2C2-4763577DB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28">
              <a:extLst>
                <a:ext uri="{FF2B5EF4-FFF2-40B4-BE49-F238E27FC236}">
                  <a16:creationId xmlns:a16="http://schemas.microsoft.com/office/drawing/2014/main" id="{6BC68EAA-2809-4AE4-80C1-2555CEF73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29">
              <a:extLst>
                <a:ext uri="{FF2B5EF4-FFF2-40B4-BE49-F238E27FC236}">
                  <a16:creationId xmlns:a16="http://schemas.microsoft.com/office/drawing/2014/main" id="{FE709D1B-0541-4414-9E87-CF7D6918C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30">
              <a:extLst>
                <a:ext uri="{FF2B5EF4-FFF2-40B4-BE49-F238E27FC236}">
                  <a16:creationId xmlns:a16="http://schemas.microsoft.com/office/drawing/2014/main" id="{33BCB888-11B8-4D01-BCDA-59BBA28DC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31">
              <a:extLst>
                <a:ext uri="{FF2B5EF4-FFF2-40B4-BE49-F238E27FC236}">
                  <a16:creationId xmlns:a16="http://schemas.microsoft.com/office/drawing/2014/main" id="{28E5CE3E-C11A-4CF7-82BF-37D1221D4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32">
              <a:extLst>
                <a:ext uri="{FF2B5EF4-FFF2-40B4-BE49-F238E27FC236}">
                  <a16:creationId xmlns:a16="http://schemas.microsoft.com/office/drawing/2014/main" id="{55284FC3-21FB-4FA7-B695-2D6A9CEF7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13DA6B78-00DE-4E55-9124-EFD72519B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34">
              <a:extLst>
                <a:ext uri="{FF2B5EF4-FFF2-40B4-BE49-F238E27FC236}">
                  <a16:creationId xmlns:a16="http://schemas.microsoft.com/office/drawing/2014/main" id="{D4602B0F-2844-48BE-9B4A-0366AC904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35">
              <a:extLst>
                <a:ext uri="{FF2B5EF4-FFF2-40B4-BE49-F238E27FC236}">
                  <a16:creationId xmlns:a16="http://schemas.microsoft.com/office/drawing/2014/main" id="{E31E05BB-6004-474D-9900-D990378F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36">
              <a:extLst>
                <a:ext uri="{FF2B5EF4-FFF2-40B4-BE49-F238E27FC236}">
                  <a16:creationId xmlns:a16="http://schemas.microsoft.com/office/drawing/2014/main" id="{00BD01ED-F65D-4601-A77D-508E960E0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37">
              <a:extLst>
                <a:ext uri="{FF2B5EF4-FFF2-40B4-BE49-F238E27FC236}">
                  <a16:creationId xmlns:a16="http://schemas.microsoft.com/office/drawing/2014/main" id="{FD307CAE-789C-4E80-B6F1-9858A3ABA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38">
              <a:extLst>
                <a:ext uri="{FF2B5EF4-FFF2-40B4-BE49-F238E27FC236}">
                  <a16:creationId xmlns:a16="http://schemas.microsoft.com/office/drawing/2014/main" id="{94B97B29-709E-4E24-B2FA-EF84AA12D2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39">
              <a:extLst>
                <a:ext uri="{FF2B5EF4-FFF2-40B4-BE49-F238E27FC236}">
                  <a16:creationId xmlns:a16="http://schemas.microsoft.com/office/drawing/2014/main" id="{C05D52B9-1FA2-4E7C-8229-B09811A90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40">
              <a:extLst>
                <a:ext uri="{FF2B5EF4-FFF2-40B4-BE49-F238E27FC236}">
                  <a16:creationId xmlns:a16="http://schemas.microsoft.com/office/drawing/2014/main" id="{CC0A5575-2FB9-440F-B9A8-E0DDE1C37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41">
              <a:extLst>
                <a:ext uri="{FF2B5EF4-FFF2-40B4-BE49-F238E27FC236}">
                  <a16:creationId xmlns:a16="http://schemas.microsoft.com/office/drawing/2014/main" id="{AFFCC88F-01DF-4DE1-8CD5-88631E3091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42">
              <a:extLst>
                <a:ext uri="{FF2B5EF4-FFF2-40B4-BE49-F238E27FC236}">
                  <a16:creationId xmlns:a16="http://schemas.microsoft.com/office/drawing/2014/main" id="{33EEC40B-E2CD-4BAC-94D6-85B707142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43">
              <a:extLst>
                <a:ext uri="{FF2B5EF4-FFF2-40B4-BE49-F238E27FC236}">
                  <a16:creationId xmlns:a16="http://schemas.microsoft.com/office/drawing/2014/main" id="{3E0E9643-5C60-4933-BB1B-9A09057E7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44">
              <a:extLst>
                <a:ext uri="{FF2B5EF4-FFF2-40B4-BE49-F238E27FC236}">
                  <a16:creationId xmlns:a16="http://schemas.microsoft.com/office/drawing/2014/main" id="{94F86E92-9EC7-437C-946B-31E7C1C47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BE9A51BE-C514-46B5-ABA6-7E7C878F8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46">
              <a:extLst>
                <a:ext uri="{FF2B5EF4-FFF2-40B4-BE49-F238E27FC236}">
                  <a16:creationId xmlns:a16="http://schemas.microsoft.com/office/drawing/2014/main" id="{8B255447-F0E9-4D96-A4B0-F9EDDE58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Freeform 47">
              <a:extLst>
                <a:ext uri="{FF2B5EF4-FFF2-40B4-BE49-F238E27FC236}">
                  <a16:creationId xmlns:a16="http://schemas.microsoft.com/office/drawing/2014/main" id="{AFAC5F3A-3BE7-489E-A848-498B9995F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Freeform 48">
              <a:extLst>
                <a:ext uri="{FF2B5EF4-FFF2-40B4-BE49-F238E27FC236}">
                  <a16:creationId xmlns:a16="http://schemas.microsoft.com/office/drawing/2014/main" id="{A974E7AA-5EF3-4817-B0AE-4C1A784EE9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Freeform 49">
              <a:extLst>
                <a:ext uri="{FF2B5EF4-FFF2-40B4-BE49-F238E27FC236}">
                  <a16:creationId xmlns:a16="http://schemas.microsoft.com/office/drawing/2014/main" id="{8AA54AC1-3E87-49C0-A594-87829A2CFF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50">
              <a:extLst>
                <a:ext uri="{FF2B5EF4-FFF2-40B4-BE49-F238E27FC236}">
                  <a16:creationId xmlns:a16="http://schemas.microsoft.com/office/drawing/2014/main" id="{CC237789-73BC-4BD9-BFE8-1325FA4B5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51">
              <a:extLst>
                <a:ext uri="{FF2B5EF4-FFF2-40B4-BE49-F238E27FC236}">
                  <a16:creationId xmlns:a16="http://schemas.microsoft.com/office/drawing/2014/main" id="{DCF4052D-CF62-47DC-991E-49D0BA908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52">
              <a:extLst>
                <a:ext uri="{FF2B5EF4-FFF2-40B4-BE49-F238E27FC236}">
                  <a16:creationId xmlns:a16="http://schemas.microsoft.com/office/drawing/2014/main" id="{2ABD9104-C938-44F2-8622-8407A2593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53">
              <a:extLst>
                <a:ext uri="{FF2B5EF4-FFF2-40B4-BE49-F238E27FC236}">
                  <a16:creationId xmlns:a16="http://schemas.microsoft.com/office/drawing/2014/main" id="{4AA18F60-3E86-4A5A-B82E-A79183ED3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54">
              <a:extLst>
                <a:ext uri="{FF2B5EF4-FFF2-40B4-BE49-F238E27FC236}">
                  <a16:creationId xmlns:a16="http://schemas.microsoft.com/office/drawing/2014/main" id="{0F34C941-6196-4937-99E5-14AAD23F2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55">
              <a:extLst>
                <a:ext uri="{FF2B5EF4-FFF2-40B4-BE49-F238E27FC236}">
                  <a16:creationId xmlns:a16="http://schemas.microsoft.com/office/drawing/2014/main" id="{60DB8A6C-23D7-4A88-BDCE-8FEC86A12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56">
              <a:extLst>
                <a:ext uri="{FF2B5EF4-FFF2-40B4-BE49-F238E27FC236}">
                  <a16:creationId xmlns:a16="http://schemas.microsoft.com/office/drawing/2014/main" id="{29F5F702-AEE6-4633-BB20-7A15C3A31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57">
              <a:extLst>
                <a:ext uri="{FF2B5EF4-FFF2-40B4-BE49-F238E27FC236}">
                  <a16:creationId xmlns:a16="http://schemas.microsoft.com/office/drawing/2014/main" id="{F30C7A45-6890-4EA5-9F6B-E2AB4D04C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58">
              <a:extLst>
                <a:ext uri="{FF2B5EF4-FFF2-40B4-BE49-F238E27FC236}">
                  <a16:creationId xmlns:a16="http://schemas.microsoft.com/office/drawing/2014/main" id="{F31A7373-F68A-485D-95DC-B53ACC7B5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7F1DC9E5-2422-5F86-FB82-6895E3303A13}"/>
              </a:ext>
            </a:extLst>
          </p:cNvPr>
          <p:cNvSpPr txBox="1">
            <a:spLocks/>
          </p:cNvSpPr>
          <p:nvPr/>
        </p:nvSpPr>
        <p:spPr>
          <a:xfrm>
            <a:off x="5420786" y="2398869"/>
            <a:ext cx="6490226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/>
              <a:t>Consolidating mater bases - new meter type installed</a:t>
            </a:r>
          </a:p>
          <a:p>
            <a:endParaRPr lang="en-US" sz="21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Changing Service Point Type – Commercial to Residential</a:t>
            </a:r>
          </a:p>
          <a:p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Updating Addresses Without GIS Approval</a:t>
            </a:r>
          </a:p>
        </p:txBody>
      </p:sp>
    </p:spTree>
    <p:extLst>
      <p:ext uri="{BB962C8B-B14F-4D97-AF65-F5344CB8AC3E}">
        <p14:creationId xmlns:p14="http://schemas.microsoft.com/office/powerpoint/2010/main" val="302665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5BE62A68-92FB-4DA6-B1D6-FA043544A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3" name="Picture 2">
            <a:extLst>
              <a:ext uri="{FF2B5EF4-FFF2-40B4-BE49-F238E27FC236}">
                <a16:creationId xmlns:a16="http://schemas.microsoft.com/office/drawing/2014/main" id="{10A6DFCC-5864-48A7-8196-CBCF038BB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83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dgm="http://schemas.openxmlformats.org/drawingml/2006/diagram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03CA880E-A155-41A2-B87D-21AC3CE33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96" name="Rectangle 5">
              <a:extLst>
                <a:ext uri="{FF2B5EF4-FFF2-40B4-BE49-F238E27FC236}">
                  <a16:creationId xmlns:a16="http://schemas.microsoft.com/office/drawing/2014/main" id="{AD179668-A46F-4D4C-8C75-2F3B4B578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6">
              <a:extLst>
                <a:ext uri="{FF2B5EF4-FFF2-40B4-BE49-F238E27FC236}">
                  <a16:creationId xmlns:a16="http://schemas.microsoft.com/office/drawing/2014/main" id="{0DB283C2-E19A-4A75-909F-450DB72DE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7">
              <a:extLst>
                <a:ext uri="{FF2B5EF4-FFF2-40B4-BE49-F238E27FC236}">
                  <a16:creationId xmlns:a16="http://schemas.microsoft.com/office/drawing/2014/main" id="{B674E08A-09B5-42AD-805C-43DAE1D0B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id="{248B903F-D11E-41B4-A6F7-5ACF56D76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9">
              <a:extLst>
                <a:ext uri="{FF2B5EF4-FFF2-40B4-BE49-F238E27FC236}">
                  <a16:creationId xmlns:a16="http://schemas.microsoft.com/office/drawing/2014/main" id="{68B65942-DED3-475B-B28D-839E15541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0">
              <a:extLst>
                <a:ext uri="{FF2B5EF4-FFF2-40B4-BE49-F238E27FC236}">
                  <a16:creationId xmlns:a16="http://schemas.microsoft.com/office/drawing/2014/main" id="{54C02C20-8E50-4D5F-9E89-7266186B1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1">
              <a:extLst>
                <a:ext uri="{FF2B5EF4-FFF2-40B4-BE49-F238E27FC236}">
                  <a16:creationId xmlns:a16="http://schemas.microsoft.com/office/drawing/2014/main" id="{057C79DE-C22B-4732-B921-1EEF64DAD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2">
              <a:extLst>
                <a:ext uri="{FF2B5EF4-FFF2-40B4-BE49-F238E27FC236}">
                  <a16:creationId xmlns:a16="http://schemas.microsoft.com/office/drawing/2014/main" id="{21E55FE5-F856-4E6D-A505-4A5AA92FC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3">
              <a:extLst>
                <a:ext uri="{FF2B5EF4-FFF2-40B4-BE49-F238E27FC236}">
                  <a16:creationId xmlns:a16="http://schemas.microsoft.com/office/drawing/2014/main" id="{564ACC84-D8A2-43FB-AB43-D7A892AC8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4">
              <a:extLst>
                <a:ext uri="{FF2B5EF4-FFF2-40B4-BE49-F238E27FC236}">
                  <a16:creationId xmlns:a16="http://schemas.microsoft.com/office/drawing/2014/main" id="{33DE6074-A243-4841-8A21-41739E524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5">
              <a:extLst>
                <a:ext uri="{FF2B5EF4-FFF2-40B4-BE49-F238E27FC236}">
                  <a16:creationId xmlns:a16="http://schemas.microsoft.com/office/drawing/2014/main" id="{6AD73007-A6A4-498E-8AF9-C3F7D61DC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Line 16">
              <a:extLst>
                <a:ext uri="{FF2B5EF4-FFF2-40B4-BE49-F238E27FC236}">
                  <a16:creationId xmlns:a16="http://schemas.microsoft.com/office/drawing/2014/main" id="{541BFD40-70B0-48BA-9216-9C67411F4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7">
              <a:extLst>
                <a:ext uri="{FF2B5EF4-FFF2-40B4-BE49-F238E27FC236}">
                  <a16:creationId xmlns:a16="http://schemas.microsoft.com/office/drawing/2014/main" id="{7DFC59A5-0E43-4308-8BFB-F505CFB549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8">
              <a:extLst>
                <a:ext uri="{FF2B5EF4-FFF2-40B4-BE49-F238E27FC236}">
                  <a16:creationId xmlns:a16="http://schemas.microsoft.com/office/drawing/2014/main" id="{0852232F-7FE7-4B61-AC34-F29289DAC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9">
              <a:extLst>
                <a:ext uri="{FF2B5EF4-FFF2-40B4-BE49-F238E27FC236}">
                  <a16:creationId xmlns:a16="http://schemas.microsoft.com/office/drawing/2014/main" id="{F2467A7F-F122-4464-A682-8C4DB1DA1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20">
              <a:extLst>
                <a:ext uri="{FF2B5EF4-FFF2-40B4-BE49-F238E27FC236}">
                  <a16:creationId xmlns:a16="http://schemas.microsoft.com/office/drawing/2014/main" id="{2178D569-0695-49D6-8261-1BF6E2E48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Rectangle 21">
              <a:extLst>
                <a:ext uri="{FF2B5EF4-FFF2-40B4-BE49-F238E27FC236}">
                  <a16:creationId xmlns:a16="http://schemas.microsoft.com/office/drawing/2014/main" id="{E289FFF1-2E96-4F4A-94D2-D1FED6AE8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22">
              <a:extLst>
                <a:ext uri="{FF2B5EF4-FFF2-40B4-BE49-F238E27FC236}">
                  <a16:creationId xmlns:a16="http://schemas.microsoft.com/office/drawing/2014/main" id="{F0509D92-D47A-49BC-899A-0C2AB53BC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23">
              <a:extLst>
                <a:ext uri="{FF2B5EF4-FFF2-40B4-BE49-F238E27FC236}">
                  <a16:creationId xmlns:a16="http://schemas.microsoft.com/office/drawing/2014/main" id="{606E419B-186B-4DA7-95FA-F921A2D3FC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24">
              <a:extLst>
                <a:ext uri="{FF2B5EF4-FFF2-40B4-BE49-F238E27FC236}">
                  <a16:creationId xmlns:a16="http://schemas.microsoft.com/office/drawing/2014/main" id="{35DBBAC4-A0DC-44A6-A64F-3FF22BC30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25">
              <a:extLst>
                <a:ext uri="{FF2B5EF4-FFF2-40B4-BE49-F238E27FC236}">
                  <a16:creationId xmlns:a16="http://schemas.microsoft.com/office/drawing/2014/main" id="{45359546-A3CF-4560-869D-4C642B0F7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26">
              <a:extLst>
                <a:ext uri="{FF2B5EF4-FFF2-40B4-BE49-F238E27FC236}">
                  <a16:creationId xmlns:a16="http://schemas.microsoft.com/office/drawing/2014/main" id="{A9D2DDA1-3EE0-4B5E-8107-6000BCB2B4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27">
              <a:extLst>
                <a:ext uri="{FF2B5EF4-FFF2-40B4-BE49-F238E27FC236}">
                  <a16:creationId xmlns:a16="http://schemas.microsoft.com/office/drawing/2014/main" id="{6DA22C48-18EA-47BE-B75A-9594E025B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28">
              <a:extLst>
                <a:ext uri="{FF2B5EF4-FFF2-40B4-BE49-F238E27FC236}">
                  <a16:creationId xmlns:a16="http://schemas.microsoft.com/office/drawing/2014/main" id="{411A5F9B-C5BD-4FE0-BEE1-5FA9B82FB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29">
              <a:extLst>
                <a:ext uri="{FF2B5EF4-FFF2-40B4-BE49-F238E27FC236}">
                  <a16:creationId xmlns:a16="http://schemas.microsoft.com/office/drawing/2014/main" id="{AFFCFD60-FB34-408B-A2EA-311A1093D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30">
              <a:extLst>
                <a:ext uri="{FF2B5EF4-FFF2-40B4-BE49-F238E27FC236}">
                  <a16:creationId xmlns:a16="http://schemas.microsoft.com/office/drawing/2014/main" id="{72B9EBCA-3EF6-4296-80E0-CD849B27E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31">
              <a:extLst>
                <a:ext uri="{FF2B5EF4-FFF2-40B4-BE49-F238E27FC236}">
                  <a16:creationId xmlns:a16="http://schemas.microsoft.com/office/drawing/2014/main" id="{CC021197-0DB7-42B6-93BB-32252A937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A134327-4864-46BB-A57A-7055C9E3A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2064281"/>
            <a:ext cx="3740847" cy="1899706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Consolidating Meter Bases – New Meter Type Installed</a:t>
            </a:r>
            <a:endParaRPr lang="en-US" sz="3300" dirty="0">
              <a:solidFill>
                <a:schemeClr val="bg1"/>
              </a:solidFill>
            </a:endParaRPr>
          </a:p>
        </p:txBody>
      </p:sp>
      <p:sp useBgFill="1">
        <p:nvSpPr>
          <p:cNvPr id="124" name="Round Diagonal Corner Rectangle 6">
            <a:extLst>
              <a:ext uri="{FF2B5EF4-FFF2-40B4-BE49-F238E27FC236}">
                <a16:creationId xmlns:a16="http://schemas.microsoft.com/office/drawing/2014/main" id="{7C30BDFE-E13B-4CD1-9371-FAEDFF80C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853439"/>
            <a:ext cx="6987476" cy="4760505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bg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A847D4E2-EA7B-40EF-8062-D1FAF838F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79200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127" name="Freeform 32">
              <a:extLst>
                <a:ext uri="{FF2B5EF4-FFF2-40B4-BE49-F238E27FC236}">
                  <a16:creationId xmlns:a16="http://schemas.microsoft.com/office/drawing/2014/main" id="{F1549F3B-53A1-4D15-8E8E-4297D91B8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33">
              <a:extLst>
                <a:ext uri="{FF2B5EF4-FFF2-40B4-BE49-F238E27FC236}">
                  <a16:creationId xmlns:a16="http://schemas.microsoft.com/office/drawing/2014/main" id="{841347B2-F767-433C-946A-1B19B4C40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34">
              <a:extLst>
                <a:ext uri="{FF2B5EF4-FFF2-40B4-BE49-F238E27FC236}">
                  <a16:creationId xmlns:a16="http://schemas.microsoft.com/office/drawing/2014/main" id="{B34A4847-B6CA-4001-8EB1-33B3854A4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35">
              <a:extLst>
                <a:ext uri="{FF2B5EF4-FFF2-40B4-BE49-F238E27FC236}">
                  <a16:creationId xmlns:a16="http://schemas.microsoft.com/office/drawing/2014/main" id="{EF334B32-D0A0-45DE-99CB-37A3E56EC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36">
              <a:extLst>
                <a:ext uri="{FF2B5EF4-FFF2-40B4-BE49-F238E27FC236}">
                  <a16:creationId xmlns:a16="http://schemas.microsoft.com/office/drawing/2014/main" id="{5D1098DF-5812-4A6F-A4B7-AFEBEDA98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37">
              <a:extLst>
                <a:ext uri="{FF2B5EF4-FFF2-40B4-BE49-F238E27FC236}">
                  <a16:creationId xmlns:a16="http://schemas.microsoft.com/office/drawing/2014/main" id="{2A72CC5D-2EA1-4ABD-B694-045401D7F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38">
              <a:extLst>
                <a:ext uri="{FF2B5EF4-FFF2-40B4-BE49-F238E27FC236}">
                  <a16:creationId xmlns:a16="http://schemas.microsoft.com/office/drawing/2014/main" id="{47B8C57D-403F-4D5B-9724-24276E99B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39">
              <a:extLst>
                <a:ext uri="{FF2B5EF4-FFF2-40B4-BE49-F238E27FC236}">
                  <a16:creationId xmlns:a16="http://schemas.microsoft.com/office/drawing/2014/main" id="{4890E5D3-F793-4B6A-AA8F-1F6C03BD1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40">
              <a:extLst>
                <a:ext uri="{FF2B5EF4-FFF2-40B4-BE49-F238E27FC236}">
                  <a16:creationId xmlns:a16="http://schemas.microsoft.com/office/drawing/2014/main" id="{68A2FE4A-346D-4EA5-B377-EED451516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Rectangle 41">
              <a:extLst>
                <a:ext uri="{FF2B5EF4-FFF2-40B4-BE49-F238E27FC236}">
                  <a16:creationId xmlns:a16="http://schemas.microsoft.com/office/drawing/2014/main" id="{2F12D5D5-9BB1-4D89-B5B4-8F8353825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414DE59-6BC5-6C53-2986-A5CAF013C0A2}"/>
              </a:ext>
            </a:extLst>
          </p:cNvPr>
          <p:cNvSpPr txBox="1"/>
          <p:nvPr/>
        </p:nvSpPr>
        <p:spPr>
          <a:xfrm>
            <a:off x="4298060" y="1382713"/>
            <a:ext cx="65636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1212 Main Street (Park) has two meter bases. They are consolidating to one for the whole park.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need to create a new service point and ESI ID in order to install a different type of meter to handle the load. Otherwise, the billing is affected.</a:t>
            </a:r>
          </a:p>
          <a:p>
            <a:r>
              <a:rPr lang="en-US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HU will need to be requested via email, and we will “proxy” the usage from the other two meters. (Until there are 12-14 months of usage history)</a:t>
            </a:r>
          </a:p>
        </p:txBody>
      </p:sp>
    </p:spTree>
    <p:extLst>
      <p:ext uri="{BB962C8B-B14F-4D97-AF65-F5344CB8AC3E}">
        <p14:creationId xmlns:p14="http://schemas.microsoft.com/office/powerpoint/2010/main" val="956639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B912E0-AFBC-C2BC-1F84-B4262D4BB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659548" y="0"/>
            <a:ext cx="55324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4F439-6F4E-4BCD-9A8D-B3943844C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703" y="136738"/>
            <a:ext cx="5469845" cy="147857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Changing Service Point Type – Commercial to Residential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FCBD86-C9A7-D3C6-FFFF-D8B1857ADD84}"/>
              </a:ext>
            </a:extLst>
          </p:cNvPr>
          <p:cNvSpPr txBox="1"/>
          <p:nvPr/>
        </p:nvSpPr>
        <p:spPr>
          <a:xfrm>
            <a:off x="1189703" y="1928330"/>
            <a:ext cx="546984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2418 Ave L was listed as a commercial service point. Request was sent to evaluate the premise type.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Validated the premise type is residential.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Create a new service point and ESI ID to reflect the service point change from commercial to residential.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HU will need to be requested via email and will “proxy” the commercial service point for usage. (Until there are 12-14 months of usage history)</a:t>
            </a:r>
          </a:p>
        </p:txBody>
      </p:sp>
    </p:spTree>
    <p:extLst>
      <p:ext uri="{BB962C8B-B14F-4D97-AF65-F5344CB8AC3E}">
        <p14:creationId xmlns:p14="http://schemas.microsoft.com/office/powerpoint/2010/main" val="4084789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9467-D86A-4D44-9E01-5796E5BD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364" y="177871"/>
            <a:ext cx="5059410" cy="819355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/>
              <a:t>Updating Addresses Without GIS Approval</a:t>
            </a:r>
          </a:p>
        </p:txBody>
      </p:sp>
      <p:pic>
        <p:nvPicPr>
          <p:cNvPr id="6" name="Picture Placeholder 5" descr="Circuit">
            <a:extLst>
              <a:ext uri="{FF2B5EF4-FFF2-40B4-BE49-F238E27FC236}">
                <a16:creationId xmlns:a16="http://schemas.microsoft.com/office/drawing/2014/main" id="{103D88BF-51AE-46F2-8081-A3C5064327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0774" y="0"/>
            <a:ext cx="5991225" cy="199445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094080-04B5-53E6-37AC-F2FCE5615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364" y="2209992"/>
            <a:ext cx="9917161" cy="1923857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1010 Quaker Ave, Suite B. The address for the customer is 1011 Quaker Ave.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GIS will not change the address because there is not a permit with the city for the address update.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Lubbock cannot update the address in our system and send 814_20 because LP&amp;L does not own the addresses.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Will create a new premise with the correct address and a new service point and ESI ID.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HU will need to be requested via email. Will “proxy” the usage from the previous incorrect address. (Until there are 12-14 months of usage history)</a:t>
            </a:r>
          </a:p>
        </p:txBody>
      </p:sp>
    </p:spTree>
    <p:extLst>
      <p:ext uri="{BB962C8B-B14F-4D97-AF65-F5344CB8AC3E}">
        <p14:creationId xmlns:p14="http://schemas.microsoft.com/office/powerpoint/2010/main" val="3906540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5B1D5-C866-473E-BB78-4EEE8E08C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When can we use 814_20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BA845-2367-4347-8572-143E25065D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Switch hold Payment Plan/Tampering (added/removed)</a:t>
            </a:r>
          </a:p>
          <a:p>
            <a:r>
              <a:rPr lang="en-US" dirty="0"/>
              <a:t>Critical Designation (Y/N)</a:t>
            </a:r>
          </a:p>
          <a:p>
            <a:r>
              <a:rPr lang="en-US" dirty="0"/>
              <a:t>Meter Exchanges/Removal/Addition</a:t>
            </a:r>
          </a:p>
          <a:p>
            <a:r>
              <a:rPr lang="en-US" dirty="0"/>
              <a:t>Meter Multiplier</a:t>
            </a:r>
          </a:p>
          <a:p>
            <a:r>
              <a:rPr lang="en-US" dirty="0"/>
              <a:t>Service Address Changes (if approved by GIS) </a:t>
            </a:r>
          </a:p>
          <a:p>
            <a:r>
              <a:rPr lang="en-US" dirty="0"/>
              <a:t>Distributed Generation Addition/Removal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DB13E4-A878-4518-BC6C-CEC36CE646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AMS Indicator</a:t>
            </a:r>
          </a:p>
          <a:p>
            <a:r>
              <a:rPr lang="en-US" dirty="0"/>
              <a:t>DLF Code</a:t>
            </a:r>
          </a:p>
          <a:p>
            <a:r>
              <a:rPr lang="en-US" dirty="0"/>
              <a:t>Power Region</a:t>
            </a:r>
          </a:p>
          <a:p>
            <a:r>
              <a:rPr lang="en-US" dirty="0"/>
              <a:t>Load Profile Changes</a:t>
            </a:r>
          </a:p>
          <a:p>
            <a:r>
              <a:rPr lang="en-US" dirty="0"/>
              <a:t>Meter Read Cycle</a:t>
            </a:r>
          </a:p>
          <a:p>
            <a:r>
              <a:rPr lang="en-US" dirty="0"/>
              <a:t>Customer Name</a:t>
            </a:r>
          </a:p>
          <a:p>
            <a:r>
              <a:rPr lang="en-US" dirty="0"/>
              <a:t>Station ID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825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C8C32A8-E4D9-473C-833A-8950C6E7C0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3EF818-EDF6-480C-9B86-0A3B979BCC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18BD99-41E9-467C-9777-74587F831718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Modern design</Template>
  <TotalTime>127</TotalTime>
  <Words>394</Words>
  <Application>Microsoft Office PowerPoint</Application>
  <PresentationFormat>Widescreen</PresentationFormat>
  <Paragraphs>44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Trebuchet MS</vt:lpstr>
      <vt:lpstr>Tw Cen MT</vt:lpstr>
      <vt:lpstr>Circuit</vt:lpstr>
      <vt:lpstr>814_20 ESI ID Maintenance</vt:lpstr>
      <vt:lpstr>Scenarios Lubbock is unable to send 814_20 for Service Point updates:</vt:lpstr>
      <vt:lpstr>Consolidating Meter Bases – New Meter Type Installed</vt:lpstr>
      <vt:lpstr>Changing Service Point Type – Commercial to Residential</vt:lpstr>
      <vt:lpstr>Updating Addresses Without GIS Approval</vt:lpstr>
      <vt:lpstr>When can we use 814_20</vt:lpstr>
    </vt:vector>
  </TitlesOfParts>
  <Company>City of Lubbock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814_20 ESI ID Maintenance</dc:title>
  <dc:creator>Nicole Atwood</dc:creator>
  <cp:lastModifiedBy>Laura Gomez</cp:lastModifiedBy>
  <cp:revision>6</cp:revision>
  <dcterms:created xsi:type="dcterms:W3CDTF">2024-09-04T20:21:30Z</dcterms:created>
  <dcterms:modified xsi:type="dcterms:W3CDTF">2024-09-05T16:47:45Z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