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6"/>
  </p:notesMasterIdLst>
  <p:handoutMasterIdLst>
    <p:handoutMasterId r:id="rId17"/>
  </p:handoutMasterIdLst>
  <p:sldIdLst>
    <p:sldId id="256" r:id="rId5"/>
    <p:sldId id="293" r:id="rId6"/>
    <p:sldId id="292" r:id="rId7"/>
    <p:sldId id="299" r:id="rId8"/>
    <p:sldId id="294" r:id="rId9"/>
    <p:sldId id="295" r:id="rId10"/>
    <p:sldId id="296" r:id="rId11"/>
    <p:sldId id="297" r:id="rId12"/>
    <p:sldId id="298" r:id="rId13"/>
    <p:sldId id="259"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7C091B-B466-4690-95A5-2A87666A9FDA}" name="Schatz, John" initials="SJ" userId="S::john.schatz@txu.com::8fe7d816-28ba-4a29-b055-6e5e4525d48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99" autoAdjust="0"/>
    <p:restoredTop sz="94383" autoAdjust="0"/>
  </p:normalViewPr>
  <p:slideViewPr>
    <p:cSldViewPr snapToGrid="0">
      <p:cViewPr varScale="1">
        <p:scale>
          <a:sx n="51" d="100"/>
          <a:sy n="51" d="100"/>
        </p:scale>
        <p:origin x="96" y="42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7F456E-01A6-4013-ACA5-F5492591A24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84983A3-9B9B-4D61-97C9-B9E239A315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6F32FC-4BD9-442A-A8C6-51598C909FE3}" type="datetimeFigureOut">
              <a:rPr lang="en-US" smtClean="0"/>
              <a:t>9/9/2024</a:t>
            </a:fld>
            <a:endParaRPr lang="en-US" dirty="0"/>
          </a:p>
        </p:txBody>
      </p:sp>
      <p:sp>
        <p:nvSpPr>
          <p:cNvPr id="4" name="Footer Placeholder 3">
            <a:extLst>
              <a:ext uri="{FF2B5EF4-FFF2-40B4-BE49-F238E27FC236}">
                <a16:creationId xmlns:a16="http://schemas.microsoft.com/office/drawing/2014/main" id="{5EEABE74-7A97-4D17-8390-42ADD25C33C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42C1DBD-1052-425E-BF3C-983304BED57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EEFA9E-C190-4F5C-8394-BD5F1CD55C02}" type="slidenum">
              <a:rPr lang="en-US" smtClean="0"/>
              <a:t>‹#›</a:t>
            </a:fld>
            <a:endParaRPr lang="en-US" dirty="0"/>
          </a:p>
        </p:txBody>
      </p:sp>
    </p:spTree>
    <p:extLst>
      <p:ext uri="{BB962C8B-B14F-4D97-AF65-F5344CB8AC3E}">
        <p14:creationId xmlns:p14="http://schemas.microsoft.com/office/powerpoint/2010/main" val="2324801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6371FA-A98D-41E8-93F4-09945841298A}" type="datetimeFigureOut">
              <a:rPr lang="en-US" smtClean="0"/>
              <a:t>9/9/2024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89C57-55D7-40A4-A101-E74FAC7A092B}" type="slidenum">
              <a:rPr lang="en-US" smtClean="0"/>
              <a:t>‹#›</a:t>
            </a:fld>
            <a:endParaRPr lang="en-US" dirty="0"/>
          </a:p>
        </p:txBody>
      </p:sp>
    </p:spTree>
    <p:extLst>
      <p:ext uri="{BB962C8B-B14F-4D97-AF65-F5344CB8AC3E}">
        <p14:creationId xmlns:p14="http://schemas.microsoft.com/office/powerpoint/2010/main" val="283990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12.svg"/><Relationship Id="rId4" Type="http://schemas.openxmlformats.org/officeDocument/2006/relationships/image" Target="../media/image11.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416040" y="4434840"/>
            <a:ext cx="4941771" cy="1122202"/>
          </a:xfrm>
        </p:spPr>
        <p:txBody>
          <a:bodyPr anchor="b">
            <a:noAutofit/>
          </a:bodyPr>
          <a:lstStyle>
            <a:lvl1pPr algn="l">
              <a:defRPr sz="3600" spc="150" baseline="0"/>
            </a:lvl1pPr>
          </a:lstStyle>
          <a:p>
            <a:r>
              <a:rPr lang="en-US"/>
              <a:t>CLICK TO EDIT MASTER TITLE STYLE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p:nvPr>
        </p:nvSpPr>
        <p:spPr>
          <a:xfrm>
            <a:off x="6416041" y="5586890"/>
            <a:ext cx="4941770" cy="396660"/>
          </a:xfrm>
        </p:spPr>
        <p:txBody>
          <a:bodyPr>
            <a:norm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Graphic 7">
            <a:extLst>
              <a:ext uri="{FF2B5EF4-FFF2-40B4-BE49-F238E27FC236}">
                <a16:creationId xmlns:a16="http://schemas.microsoft.com/office/drawing/2014/main" id="{A04F1E16-9A84-4D0E-9706-79C396AF6AE6}"/>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9358" t="23650" b="-1"/>
          <a:stretch/>
        </p:blipFill>
        <p:spPr>
          <a:xfrm>
            <a:off x="0" y="0"/>
            <a:ext cx="9488312" cy="5054323"/>
          </a:xfrm>
          <a:prstGeom prst="rect">
            <a:avLst/>
          </a:prstGeom>
        </p:spPr>
      </p:pic>
    </p:spTree>
    <p:extLst>
      <p:ext uri="{BB962C8B-B14F-4D97-AF65-F5344CB8AC3E}">
        <p14:creationId xmlns:p14="http://schemas.microsoft.com/office/powerpoint/2010/main" val="177682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mart Art">
    <p:bg>
      <p:bgRef idx="1001">
        <a:schemeClr val="bg1"/>
      </p:bgRef>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E786F69D-D4FA-4075-A7EC-8D31A184F630}"/>
              </a:ext>
              <a:ext uri="{C183D7F6-B498-43B3-948B-1728B52AA6E4}">
                <adec:decorative xmlns:adec="http://schemas.microsoft.com/office/drawing/2017/decorative" val="1"/>
              </a:ext>
            </a:extLst>
          </p:cNvPr>
          <p:cNvGrpSpPr/>
          <p:nvPr userDrawn="1"/>
        </p:nvGrpSpPr>
        <p:grpSpPr>
          <a:xfrm>
            <a:off x="0" y="0"/>
            <a:ext cx="2590800" cy="1027906"/>
            <a:chOff x="0" y="0"/>
            <a:chExt cx="2590800" cy="1027906"/>
          </a:xfrm>
        </p:grpSpPr>
        <p:cxnSp>
          <p:nvCxnSpPr>
            <p:cNvPr id="10" name="Straight Connector 9">
              <a:extLst>
                <a:ext uri="{FF2B5EF4-FFF2-40B4-BE49-F238E27FC236}">
                  <a16:creationId xmlns:a16="http://schemas.microsoft.com/office/drawing/2014/main" id="{66988B2D-0240-4256-8268-4B9FF1E72363}"/>
                </a:ext>
              </a:extLst>
            </p:cNvPr>
            <p:cNvCxnSpPr>
              <a:cxnSpLocks/>
            </p:cNvCxnSpPr>
            <p:nvPr userDrawn="1"/>
          </p:nvCxnSpPr>
          <p:spPr>
            <a:xfrm flipV="1">
              <a:off x="0" y="0"/>
              <a:ext cx="259080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8EEAAE1-3D04-41C3-B2D2-B3BEF34C3B27}"/>
                </a:ext>
              </a:extLst>
            </p:cNvPr>
            <p:cNvCxnSpPr>
              <a:cxnSpLocks/>
            </p:cNvCxnSpPr>
            <p:nvPr userDrawn="1"/>
          </p:nvCxnSpPr>
          <p:spPr>
            <a:xfrm flipH="1">
              <a:off x="0" y="0"/>
              <a:ext cx="704850" cy="10279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7" name="SmartArt Placeholder 6">
            <a:extLst>
              <a:ext uri="{FF2B5EF4-FFF2-40B4-BE49-F238E27FC236}">
                <a16:creationId xmlns:a16="http://schemas.microsoft.com/office/drawing/2014/main" id="{156CA116-0F6E-4EE9-B34F-03BA07161A7A}"/>
              </a:ext>
            </a:extLst>
          </p:cNvPr>
          <p:cNvSpPr>
            <a:spLocks noGrp="1"/>
          </p:cNvSpPr>
          <p:nvPr>
            <p:ph type="dgm" sz="quarter" idx="15"/>
          </p:nvPr>
        </p:nvSpPr>
        <p:spPr>
          <a:xfrm>
            <a:off x="838200" y="2111375"/>
            <a:ext cx="10515600" cy="3744913"/>
          </a:xfrm>
        </p:spPr>
        <p:txBody>
          <a:bodyPr/>
          <a:lstStyle/>
          <a:p>
            <a:r>
              <a:rPr lang="en-US"/>
              <a:t>Click icon to add SmartArt graphic</a:t>
            </a:r>
            <a:endParaRPr lang="en-US" dirty="0"/>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68311559"/>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12" name="Graphic 10">
            <a:extLst>
              <a:ext uri="{FF2B5EF4-FFF2-40B4-BE49-F238E27FC236}">
                <a16:creationId xmlns:a16="http://schemas.microsoft.com/office/drawing/2014/main" id="{9D2AF524-D4B4-4A3A-9CE4-EDAFE1D5A37B}"/>
              </a:ext>
              <a:ext uri="{C183D7F6-B498-43B3-948B-1728B52AA6E4}">
                <adec:decorative xmlns:adec="http://schemas.microsoft.com/office/drawing/2017/decorative" val="1"/>
              </a:ext>
            </a:extLst>
          </p:cNvPr>
          <p:cNvSpPr/>
          <p:nvPr/>
        </p:nvSpPr>
        <p:spPr>
          <a:xfrm>
            <a:off x="2113884" y="0"/>
            <a:ext cx="10078116" cy="6858000"/>
          </a:xfrm>
          <a:custGeom>
            <a:avLst/>
            <a:gdLst>
              <a:gd name="connsiteX0" fmla="*/ 3793236 w 10078116"/>
              <a:gd name="connsiteY0" fmla="*/ 6858000 h 6858000"/>
              <a:gd name="connsiteX1" fmla="*/ 0 w 10078116"/>
              <a:gd name="connsiteY1" fmla="*/ 0 h 6858000"/>
              <a:gd name="connsiteX2" fmla="*/ 10078116 w 10078116"/>
              <a:gd name="connsiteY2" fmla="*/ 0 h 6858000"/>
              <a:gd name="connsiteX3" fmla="*/ 10078116 w 1007811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078116" h="6858000">
                <a:moveTo>
                  <a:pt x="3793236" y="6858000"/>
                </a:moveTo>
                <a:lnTo>
                  <a:pt x="0" y="0"/>
                </a:lnTo>
                <a:lnTo>
                  <a:pt x="10078116" y="0"/>
                </a:lnTo>
                <a:lnTo>
                  <a:pt x="10078116" y="6858000"/>
                </a:lnTo>
                <a:close/>
              </a:path>
            </a:pathLst>
          </a:custGeom>
          <a:solidFill>
            <a:schemeClr val="accent1"/>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E3987A5-99A6-4B33-BAAF-53159635382E}"/>
              </a:ext>
            </a:extLst>
          </p:cNvPr>
          <p:cNvSpPr>
            <a:spLocks noGrp="1"/>
          </p:cNvSpPr>
          <p:nvPr>
            <p:ph type="title" hasCustomPrompt="1"/>
          </p:nvPr>
        </p:nvSpPr>
        <p:spPr>
          <a:xfrm>
            <a:off x="838200" y="5509419"/>
            <a:ext cx="4082142" cy="585788"/>
          </a:xfrm>
        </p:spPr>
        <p:txBody>
          <a:bodyPr>
            <a:normAutofit/>
          </a:bodyPr>
          <a:lstStyle>
            <a:lvl1pPr>
              <a:defRPr lang="en-US" sz="2800" kern="1200" spc="150" baseline="0" dirty="0">
                <a:solidFill>
                  <a:schemeClr val="tx1"/>
                </a:solidFill>
                <a:latin typeface="+mj-lt"/>
                <a:ea typeface="+mj-ea"/>
                <a:cs typeface="+mj-cs"/>
              </a:defRPr>
            </a:lvl1pPr>
          </a:lstStyle>
          <a:p>
            <a:r>
              <a:rPr lang="en-US"/>
              <a:t>CLICK TO EDIT TITLE</a:t>
            </a:r>
          </a:p>
        </p:txBody>
      </p:sp>
      <p:sp>
        <p:nvSpPr>
          <p:cNvPr id="16" name="Text Placeholder 15">
            <a:extLst>
              <a:ext uri="{FF2B5EF4-FFF2-40B4-BE49-F238E27FC236}">
                <a16:creationId xmlns:a16="http://schemas.microsoft.com/office/drawing/2014/main" id="{3BABF6CA-407C-4BF0-8234-1321A676E756}"/>
              </a:ext>
            </a:extLst>
          </p:cNvPr>
          <p:cNvSpPr>
            <a:spLocks noGrp="1"/>
          </p:cNvSpPr>
          <p:nvPr>
            <p:ph type="body" sz="quarter" idx="13"/>
          </p:nvPr>
        </p:nvSpPr>
        <p:spPr>
          <a:xfrm>
            <a:off x="166074" y="1507772"/>
            <a:ext cx="2141764" cy="514350"/>
          </a:xfrm>
        </p:spPr>
        <p:txBody>
          <a:bodyPr anchor="ctr">
            <a:normAutofit/>
          </a:bodyPr>
          <a:lstStyle>
            <a:lvl1pPr marL="0" indent="0" algn="r">
              <a:buNone/>
              <a:defRPr sz="2000"/>
            </a:lvl1pPr>
          </a:lstStyle>
          <a:p>
            <a:pPr lvl="0"/>
            <a:r>
              <a:rPr lang="en-US"/>
              <a:t>Click to edit Master text styles</a:t>
            </a:r>
          </a:p>
        </p:txBody>
      </p:sp>
      <p:sp>
        <p:nvSpPr>
          <p:cNvPr id="17" name="Text Placeholder 15">
            <a:extLst>
              <a:ext uri="{FF2B5EF4-FFF2-40B4-BE49-F238E27FC236}">
                <a16:creationId xmlns:a16="http://schemas.microsoft.com/office/drawing/2014/main" id="{76D8129B-5B68-421C-968C-3663C86EFC7C}"/>
              </a:ext>
            </a:extLst>
          </p:cNvPr>
          <p:cNvSpPr>
            <a:spLocks noGrp="1"/>
          </p:cNvSpPr>
          <p:nvPr>
            <p:ph type="body" sz="quarter" idx="14"/>
          </p:nvPr>
        </p:nvSpPr>
        <p:spPr>
          <a:xfrm>
            <a:off x="732131" y="2584097"/>
            <a:ext cx="2141764" cy="514350"/>
          </a:xfrm>
        </p:spPr>
        <p:txBody>
          <a:bodyPr anchor="ctr">
            <a:normAutofit/>
          </a:bodyPr>
          <a:lstStyle>
            <a:lvl1pPr marL="0" indent="0" algn="r">
              <a:buNone/>
              <a:defRPr sz="2000"/>
            </a:lvl1pPr>
          </a:lstStyle>
          <a:p>
            <a:pPr lvl="0"/>
            <a:r>
              <a:rPr lang="en-US"/>
              <a:t>Click to edit Master text styles</a:t>
            </a:r>
          </a:p>
        </p:txBody>
      </p:sp>
      <p:sp>
        <p:nvSpPr>
          <p:cNvPr id="18" name="Text Placeholder 15">
            <a:extLst>
              <a:ext uri="{FF2B5EF4-FFF2-40B4-BE49-F238E27FC236}">
                <a16:creationId xmlns:a16="http://schemas.microsoft.com/office/drawing/2014/main" id="{6C741DCA-8EBD-44F5-9D38-E938A628ADCD}"/>
              </a:ext>
            </a:extLst>
          </p:cNvPr>
          <p:cNvSpPr>
            <a:spLocks noGrp="1"/>
          </p:cNvSpPr>
          <p:nvPr>
            <p:ph type="body" sz="quarter" idx="15"/>
          </p:nvPr>
        </p:nvSpPr>
        <p:spPr>
          <a:xfrm>
            <a:off x="1338556" y="3660422"/>
            <a:ext cx="2141764" cy="514350"/>
          </a:xfrm>
        </p:spPr>
        <p:txBody>
          <a:bodyPr anchor="ctr">
            <a:normAutofit/>
          </a:bodyPr>
          <a:lstStyle>
            <a:lvl1pPr marL="0" indent="0" algn="r">
              <a:buNone/>
              <a:defRPr sz="2000"/>
            </a:lvl1pPr>
          </a:lstStyle>
          <a:p>
            <a:pPr lvl="0"/>
            <a:r>
              <a:rPr lang="en-US"/>
              <a:t>Click to edit Master text styles</a:t>
            </a:r>
          </a:p>
        </p:txBody>
      </p:sp>
      <p:sp>
        <p:nvSpPr>
          <p:cNvPr id="19" name="Text Placeholder 15">
            <a:extLst>
              <a:ext uri="{FF2B5EF4-FFF2-40B4-BE49-F238E27FC236}">
                <a16:creationId xmlns:a16="http://schemas.microsoft.com/office/drawing/2014/main" id="{5C43C6B1-A1BD-4A90-8B4B-F361C1BEDD26}"/>
              </a:ext>
            </a:extLst>
          </p:cNvPr>
          <p:cNvSpPr>
            <a:spLocks noGrp="1"/>
          </p:cNvSpPr>
          <p:nvPr>
            <p:ph type="body" sz="quarter" idx="16"/>
          </p:nvPr>
        </p:nvSpPr>
        <p:spPr>
          <a:xfrm>
            <a:off x="1922756" y="4736748"/>
            <a:ext cx="2141764" cy="514350"/>
          </a:xfrm>
        </p:spPr>
        <p:txBody>
          <a:bodyPr anchor="ctr">
            <a:normAutofit/>
          </a:bodyPr>
          <a:lstStyle>
            <a:lvl1pPr marL="0" indent="0" algn="r">
              <a:buNone/>
              <a:defRPr sz="2000"/>
            </a:lvl1pPr>
          </a:lstStyle>
          <a:p>
            <a:pPr lvl="0"/>
            <a:r>
              <a:rPr lang="en-US"/>
              <a:t>Click to edit Master text styles</a:t>
            </a:r>
          </a:p>
        </p:txBody>
      </p:sp>
      <p:sp>
        <p:nvSpPr>
          <p:cNvPr id="34" name="Text Placeholder 15">
            <a:extLst>
              <a:ext uri="{FF2B5EF4-FFF2-40B4-BE49-F238E27FC236}">
                <a16:creationId xmlns:a16="http://schemas.microsoft.com/office/drawing/2014/main" id="{0C66E1BD-33F0-4B94-BF94-CD4698F85C3D}"/>
              </a:ext>
            </a:extLst>
          </p:cNvPr>
          <p:cNvSpPr>
            <a:spLocks noGrp="1"/>
          </p:cNvSpPr>
          <p:nvPr>
            <p:ph type="body" sz="quarter" idx="17" hasCustomPrompt="1"/>
          </p:nvPr>
        </p:nvSpPr>
        <p:spPr>
          <a:xfrm>
            <a:off x="4401536" y="1613528"/>
            <a:ext cx="5102680" cy="1010842"/>
          </a:xfrm>
        </p:spPr>
        <p:txBody>
          <a:bodyPr anchor="t">
            <a:normAutofit/>
          </a:bodyPr>
          <a:lstStyle>
            <a:lvl1pPr marL="0" indent="0" algn="l">
              <a:lnSpc>
                <a:spcPct val="100000"/>
              </a:lnSpc>
              <a:buNone/>
              <a:defRPr sz="1400" spc="50" baseline="0"/>
            </a:lvl1pPr>
          </a:lstStyle>
          <a:p>
            <a:pPr lvl="0"/>
            <a:r>
              <a:rPr lang="en-US" dirty="0"/>
              <a:t>Click to edit master text style</a:t>
            </a:r>
          </a:p>
        </p:txBody>
      </p:sp>
      <p:sp>
        <p:nvSpPr>
          <p:cNvPr id="35" name="Text Placeholder 15">
            <a:extLst>
              <a:ext uri="{FF2B5EF4-FFF2-40B4-BE49-F238E27FC236}">
                <a16:creationId xmlns:a16="http://schemas.microsoft.com/office/drawing/2014/main" id="{2D4661B1-6559-407A-9AEC-A46A0570AE8F}"/>
              </a:ext>
            </a:extLst>
          </p:cNvPr>
          <p:cNvSpPr>
            <a:spLocks noGrp="1"/>
          </p:cNvSpPr>
          <p:nvPr>
            <p:ph type="body" sz="quarter" idx="18" hasCustomPrompt="1"/>
          </p:nvPr>
        </p:nvSpPr>
        <p:spPr>
          <a:xfrm>
            <a:off x="4986029" y="2682564"/>
            <a:ext cx="5102680" cy="1010842"/>
          </a:xfrm>
        </p:spPr>
        <p:txBody>
          <a:bodyPr anchor="t">
            <a:normAutofit/>
          </a:bodyPr>
          <a:lstStyle>
            <a:lvl1pPr marL="0" indent="0" algn="l">
              <a:lnSpc>
                <a:spcPct val="100000"/>
              </a:lnSpc>
              <a:buNone/>
              <a:defRPr sz="1400" spc="50" baseline="0"/>
            </a:lvl1pPr>
          </a:lstStyle>
          <a:p>
            <a:pPr lvl="0"/>
            <a:r>
              <a:rPr lang="en-US"/>
              <a:t>Click to edit master text style</a:t>
            </a:r>
          </a:p>
        </p:txBody>
      </p:sp>
      <p:sp>
        <p:nvSpPr>
          <p:cNvPr id="36" name="Text Placeholder 15">
            <a:extLst>
              <a:ext uri="{FF2B5EF4-FFF2-40B4-BE49-F238E27FC236}">
                <a16:creationId xmlns:a16="http://schemas.microsoft.com/office/drawing/2014/main" id="{DCC983F7-6A25-42C0-811C-EA32138C5B80}"/>
              </a:ext>
            </a:extLst>
          </p:cNvPr>
          <p:cNvSpPr>
            <a:spLocks noGrp="1"/>
          </p:cNvSpPr>
          <p:nvPr>
            <p:ph type="body" sz="quarter" idx="19" hasCustomPrompt="1"/>
          </p:nvPr>
        </p:nvSpPr>
        <p:spPr>
          <a:xfrm>
            <a:off x="5576938" y="3755394"/>
            <a:ext cx="5102680" cy="1010842"/>
          </a:xfrm>
        </p:spPr>
        <p:txBody>
          <a:bodyPr anchor="t">
            <a:normAutofit/>
          </a:bodyPr>
          <a:lstStyle>
            <a:lvl1pPr marL="0" indent="0" algn="l">
              <a:lnSpc>
                <a:spcPct val="100000"/>
              </a:lnSpc>
              <a:buNone/>
              <a:defRPr sz="1400" spc="50" baseline="0"/>
            </a:lvl1pPr>
          </a:lstStyle>
          <a:p>
            <a:pPr lvl="0"/>
            <a:r>
              <a:rPr lang="en-US"/>
              <a:t>Click to edit master text style</a:t>
            </a:r>
          </a:p>
        </p:txBody>
      </p:sp>
      <p:sp>
        <p:nvSpPr>
          <p:cNvPr id="37" name="Text Placeholder 15">
            <a:extLst>
              <a:ext uri="{FF2B5EF4-FFF2-40B4-BE49-F238E27FC236}">
                <a16:creationId xmlns:a16="http://schemas.microsoft.com/office/drawing/2014/main" id="{E83DA0EB-27DD-416A-8DA5-4AFDC8587E5C}"/>
              </a:ext>
            </a:extLst>
          </p:cNvPr>
          <p:cNvSpPr>
            <a:spLocks noGrp="1"/>
          </p:cNvSpPr>
          <p:nvPr>
            <p:ph type="body" sz="quarter" idx="20" hasCustomPrompt="1"/>
          </p:nvPr>
        </p:nvSpPr>
        <p:spPr>
          <a:xfrm>
            <a:off x="6175280" y="4824430"/>
            <a:ext cx="5102680" cy="1010842"/>
          </a:xfrm>
        </p:spPr>
        <p:txBody>
          <a:bodyPr anchor="t">
            <a:normAutofit/>
          </a:bodyPr>
          <a:lstStyle>
            <a:lvl1pPr marL="0" indent="0" algn="l">
              <a:lnSpc>
                <a:spcPct val="100000"/>
              </a:lnSpc>
              <a:buNone/>
              <a:defRPr sz="1400" spc="50" baseline="0"/>
            </a:lvl1pPr>
          </a:lstStyle>
          <a:p>
            <a:pPr lvl="0"/>
            <a:r>
              <a:rPr lang="en-US"/>
              <a:t>Click to edit master text style</a:t>
            </a:r>
          </a:p>
        </p:txBody>
      </p:sp>
      <p:sp>
        <p:nvSpPr>
          <p:cNvPr id="5" name="Date Placeholder 4">
            <a:extLst>
              <a:ext uri="{FF2B5EF4-FFF2-40B4-BE49-F238E27FC236}">
                <a16:creationId xmlns:a16="http://schemas.microsoft.com/office/drawing/2014/main" id="{874DC36F-5D3E-439D-80B5-32633FC34434}"/>
              </a:ext>
            </a:extLst>
          </p:cNvPr>
          <p:cNvSpPr>
            <a:spLocks noGrp="1"/>
          </p:cNvSpPr>
          <p:nvPr>
            <p:ph type="dt" sz="half" idx="10"/>
          </p:nvPr>
        </p:nvSpPr>
        <p:spPr/>
        <p:txBody>
          <a:bodyPr/>
          <a:lstStyle>
            <a:lvl1pPr>
              <a:defRPr sz="900">
                <a:solidFill>
                  <a:srgbClr val="898989"/>
                </a:solidFill>
              </a:defRPr>
            </a:lvl1pPr>
          </a:lstStyle>
          <a:p>
            <a:r>
              <a:rPr lang="en-US" dirty="0"/>
              <a:t>20XX</a:t>
            </a:r>
          </a:p>
        </p:txBody>
      </p:sp>
      <p:sp>
        <p:nvSpPr>
          <p:cNvPr id="6" name="Footer Placeholder 5">
            <a:extLst>
              <a:ext uri="{FF2B5EF4-FFF2-40B4-BE49-F238E27FC236}">
                <a16:creationId xmlns:a16="http://schemas.microsoft.com/office/drawing/2014/main" id="{6C710A8A-CEC9-4787-A745-C28DD965F7DD}"/>
              </a:ext>
            </a:extLst>
          </p:cNvPr>
          <p:cNvSpPr>
            <a:spLocks noGrp="1"/>
          </p:cNvSpPr>
          <p:nvPr>
            <p:ph type="ftr" sz="quarter" idx="11"/>
          </p:nvPr>
        </p:nvSpPr>
        <p:spPr>
          <a:xfrm>
            <a:off x="6749143" y="6356350"/>
            <a:ext cx="3775981" cy="365125"/>
          </a:xfrm>
        </p:spPr>
        <p:txBody>
          <a:bodyPr/>
          <a:lstStyle>
            <a:lvl1pPr>
              <a:defRPr sz="900"/>
            </a:lvl1pPr>
          </a:lstStyle>
          <a:p>
            <a:r>
              <a:rPr lang="en-US" dirty="0"/>
              <a:t>PRESENTATION TITLE</a:t>
            </a:r>
          </a:p>
        </p:txBody>
      </p:sp>
      <p:sp>
        <p:nvSpPr>
          <p:cNvPr id="7" name="Slide Number Placeholder 6">
            <a:extLst>
              <a:ext uri="{FF2B5EF4-FFF2-40B4-BE49-F238E27FC236}">
                <a16:creationId xmlns:a16="http://schemas.microsoft.com/office/drawing/2014/main" id="{4162BD04-8F01-472A-9456-4702A2218BB5}"/>
              </a:ext>
            </a:extLst>
          </p:cNvPr>
          <p:cNvSpPr>
            <a:spLocks noGrp="1"/>
          </p:cNvSpPr>
          <p:nvPr>
            <p:ph type="sldNum" sz="quarter" idx="12"/>
          </p:nvPr>
        </p:nvSpPr>
        <p:spPr>
          <a:xfrm>
            <a:off x="10810874" y="6356350"/>
            <a:ext cx="542925" cy="365125"/>
          </a:xfrm>
        </p:spPr>
        <p:txBody>
          <a:bodyPr/>
          <a:lstStyle>
            <a:lvl1pPr>
              <a:defRPr sz="900"/>
            </a:lvl1pPr>
          </a:lstStyle>
          <a:p>
            <a:fld id="{A49DFD55-3C28-40EF-9E31-A92D2E4017FF}" type="slidenum">
              <a:rPr lang="en-US" smtClean="0"/>
              <a:pPr/>
              <a:t>‹#›</a:t>
            </a:fld>
            <a:endParaRPr lang="en-US" dirty="0"/>
          </a:p>
        </p:txBody>
      </p:sp>
      <p:cxnSp>
        <p:nvCxnSpPr>
          <p:cNvPr id="3" name="Straight Connector 2">
            <a:extLst>
              <a:ext uri="{FF2B5EF4-FFF2-40B4-BE49-F238E27FC236}">
                <a16:creationId xmlns:a16="http://schemas.microsoft.com/office/drawing/2014/main" id="{D3795F91-C721-4363-956D-756673AE7957}"/>
              </a:ext>
              <a:ext uri="{C183D7F6-B498-43B3-948B-1728B52AA6E4}">
                <adec:decorative xmlns:adec="http://schemas.microsoft.com/office/drawing/2017/decorative" val="1"/>
              </a:ext>
            </a:extLst>
          </p:cNvPr>
          <p:cNvCxnSpPr>
            <a:cxnSpLocks/>
          </p:cNvCxnSpPr>
          <p:nvPr userDrawn="1"/>
        </p:nvCxnSpPr>
        <p:spPr>
          <a:xfrm>
            <a:off x="4353515" y="5023933"/>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cxnSp>
        <p:nvCxnSpPr>
          <p:cNvPr id="4" name="Straight Connector 3">
            <a:extLst>
              <a:ext uri="{FF2B5EF4-FFF2-40B4-BE49-F238E27FC236}">
                <a16:creationId xmlns:a16="http://schemas.microsoft.com/office/drawing/2014/main" id="{8AC14461-E27D-413D-B31A-47B74646AF25}"/>
              </a:ext>
              <a:ext uri="{C183D7F6-B498-43B3-948B-1728B52AA6E4}">
                <adec:decorative xmlns:adec="http://schemas.microsoft.com/office/drawing/2017/decorative" val="1"/>
              </a:ext>
            </a:extLst>
          </p:cNvPr>
          <p:cNvCxnSpPr>
            <a:cxnSpLocks/>
          </p:cNvCxnSpPr>
          <p:nvPr userDrawn="1"/>
        </p:nvCxnSpPr>
        <p:spPr>
          <a:xfrm>
            <a:off x="3759917" y="3948451"/>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cxnSp>
        <p:nvCxnSpPr>
          <p:cNvPr id="8" name="Straight Connector 7">
            <a:extLst>
              <a:ext uri="{FF2B5EF4-FFF2-40B4-BE49-F238E27FC236}">
                <a16:creationId xmlns:a16="http://schemas.microsoft.com/office/drawing/2014/main" id="{4D6AEA4C-7710-4829-BA87-8DD77F15932C}"/>
              </a:ext>
              <a:ext uri="{C183D7F6-B498-43B3-948B-1728B52AA6E4}">
                <adec:decorative xmlns:adec="http://schemas.microsoft.com/office/drawing/2017/decorative" val="1"/>
              </a:ext>
            </a:extLst>
          </p:cNvPr>
          <p:cNvCxnSpPr>
            <a:cxnSpLocks/>
          </p:cNvCxnSpPr>
          <p:nvPr userDrawn="1"/>
        </p:nvCxnSpPr>
        <p:spPr>
          <a:xfrm>
            <a:off x="3173453" y="2872686"/>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cxnSp>
        <p:nvCxnSpPr>
          <p:cNvPr id="9" name="Straight Connector 8">
            <a:extLst>
              <a:ext uri="{FF2B5EF4-FFF2-40B4-BE49-F238E27FC236}">
                <a16:creationId xmlns:a16="http://schemas.microsoft.com/office/drawing/2014/main" id="{E9BD473E-6203-491C-87AC-54AC0AB23333}"/>
              </a:ext>
              <a:ext uri="{C183D7F6-B498-43B3-948B-1728B52AA6E4}">
                <adec:decorative xmlns:adec="http://schemas.microsoft.com/office/drawing/2017/decorative" val="1"/>
              </a:ext>
            </a:extLst>
          </p:cNvPr>
          <p:cNvCxnSpPr>
            <a:cxnSpLocks/>
          </p:cNvCxnSpPr>
          <p:nvPr userDrawn="1"/>
        </p:nvCxnSpPr>
        <p:spPr>
          <a:xfrm>
            <a:off x="2586263" y="1796083"/>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1165259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2933700" y="892177"/>
            <a:ext cx="8421688" cy="1325563"/>
          </a:xfrm>
        </p:spPr>
        <p:txBody>
          <a:bodyPr>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2933700" y="2776936"/>
            <a:ext cx="3924300"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p:nvPr>
        </p:nvSpPr>
        <p:spPr>
          <a:xfrm>
            <a:off x="2933700" y="3834606"/>
            <a:ext cx="3924300"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410173" y="2776936"/>
            <a:ext cx="3943627"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a:t>CLICK TO EDIT MASTER TEXT</a:t>
            </a:r>
          </a:p>
        </p:txBody>
      </p:sp>
      <p:sp>
        <p:nvSpPr>
          <p:cNvPr id="6" name="Content Placeholder 5">
            <a:extLst>
              <a:ext uri="{FF2B5EF4-FFF2-40B4-BE49-F238E27FC236}">
                <a16:creationId xmlns:a16="http://schemas.microsoft.com/office/drawing/2014/main" id="{B36EE64B-44BF-4634-97BC-5ED74C6DF280}"/>
              </a:ext>
            </a:extLst>
          </p:cNvPr>
          <p:cNvSpPr>
            <a:spLocks noGrp="1"/>
          </p:cNvSpPr>
          <p:nvPr>
            <p:ph sz="quarter" idx="4"/>
          </p:nvPr>
        </p:nvSpPr>
        <p:spPr>
          <a:xfrm>
            <a:off x="7410173" y="3834606"/>
            <a:ext cx="3943627"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pic>
        <p:nvPicPr>
          <p:cNvPr id="11" name="Graphic 10">
            <a:extLst>
              <a:ext uri="{FF2B5EF4-FFF2-40B4-BE49-F238E27FC236}">
                <a16:creationId xmlns:a16="http://schemas.microsoft.com/office/drawing/2014/main" id="{EE24E1DB-1F20-4C28-8069-D9219D1F8BBD}"/>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39434" t="20278" b="22673"/>
          <a:stretch/>
        </p:blipFill>
        <p:spPr>
          <a:xfrm>
            <a:off x="25785" y="0"/>
            <a:ext cx="4368030" cy="3912394"/>
          </a:xfrm>
          <a:prstGeom prst="rect">
            <a:avLst/>
          </a:prstGeom>
        </p:spPr>
      </p:pic>
    </p:spTree>
    <p:extLst>
      <p:ext uri="{BB962C8B-B14F-4D97-AF65-F5344CB8AC3E}">
        <p14:creationId xmlns:p14="http://schemas.microsoft.com/office/powerpoint/2010/main" val="24324519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243104" y="2776936"/>
            <a:ext cx="2882475"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p:nvPr>
        </p:nvSpPr>
        <p:spPr>
          <a:xfrm>
            <a:off x="1243104" y="3834606"/>
            <a:ext cx="2882475"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4647665" y="2776936"/>
            <a:ext cx="2896671"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a:t>CLICK TO EDIT MASTER TEXT</a:t>
            </a:r>
          </a:p>
        </p:txBody>
      </p:sp>
      <p:sp>
        <p:nvSpPr>
          <p:cNvPr id="6" name="Content Placeholder 5">
            <a:extLst>
              <a:ext uri="{FF2B5EF4-FFF2-40B4-BE49-F238E27FC236}">
                <a16:creationId xmlns:a16="http://schemas.microsoft.com/office/drawing/2014/main" id="{B36EE64B-44BF-4634-97BC-5ED74C6DF280}"/>
              </a:ext>
            </a:extLst>
          </p:cNvPr>
          <p:cNvSpPr>
            <a:spLocks noGrp="1"/>
          </p:cNvSpPr>
          <p:nvPr>
            <p:ph sz="quarter" idx="4"/>
          </p:nvPr>
        </p:nvSpPr>
        <p:spPr>
          <a:xfrm>
            <a:off x="4647665" y="3834606"/>
            <a:ext cx="2896671"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ext Placeholder 2">
            <a:extLst>
              <a:ext uri="{FF2B5EF4-FFF2-40B4-BE49-F238E27FC236}">
                <a16:creationId xmlns:a16="http://schemas.microsoft.com/office/drawing/2014/main" id="{1F60A771-8BBC-4565-AB09-402DA7CB2780}"/>
              </a:ext>
            </a:extLst>
          </p:cNvPr>
          <p:cNvSpPr>
            <a:spLocks noGrp="1"/>
          </p:cNvSpPr>
          <p:nvPr>
            <p:ph type="body" idx="13" hasCustomPrompt="1"/>
          </p:nvPr>
        </p:nvSpPr>
        <p:spPr>
          <a:xfrm>
            <a:off x="8066421" y="2776936"/>
            <a:ext cx="2882475"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22" name="Content Placeholder 3">
            <a:extLst>
              <a:ext uri="{FF2B5EF4-FFF2-40B4-BE49-F238E27FC236}">
                <a16:creationId xmlns:a16="http://schemas.microsoft.com/office/drawing/2014/main" id="{C464A9BD-B815-4632-8F54-6EB70E48BAFF}"/>
              </a:ext>
            </a:extLst>
          </p:cNvPr>
          <p:cNvSpPr>
            <a:spLocks noGrp="1"/>
          </p:cNvSpPr>
          <p:nvPr>
            <p:ph sz="half" idx="14"/>
          </p:nvPr>
        </p:nvSpPr>
        <p:spPr>
          <a:xfrm>
            <a:off x="8066421" y="3834606"/>
            <a:ext cx="2882475"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grpSp>
        <p:nvGrpSpPr>
          <p:cNvPr id="10" name="Group 9">
            <a:extLst>
              <a:ext uri="{FF2B5EF4-FFF2-40B4-BE49-F238E27FC236}">
                <a16:creationId xmlns:a16="http://schemas.microsoft.com/office/drawing/2014/main" id="{B2368EF4-1233-48C7-8DB5-75844BFCD594}"/>
              </a:ext>
              <a:ext uri="{C183D7F6-B498-43B3-948B-1728B52AA6E4}">
                <adec:decorative xmlns:adec="http://schemas.microsoft.com/office/drawing/2017/decorative" val="1"/>
              </a:ext>
            </a:extLst>
          </p:cNvPr>
          <p:cNvGrpSpPr/>
          <p:nvPr userDrawn="1"/>
        </p:nvGrpSpPr>
        <p:grpSpPr>
          <a:xfrm>
            <a:off x="0" y="0"/>
            <a:ext cx="2238376" cy="3105150"/>
            <a:chOff x="0" y="0"/>
            <a:chExt cx="2238376" cy="3105150"/>
          </a:xfrm>
        </p:grpSpPr>
        <p:cxnSp>
          <p:nvCxnSpPr>
            <p:cNvPr id="16" name="Straight Connector 15">
              <a:extLst>
                <a:ext uri="{FF2B5EF4-FFF2-40B4-BE49-F238E27FC236}">
                  <a16:creationId xmlns:a16="http://schemas.microsoft.com/office/drawing/2014/main" id="{463D7850-C2A6-43CE-BBE4-8E81A0A593BF}"/>
                </a:ext>
              </a:extLst>
            </p:cNvPr>
            <p:cNvCxnSpPr>
              <a:cxnSpLocks/>
            </p:cNvCxnSpPr>
            <p:nvPr userDrawn="1"/>
          </p:nvCxnSpPr>
          <p:spPr>
            <a:xfrm flipH="1">
              <a:off x="0" y="0"/>
              <a:ext cx="1238250" cy="310515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BAD3E03-2E3B-440C-9105-6F9D33006D66}"/>
                </a:ext>
              </a:extLst>
            </p:cNvPr>
            <p:cNvCxnSpPr>
              <a:cxnSpLocks/>
            </p:cNvCxnSpPr>
            <p:nvPr userDrawn="1"/>
          </p:nvCxnSpPr>
          <p:spPr>
            <a:xfrm flipH="1">
              <a:off x="0" y="0"/>
              <a:ext cx="2238376" cy="2476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18896713"/>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umm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5476875" y="1671639"/>
            <a:ext cx="5111750" cy="1204912"/>
          </a:xfrm>
        </p:spPr>
        <p:txBody>
          <a:bodyPr anchor="b">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92FD4279-EA62-4397-878A-73F4948DB176}"/>
              </a:ext>
            </a:extLst>
          </p:cNvPr>
          <p:cNvSpPr>
            <a:spLocks noGrp="1"/>
          </p:cNvSpPr>
          <p:nvPr>
            <p:ph type="body" idx="1"/>
          </p:nvPr>
        </p:nvSpPr>
        <p:spPr>
          <a:xfrm>
            <a:off x="5476875" y="3660774"/>
            <a:ext cx="5111750" cy="1525588"/>
          </a:xfrm>
        </p:spPr>
        <p:txBody>
          <a:bodyPr>
            <a:normAutofit/>
          </a:bodyPr>
          <a:lstStyle>
            <a:lvl1pPr marL="0" indent="0">
              <a:lnSpc>
                <a:spcPct val="100000"/>
              </a:lnSpc>
              <a:buNone/>
              <a:defRPr sz="1400" spc="5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4" name="Group 3">
            <a:extLst>
              <a:ext uri="{FF2B5EF4-FFF2-40B4-BE49-F238E27FC236}">
                <a16:creationId xmlns:a16="http://schemas.microsoft.com/office/drawing/2014/main" id="{D74AA03A-263D-4B5F-B05B-7D6923A9A4D3}"/>
              </a:ext>
            </a:extLst>
          </p:cNvPr>
          <p:cNvGrpSpPr/>
          <p:nvPr userDrawn="1"/>
        </p:nvGrpSpPr>
        <p:grpSpPr>
          <a:xfrm>
            <a:off x="0" y="0"/>
            <a:ext cx="4762501" cy="5186363"/>
            <a:chOff x="0" y="0"/>
            <a:chExt cx="4762501" cy="5186363"/>
          </a:xfrm>
        </p:grpSpPr>
        <p:cxnSp>
          <p:nvCxnSpPr>
            <p:cNvPr id="23" name="Straight Connector 22">
              <a:extLst>
                <a:ext uri="{FF2B5EF4-FFF2-40B4-BE49-F238E27FC236}">
                  <a16:creationId xmlns:a16="http://schemas.microsoft.com/office/drawing/2014/main" id="{D87F08D6-2CA7-4A5A-BE34-07113DCA535D}"/>
                </a:ext>
              </a:extLst>
            </p:cNvPr>
            <p:cNvCxnSpPr>
              <a:cxnSpLocks/>
            </p:cNvCxnSpPr>
            <p:nvPr userDrawn="1"/>
          </p:nvCxnSpPr>
          <p:spPr>
            <a:xfrm flipH="1" flipV="1">
              <a:off x="0" y="876300"/>
              <a:ext cx="4762500" cy="1628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768C87F-B9C3-4DFF-8454-F3F52CE4346B}"/>
                </a:ext>
              </a:extLst>
            </p:cNvPr>
            <p:cNvCxnSpPr>
              <a:cxnSpLocks/>
            </p:cNvCxnSpPr>
            <p:nvPr userDrawn="1"/>
          </p:nvCxnSpPr>
          <p:spPr>
            <a:xfrm flipH="1" flipV="1">
              <a:off x="2638425" y="0"/>
              <a:ext cx="2124076" cy="51863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Date Placeholder 6">
            <a:extLst>
              <a:ext uri="{FF2B5EF4-FFF2-40B4-BE49-F238E27FC236}">
                <a16:creationId xmlns:a16="http://schemas.microsoft.com/office/drawing/2014/main" id="{71F34533-9677-48AF-9374-976825F4BB7E}"/>
              </a:ext>
            </a:extLst>
          </p:cNvPr>
          <p:cNvSpPr>
            <a:spLocks noGrp="1"/>
          </p:cNvSpPr>
          <p:nvPr>
            <p:ph type="dt" sz="half" idx="10"/>
          </p:nvPr>
        </p:nvSpPr>
        <p:spPr>
          <a:xfrm>
            <a:off x="838200" y="6356350"/>
            <a:ext cx="2743200" cy="365125"/>
          </a:xfrm>
        </p:spPr>
        <p:txBody>
          <a:bodyPr/>
          <a:lstStyle>
            <a:lvl1pPr>
              <a:defRPr sz="900"/>
            </a:lvl1pPr>
          </a:lstStyle>
          <a:p>
            <a:r>
              <a:rPr lang="en-US" dirty="0"/>
              <a:t>20XX</a:t>
            </a:r>
          </a:p>
        </p:txBody>
      </p:sp>
      <p:sp>
        <p:nvSpPr>
          <p:cNvPr id="22" name="Footer Placeholder 7">
            <a:extLst>
              <a:ext uri="{FF2B5EF4-FFF2-40B4-BE49-F238E27FC236}">
                <a16:creationId xmlns:a16="http://schemas.microsoft.com/office/drawing/2014/main" id="{4FAB8A26-B99E-4F96-8327-A932A14F2C03}"/>
              </a:ext>
            </a:extLst>
          </p:cNvPr>
          <p:cNvSpPr>
            <a:spLocks noGrp="1"/>
          </p:cNvSpPr>
          <p:nvPr>
            <p:ph type="ftr" sz="quarter" idx="11"/>
          </p:nvPr>
        </p:nvSpPr>
        <p:spPr>
          <a:xfrm>
            <a:off x="4038600" y="6356350"/>
            <a:ext cx="4114800" cy="365125"/>
          </a:xfrm>
        </p:spPr>
        <p:txBody>
          <a:bodyPr/>
          <a:lstStyle>
            <a:lvl1pPr>
              <a:defRPr sz="900"/>
            </a:lvl1pPr>
          </a:lstStyle>
          <a:p>
            <a:r>
              <a:rPr lang="en-US" dirty="0"/>
              <a:t>PRESENTATION TITLE</a:t>
            </a:r>
          </a:p>
        </p:txBody>
      </p:sp>
      <p:sp>
        <p:nvSpPr>
          <p:cNvPr id="24" name="Slide Number Placeholder 8">
            <a:extLst>
              <a:ext uri="{FF2B5EF4-FFF2-40B4-BE49-F238E27FC236}">
                <a16:creationId xmlns:a16="http://schemas.microsoft.com/office/drawing/2014/main" id="{EB0962D2-BCC3-48AB-A769-2A7327D29191}"/>
              </a:ext>
            </a:extLst>
          </p:cNvPr>
          <p:cNvSpPr>
            <a:spLocks noGrp="1"/>
          </p:cNvSpPr>
          <p:nvPr>
            <p:ph type="sldNum" sz="quarter" idx="12"/>
          </p:nvPr>
        </p:nvSpPr>
        <p:spPr>
          <a:xfrm>
            <a:off x="8610600" y="6356350"/>
            <a:ext cx="2743200"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917780591"/>
      </p:ext>
    </p:extLst>
  </p:cSld>
  <p:clrMapOvr>
    <a:masterClrMapping/>
  </p:clrMapOvr>
  <p:extLst>
    <p:ext uri="{DCECCB84-F9BA-43D5-87BE-67443E8EF086}">
      <p15:sldGuideLst xmlns:p15="http://schemas.microsoft.com/office/powerpoint/2012/main">
        <p15:guide id="1" pos="300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4267200" y="1615736"/>
            <a:ext cx="4179570" cy="1524735"/>
          </a:xfrm>
        </p:spPr>
        <p:txBody>
          <a:bodyPr anchor="b">
            <a:noAutofit/>
          </a:bodyPr>
          <a:lstStyle>
            <a:lvl1pPr algn="l">
              <a:defRPr sz="3600" spc="150" baseline="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p:nvPr>
        </p:nvSpPr>
        <p:spPr>
          <a:xfrm>
            <a:off x="4267200" y="3238103"/>
            <a:ext cx="4179570" cy="1371997"/>
          </a:xfrm>
        </p:spPr>
        <p:txBody>
          <a:bodyPr>
            <a:normAutofit/>
          </a:bodyPr>
          <a:lstStyle>
            <a:lvl1pPr marL="0" indent="0" algn="l">
              <a:lnSpc>
                <a:spcPct val="150000"/>
              </a:lnSpc>
              <a:buNone/>
              <a:defRPr sz="1400"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6" name="Graphic 5">
            <a:extLst>
              <a:ext uri="{FF2B5EF4-FFF2-40B4-BE49-F238E27FC236}">
                <a16:creationId xmlns:a16="http://schemas.microsoft.com/office/drawing/2014/main" id="{ED3361C9-310A-4255-A94E-B77588962DA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3176938" cy="6858000"/>
          </a:xfrm>
          <a:prstGeom prst="rect">
            <a:avLst/>
          </a:prstGeom>
        </p:spPr>
      </p:pic>
      <p:sp>
        <p:nvSpPr>
          <p:cNvPr id="9" name="Date Placeholder 6">
            <a:extLst>
              <a:ext uri="{FF2B5EF4-FFF2-40B4-BE49-F238E27FC236}">
                <a16:creationId xmlns:a16="http://schemas.microsoft.com/office/drawing/2014/main" id="{BF358517-D7B7-40D0-A9D0-B650C80898AC}"/>
              </a:ext>
            </a:extLst>
          </p:cNvPr>
          <p:cNvSpPr>
            <a:spLocks noGrp="1"/>
          </p:cNvSpPr>
          <p:nvPr>
            <p:ph type="dt" sz="half" idx="10"/>
          </p:nvPr>
        </p:nvSpPr>
        <p:spPr>
          <a:xfrm>
            <a:off x="4267200" y="6356350"/>
            <a:ext cx="1774371" cy="365125"/>
          </a:xfrm>
        </p:spPr>
        <p:txBody>
          <a:bodyPr/>
          <a:lstStyle>
            <a:lvl1pPr>
              <a:defRPr sz="900"/>
            </a:lvl1pPr>
          </a:lstStyle>
          <a:p>
            <a:r>
              <a:rPr lang="en-US" dirty="0"/>
              <a:t>20XX</a:t>
            </a:r>
          </a:p>
        </p:txBody>
      </p:sp>
      <p:sp>
        <p:nvSpPr>
          <p:cNvPr id="10" name="Footer Placeholder 7">
            <a:extLst>
              <a:ext uri="{FF2B5EF4-FFF2-40B4-BE49-F238E27FC236}">
                <a16:creationId xmlns:a16="http://schemas.microsoft.com/office/drawing/2014/main" id="{6026D44C-0B39-4DE1-A0FC-5615DDAAE3CE}"/>
              </a:ext>
            </a:extLst>
          </p:cNvPr>
          <p:cNvSpPr>
            <a:spLocks noGrp="1"/>
          </p:cNvSpPr>
          <p:nvPr>
            <p:ph type="ftr" sz="quarter" idx="11"/>
          </p:nvPr>
        </p:nvSpPr>
        <p:spPr>
          <a:xfrm>
            <a:off x="6479721" y="6356350"/>
            <a:ext cx="2661557" cy="365125"/>
          </a:xfrm>
        </p:spPr>
        <p:txBody>
          <a:bodyPr/>
          <a:lstStyle>
            <a:lvl1pPr>
              <a:defRPr sz="900"/>
            </a:lvl1pPr>
          </a:lstStyle>
          <a:p>
            <a:r>
              <a:rPr lang="en-US" dirty="0"/>
              <a:t>PRESENTATION TITLE</a:t>
            </a:r>
          </a:p>
        </p:txBody>
      </p:sp>
      <p:sp>
        <p:nvSpPr>
          <p:cNvPr id="11" name="Slide Number Placeholder 8">
            <a:extLst>
              <a:ext uri="{FF2B5EF4-FFF2-40B4-BE49-F238E27FC236}">
                <a16:creationId xmlns:a16="http://schemas.microsoft.com/office/drawing/2014/main" id="{0F8222B4-B618-42C4-8BDB-D2E4DF2F22C3}"/>
              </a:ext>
            </a:extLst>
          </p:cNvPr>
          <p:cNvSpPr>
            <a:spLocks noGrp="1"/>
          </p:cNvSpPr>
          <p:nvPr>
            <p:ph type="sldNum" sz="quarter" idx="12"/>
          </p:nvPr>
        </p:nvSpPr>
        <p:spPr>
          <a:xfrm>
            <a:off x="9579428" y="6356350"/>
            <a:ext cx="1774371"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129114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bg>
      <p:bgPr>
        <a:solidFill>
          <a:schemeClr val="tx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D514C6BF-376E-43E8-881D-2E767426990A}"/>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18301" r="28341" b="23071"/>
          <a:stretch/>
        </p:blipFill>
        <p:spPr>
          <a:xfrm>
            <a:off x="5488815" y="0"/>
            <a:ext cx="6703185" cy="6858000"/>
          </a:xfrm>
          <a:prstGeom prst="rect">
            <a:avLst/>
          </a:prstGeom>
        </p:spPr>
      </p:pic>
      <p:sp>
        <p:nvSpPr>
          <p:cNvPr id="2" name="Title 1">
            <a:extLst>
              <a:ext uri="{FF2B5EF4-FFF2-40B4-BE49-F238E27FC236}">
                <a16:creationId xmlns:a16="http://schemas.microsoft.com/office/drawing/2014/main" id="{3F0A9B92-C2D0-466A-A680-A35832C452B3}"/>
              </a:ext>
            </a:extLst>
          </p:cNvPr>
          <p:cNvSpPr>
            <a:spLocks noGrp="1"/>
          </p:cNvSpPr>
          <p:nvPr>
            <p:ph type="title" hasCustomPrompt="1"/>
          </p:nvPr>
        </p:nvSpPr>
        <p:spPr>
          <a:xfrm>
            <a:off x="1333500" y="1020445"/>
            <a:ext cx="2895600" cy="1325563"/>
          </a:xfrm>
        </p:spPr>
        <p:txBody>
          <a:bodyPr anchor="b">
            <a:normAutofit/>
          </a:bodyPr>
          <a:lstStyle>
            <a:lvl1pPr>
              <a:defRPr sz="2800" spc="150" baseline="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2DA41CE6-5A88-4C5C-B2A4-6A5D2153B16F}"/>
              </a:ext>
            </a:extLst>
          </p:cNvPr>
          <p:cNvSpPr>
            <a:spLocks noGrp="1"/>
          </p:cNvSpPr>
          <p:nvPr>
            <p:ph idx="1"/>
          </p:nvPr>
        </p:nvSpPr>
        <p:spPr>
          <a:xfrm>
            <a:off x="1333500" y="2924175"/>
            <a:ext cx="2895600" cy="2519363"/>
          </a:xfrm>
        </p:spPr>
        <p:txBody>
          <a:bodyPr>
            <a:normAutofit/>
          </a:bodyPr>
          <a:lstStyle>
            <a:lvl1pPr marL="0" indent="0">
              <a:lnSpc>
                <a:spcPct val="150000"/>
              </a:lnSpc>
              <a:buNone/>
              <a:defRPr sz="1400">
                <a:solidFill>
                  <a:schemeClr val="bg1"/>
                </a:solidFill>
              </a:defRPr>
            </a:lvl1pPr>
            <a:lvl2pPr marL="457200" indent="0">
              <a:lnSpc>
                <a:spcPct val="150000"/>
              </a:lnSpc>
              <a:buNone/>
              <a:defRPr sz="1400">
                <a:solidFill>
                  <a:schemeClr val="bg1"/>
                </a:solidFill>
              </a:defRPr>
            </a:lvl2pPr>
            <a:lvl3pPr marL="914400" indent="0">
              <a:lnSpc>
                <a:spcPct val="150000"/>
              </a:lnSpc>
              <a:buNone/>
              <a:defRPr sz="1400">
                <a:solidFill>
                  <a:schemeClr val="bg1"/>
                </a:solidFill>
              </a:defRPr>
            </a:lvl3pPr>
            <a:lvl4pPr marL="1371600" indent="0">
              <a:lnSpc>
                <a:spcPct val="150000"/>
              </a:lnSpc>
              <a:buNone/>
              <a:defRPr sz="1400">
                <a:solidFill>
                  <a:schemeClr val="bg1"/>
                </a:solidFill>
              </a:defRPr>
            </a:lvl4pPr>
            <a:lvl5pPr marL="1828800" indent="0">
              <a:lnSpc>
                <a:spcPct val="150000"/>
              </a:lnSpc>
              <a:buNone/>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9F5093-3C53-4152-B8FE-0522E0795269}"/>
              </a:ext>
            </a:extLst>
          </p:cNvPr>
          <p:cNvSpPr>
            <a:spLocks noGrp="1"/>
          </p:cNvSpPr>
          <p:nvPr>
            <p:ph type="dt" sz="half" idx="10"/>
          </p:nvPr>
        </p:nvSpPr>
        <p:spPr>
          <a:xfrm>
            <a:off x="1333500" y="6356350"/>
            <a:ext cx="985157" cy="365125"/>
          </a:xfrm>
        </p:spPr>
        <p:txBody>
          <a:bodyPr/>
          <a:lstStyle>
            <a:lvl1pPr>
              <a:defRPr sz="900"/>
            </a:lvl1pPr>
          </a:lstStyle>
          <a:p>
            <a:r>
              <a:rPr lang="en-US" dirty="0"/>
              <a:t>20XX</a:t>
            </a:r>
          </a:p>
        </p:txBody>
      </p:sp>
      <p:sp>
        <p:nvSpPr>
          <p:cNvPr id="5" name="Footer Placeholder 4">
            <a:extLst>
              <a:ext uri="{FF2B5EF4-FFF2-40B4-BE49-F238E27FC236}">
                <a16:creationId xmlns:a16="http://schemas.microsoft.com/office/drawing/2014/main" id="{7727F11D-8AF8-44D6-A48B-D8C7779B8B08}"/>
              </a:ext>
            </a:extLst>
          </p:cNvPr>
          <p:cNvSpPr>
            <a:spLocks noGrp="1"/>
          </p:cNvSpPr>
          <p:nvPr>
            <p:ph type="ftr" sz="quarter" idx="11"/>
          </p:nvPr>
        </p:nvSpPr>
        <p:spPr>
          <a:xfrm>
            <a:off x="2669886" y="6356349"/>
            <a:ext cx="2482842" cy="365125"/>
          </a:xfrm>
        </p:spPr>
        <p:txBody>
          <a:bodyPr/>
          <a:lstStyle>
            <a:lvl1pPr>
              <a:defRPr sz="900"/>
            </a:lvl1pPr>
          </a:lstStyle>
          <a:p>
            <a:r>
              <a:rPr lang="en-US" dirty="0"/>
              <a:t>PRESENTATION TITLE</a:t>
            </a:r>
          </a:p>
        </p:txBody>
      </p:sp>
      <p:sp>
        <p:nvSpPr>
          <p:cNvPr id="6" name="Slide Number Placeholder 5">
            <a:extLst>
              <a:ext uri="{FF2B5EF4-FFF2-40B4-BE49-F238E27FC236}">
                <a16:creationId xmlns:a16="http://schemas.microsoft.com/office/drawing/2014/main" id="{658C0879-6B0F-4AF6-A997-EC61DA8964AE}"/>
              </a:ext>
            </a:extLst>
          </p:cNvPr>
          <p:cNvSpPr>
            <a:spLocks noGrp="1"/>
          </p:cNvSpPr>
          <p:nvPr>
            <p:ph type="sldNum" sz="quarter" idx="12"/>
          </p:nvPr>
        </p:nvSpPr>
        <p:spPr>
          <a:xfrm>
            <a:off x="5536305" y="6356350"/>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982124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rodu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1362075" y="1671639"/>
            <a:ext cx="5111750" cy="1204912"/>
          </a:xfrm>
        </p:spPr>
        <p:txBody>
          <a:bodyPr anchor="b">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92FD4279-EA62-4397-878A-73F4948DB176}"/>
              </a:ext>
            </a:extLst>
          </p:cNvPr>
          <p:cNvSpPr>
            <a:spLocks noGrp="1"/>
          </p:cNvSpPr>
          <p:nvPr>
            <p:ph type="body" idx="1"/>
          </p:nvPr>
        </p:nvSpPr>
        <p:spPr>
          <a:xfrm>
            <a:off x="1362075" y="3660774"/>
            <a:ext cx="5111750" cy="1525588"/>
          </a:xfrm>
        </p:spPr>
        <p:txBody>
          <a:bodyPr>
            <a:normAutofit/>
          </a:bodyPr>
          <a:lstStyle>
            <a:lvl1pPr marL="0" indent="0">
              <a:lnSpc>
                <a:spcPct val="100000"/>
              </a:lnSpc>
              <a:buNone/>
              <a:defRPr sz="1400" spc="5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11EBF9-6826-475B-8079-C11128991BAE}"/>
              </a:ext>
            </a:extLst>
          </p:cNvPr>
          <p:cNvSpPr>
            <a:spLocks noGrp="1"/>
          </p:cNvSpPr>
          <p:nvPr>
            <p:ph type="dt" sz="half" idx="10"/>
          </p:nvPr>
        </p:nvSpPr>
        <p:spPr>
          <a:xfrm>
            <a:off x="838200" y="6356350"/>
            <a:ext cx="1219200" cy="365125"/>
          </a:xfrm>
        </p:spPr>
        <p:txBody>
          <a:bodyPr/>
          <a:lstStyle>
            <a:lvl1pPr>
              <a:defRPr sz="900"/>
            </a:lvl1pPr>
          </a:lstStyle>
          <a:p>
            <a:r>
              <a:rPr lang="en-US" dirty="0"/>
              <a:t>20XX</a:t>
            </a:r>
          </a:p>
        </p:txBody>
      </p:sp>
      <p:sp>
        <p:nvSpPr>
          <p:cNvPr id="5" name="Footer Placeholder 4">
            <a:extLst>
              <a:ext uri="{FF2B5EF4-FFF2-40B4-BE49-F238E27FC236}">
                <a16:creationId xmlns:a16="http://schemas.microsoft.com/office/drawing/2014/main" id="{3FB726A3-DF54-47D2-8C3A-34FD43A19E8E}"/>
              </a:ext>
            </a:extLst>
          </p:cNvPr>
          <p:cNvSpPr>
            <a:spLocks noGrp="1"/>
          </p:cNvSpPr>
          <p:nvPr>
            <p:ph type="ftr" sz="quarter" idx="11"/>
          </p:nvPr>
        </p:nvSpPr>
        <p:spPr>
          <a:xfrm>
            <a:off x="2463800" y="6356350"/>
            <a:ext cx="3479800" cy="365125"/>
          </a:xfrm>
        </p:spPr>
        <p:txBody>
          <a:bodyPr/>
          <a:lstStyle>
            <a:lvl1pPr>
              <a:defRPr sz="900"/>
            </a:lvl1pPr>
          </a:lstStyle>
          <a:p>
            <a:r>
              <a:rPr lang="en-US" dirty="0"/>
              <a:t>PRESENTATION TITLE</a:t>
            </a:r>
          </a:p>
        </p:txBody>
      </p:sp>
      <p:sp>
        <p:nvSpPr>
          <p:cNvPr id="6" name="Slide Number Placeholder 5">
            <a:extLst>
              <a:ext uri="{FF2B5EF4-FFF2-40B4-BE49-F238E27FC236}">
                <a16:creationId xmlns:a16="http://schemas.microsoft.com/office/drawing/2014/main" id="{D0CD125A-4493-4967-9146-841D0EF3BC63}"/>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grpSp>
        <p:nvGrpSpPr>
          <p:cNvPr id="7" name="Group 6">
            <a:extLst>
              <a:ext uri="{FF2B5EF4-FFF2-40B4-BE49-F238E27FC236}">
                <a16:creationId xmlns:a16="http://schemas.microsoft.com/office/drawing/2014/main" id="{D7A1CF8B-3479-49A3-A30E-2F2ECE962075}"/>
              </a:ext>
            </a:extLst>
          </p:cNvPr>
          <p:cNvGrpSpPr/>
          <p:nvPr userDrawn="1"/>
        </p:nvGrpSpPr>
        <p:grpSpPr>
          <a:xfrm>
            <a:off x="6953250" y="-25401"/>
            <a:ext cx="5238750" cy="6902451"/>
            <a:chOff x="6953250" y="-25401"/>
            <a:chExt cx="5238750" cy="6902451"/>
          </a:xfrm>
        </p:grpSpPr>
        <p:cxnSp>
          <p:nvCxnSpPr>
            <p:cNvPr id="14" name="Straight Connector 13">
              <a:extLst>
                <a:ext uri="{FF2B5EF4-FFF2-40B4-BE49-F238E27FC236}">
                  <a16:creationId xmlns:a16="http://schemas.microsoft.com/office/drawing/2014/main" id="{49FBD260-5143-4B12-B9F8-33E48D548909}"/>
                </a:ext>
              </a:extLst>
            </p:cNvPr>
            <p:cNvCxnSpPr/>
            <p:nvPr userDrawn="1"/>
          </p:nvCxnSpPr>
          <p:spPr>
            <a:xfrm>
              <a:off x="9096375" y="1497012"/>
              <a:ext cx="3095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87F08D6-2CA7-4A5A-BE34-07113DCA535D}"/>
                </a:ext>
              </a:extLst>
            </p:cNvPr>
            <p:cNvCxnSpPr/>
            <p:nvPr userDrawn="1"/>
          </p:nvCxnSpPr>
          <p:spPr>
            <a:xfrm flipH="1">
              <a:off x="6953250" y="-25401"/>
              <a:ext cx="3790950" cy="69024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49735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Brea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2148840"/>
            <a:ext cx="4179570" cy="1715531"/>
          </a:xfrm>
        </p:spPr>
        <p:txBody>
          <a:bodyPr anchor="b">
            <a:noAutofit/>
          </a:bodyPr>
          <a:lstStyle>
            <a:lvl1pPr algn="l">
              <a:defRPr sz="3600" spc="150" baseline="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p:nvPr>
        </p:nvSpPr>
        <p:spPr>
          <a:xfrm>
            <a:off x="6991350" y="3962003"/>
            <a:ext cx="4179570" cy="365125"/>
          </a:xfrm>
        </p:spPr>
        <p:txBody>
          <a:bodyPr>
            <a:normAutofit/>
          </a:bodyPr>
          <a:lstStyle>
            <a:lvl1pPr marL="0" indent="0" algn="l">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Graphic 4">
            <a:extLst>
              <a:ext uri="{FF2B5EF4-FFF2-40B4-BE49-F238E27FC236}">
                <a16:creationId xmlns:a16="http://schemas.microsoft.com/office/drawing/2014/main" id="{F05D2CCB-CCFC-4A8A-ADA9-C1E4D13B968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828675"/>
            <a:ext cx="5876925" cy="5200650"/>
          </a:xfrm>
          <a:prstGeom prst="rect">
            <a:avLst/>
          </a:prstGeom>
        </p:spPr>
      </p:pic>
    </p:spTree>
    <p:extLst>
      <p:ext uri="{BB962C8B-B14F-4D97-AF65-F5344CB8AC3E}">
        <p14:creationId xmlns:p14="http://schemas.microsoft.com/office/powerpoint/2010/main" val="2699512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
        <p:nvSpPr>
          <p:cNvPr id="7" name="Chart Placeholder 6">
            <a:extLst>
              <a:ext uri="{FF2B5EF4-FFF2-40B4-BE49-F238E27FC236}">
                <a16:creationId xmlns:a16="http://schemas.microsoft.com/office/drawing/2014/main" id="{08AF2DB4-A973-4307-B59C-6058A138835C}"/>
              </a:ext>
            </a:extLst>
          </p:cNvPr>
          <p:cNvSpPr>
            <a:spLocks noGrp="1"/>
          </p:cNvSpPr>
          <p:nvPr>
            <p:ph type="chart" sz="quarter" idx="13"/>
          </p:nvPr>
        </p:nvSpPr>
        <p:spPr>
          <a:xfrm>
            <a:off x="838200" y="2111608"/>
            <a:ext cx="10515600" cy="3744912"/>
          </a:xfrm>
        </p:spPr>
        <p:txBody>
          <a:bodyPr/>
          <a:lstStyle/>
          <a:p>
            <a:r>
              <a:rPr lang="en-US"/>
              <a:t>Click icon to add chart</a:t>
            </a:r>
            <a:endParaRPr lang="en-US" dirty="0"/>
          </a:p>
        </p:txBody>
      </p:sp>
    </p:spTree>
    <p:extLst>
      <p:ext uri="{BB962C8B-B14F-4D97-AF65-F5344CB8AC3E}">
        <p14:creationId xmlns:p14="http://schemas.microsoft.com/office/powerpoint/2010/main" val="148527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838200" y="2111381"/>
            <a:ext cx="10515600" cy="3744913"/>
          </a:xfrm>
        </p:spPr>
        <p:txBody>
          <a:bodyPr/>
          <a:lstStyle/>
          <a:p>
            <a:r>
              <a:rPr lang="en-US"/>
              <a:t>Click icon to add table</a:t>
            </a:r>
            <a:endParaRPr lang="en-US" dirty="0"/>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337068003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AEE644D4-F9A4-4237-BD5C-4B97ABA9337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5581650" cy="6858000"/>
          </a:xfrm>
          <a:prstGeom prst="rect">
            <a:avLst/>
          </a:prstGeom>
        </p:spPr>
      </p:pic>
      <p:sp>
        <p:nvSpPr>
          <p:cNvPr id="2" name="Title 1">
            <a:extLst>
              <a:ext uri="{FF2B5EF4-FFF2-40B4-BE49-F238E27FC236}">
                <a16:creationId xmlns:a16="http://schemas.microsoft.com/office/drawing/2014/main" id="{C2FF67A8-55FA-435D-A18C-96D63D22B53E}"/>
              </a:ext>
            </a:extLst>
          </p:cNvPr>
          <p:cNvSpPr>
            <a:spLocks noGrp="1"/>
          </p:cNvSpPr>
          <p:nvPr>
            <p:ph type="title" hasCustomPrompt="1"/>
          </p:nvPr>
        </p:nvSpPr>
        <p:spPr>
          <a:xfrm>
            <a:off x="4657724" y="2809875"/>
            <a:ext cx="6696075" cy="1909763"/>
          </a:xfrm>
        </p:spPr>
        <p:txBody>
          <a:bodyPr anchor="b">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10" name="Subtitle 2">
            <a:extLst>
              <a:ext uri="{FF2B5EF4-FFF2-40B4-BE49-F238E27FC236}">
                <a16:creationId xmlns:a16="http://schemas.microsoft.com/office/drawing/2014/main" id="{104828DA-5EC5-4A00-9A7B-CD9668EF24D1}"/>
              </a:ext>
            </a:extLst>
          </p:cNvPr>
          <p:cNvSpPr>
            <a:spLocks noGrp="1"/>
          </p:cNvSpPr>
          <p:nvPr>
            <p:ph type="subTitle" idx="1"/>
          </p:nvPr>
        </p:nvSpPr>
        <p:spPr>
          <a:xfrm>
            <a:off x="4657725" y="5028803"/>
            <a:ext cx="6696074" cy="365125"/>
          </a:xfrm>
        </p:spPr>
        <p:txBody>
          <a:bodyPr anchor="b">
            <a:normAutofit/>
          </a:bodyPr>
          <a:lstStyle>
            <a:lvl1pPr marL="0" indent="0" algn="l">
              <a:buNone/>
              <a:defRPr sz="1600">
                <a:solidFill>
                  <a:schemeClr val="bg2">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 name="Date Placeholder 2">
            <a:extLst>
              <a:ext uri="{FF2B5EF4-FFF2-40B4-BE49-F238E27FC236}">
                <a16:creationId xmlns:a16="http://schemas.microsoft.com/office/drawing/2014/main" id="{D9303E9A-96BC-4283-A6E1-5948AEB119F4}"/>
              </a:ext>
            </a:extLst>
          </p:cNvPr>
          <p:cNvSpPr>
            <a:spLocks noGrp="1"/>
          </p:cNvSpPr>
          <p:nvPr>
            <p:ph type="dt" sz="half" idx="10"/>
          </p:nvPr>
        </p:nvSpPr>
        <p:spPr>
          <a:xfrm>
            <a:off x="4676774" y="6356350"/>
            <a:ext cx="1695450" cy="365125"/>
          </a:xfrm>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45A19C49-052B-4D3E-B227-1D787463CE96}"/>
              </a:ext>
            </a:extLst>
          </p:cNvPr>
          <p:cNvSpPr>
            <a:spLocks noGrp="1"/>
          </p:cNvSpPr>
          <p:nvPr>
            <p:ph type="ftr" sz="quarter" idx="11"/>
          </p:nvPr>
        </p:nvSpPr>
        <p:spPr>
          <a:xfrm>
            <a:off x="6743699" y="6356350"/>
            <a:ext cx="2543175" cy="365125"/>
          </a:xfrm>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4E5E724A-95F0-41B6-A77E-EDD067272C27}"/>
              </a:ext>
            </a:extLst>
          </p:cNvPr>
          <p:cNvSpPr>
            <a:spLocks noGrp="1"/>
          </p:cNvSpPr>
          <p:nvPr>
            <p:ph type="sldNum" sz="quarter" idx="12"/>
          </p:nvPr>
        </p:nvSpPr>
        <p:spPr>
          <a:xfrm>
            <a:off x="9658350" y="6356350"/>
            <a:ext cx="1695450" cy="365125"/>
          </a:xfrm>
        </p:spPr>
        <p:txBody>
          <a:bodyPr/>
          <a:lstStyle>
            <a:lvl1pPr>
              <a:defRPr sz="900"/>
            </a:lvl1pPr>
          </a:lstStyle>
          <a:p>
            <a:fld id="{A49DFD55-3C28-40EF-9E31-A92D2E4017FF}" type="slidenum">
              <a:rPr lang="en-US" smtClean="0"/>
              <a:pPr/>
              <a:t>‹#›</a:t>
            </a:fld>
            <a:endParaRPr lang="en-US" dirty="0"/>
          </a:p>
        </p:txBody>
      </p:sp>
      <p:cxnSp>
        <p:nvCxnSpPr>
          <p:cNvPr id="9" name="Straight Connector 8">
            <a:extLst>
              <a:ext uri="{FF2B5EF4-FFF2-40B4-BE49-F238E27FC236}">
                <a16:creationId xmlns:a16="http://schemas.microsoft.com/office/drawing/2014/main" id="{BDAC7E4E-FE06-4E90-8107-6B543E5515ED}"/>
              </a:ext>
              <a:ext uri="{C183D7F6-B498-43B3-948B-1728B52AA6E4}">
                <adec:decorative xmlns:adec="http://schemas.microsoft.com/office/drawing/2017/decorative" val="1"/>
              </a:ext>
            </a:extLst>
          </p:cNvPr>
          <p:cNvCxnSpPr/>
          <p:nvPr userDrawn="1"/>
        </p:nvCxnSpPr>
        <p:spPr>
          <a:xfrm flipV="1">
            <a:off x="2209800" y="0"/>
            <a:ext cx="2438400" cy="685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3065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Slide 4 Peopl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11" name="Picture Placeholder 10">
            <a:extLst>
              <a:ext uri="{FF2B5EF4-FFF2-40B4-BE49-F238E27FC236}">
                <a16:creationId xmlns:a16="http://schemas.microsoft.com/office/drawing/2014/main" id="{B0BDE76A-30A6-4268-9656-28A484C3DCC9}"/>
              </a:ext>
            </a:extLst>
          </p:cNvPr>
          <p:cNvSpPr>
            <a:spLocks noGrp="1"/>
          </p:cNvSpPr>
          <p:nvPr>
            <p:ph type="pic" sz="quarter" idx="14"/>
          </p:nvPr>
        </p:nvSpPr>
        <p:spPr>
          <a:xfrm>
            <a:off x="1487181" y="2886074"/>
            <a:ext cx="1845511" cy="1845511"/>
          </a:xfrm>
          <a:solidFill>
            <a:schemeClr val="bg1">
              <a:lumMod val="95000"/>
            </a:schemeClr>
          </a:solidFill>
        </p:spPr>
        <p:txBody>
          <a:bodyPr/>
          <a:lstStyle/>
          <a:p>
            <a:r>
              <a:rPr lang="en-US"/>
              <a:t>Click icon to add picture</a:t>
            </a:r>
            <a:endParaRPr lang="en-US" dirty="0"/>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228568" y="5084524"/>
            <a:ext cx="2317707"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6" name="Text Placeholder 2">
            <a:extLst>
              <a:ext uri="{FF2B5EF4-FFF2-40B4-BE49-F238E27FC236}">
                <a16:creationId xmlns:a16="http://schemas.microsoft.com/office/drawing/2014/main" id="{A02C0876-23F7-41FA-9AC9-721097D1A3CD}"/>
              </a:ext>
            </a:extLst>
          </p:cNvPr>
          <p:cNvSpPr>
            <a:spLocks noGrp="1"/>
          </p:cNvSpPr>
          <p:nvPr>
            <p:ph type="body" idx="21" hasCustomPrompt="1"/>
          </p:nvPr>
        </p:nvSpPr>
        <p:spPr>
          <a:xfrm>
            <a:off x="1487181" y="5464114"/>
            <a:ext cx="1845511"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17" name="Picture Placeholder 10">
            <a:extLst>
              <a:ext uri="{FF2B5EF4-FFF2-40B4-BE49-F238E27FC236}">
                <a16:creationId xmlns:a16="http://schemas.microsoft.com/office/drawing/2014/main" id="{C4CA5C9C-91D5-44B1-A82A-A49732B4691A}"/>
              </a:ext>
            </a:extLst>
          </p:cNvPr>
          <p:cNvSpPr>
            <a:spLocks noGrp="1"/>
          </p:cNvSpPr>
          <p:nvPr>
            <p:ph type="pic" sz="quarter" idx="15"/>
          </p:nvPr>
        </p:nvSpPr>
        <p:spPr>
          <a:xfrm>
            <a:off x="3836914" y="2886074"/>
            <a:ext cx="1845511" cy="1845511"/>
          </a:xfrm>
          <a:solidFill>
            <a:schemeClr val="bg1">
              <a:lumMod val="95000"/>
            </a:schemeClr>
          </a:solidFill>
        </p:spPr>
        <p:txBody>
          <a:bodyPr/>
          <a:lstStyle/>
          <a:p>
            <a:r>
              <a:rPr lang="en-US"/>
              <a:t>Click icon to add picture</a:t>
            </a:r>
            <a:endParaRPr lang="en-US" dirty="0"/>
          </a:p>
        </p:txBody>
      </p:sp>
      <p:sp>
        <p:nvSpPr>
          <p:cNvPr id="23" name="Text Placeholder 2">
            <a:extLst>
              <a:ext uri="{FF2B5EF4-FFF2-40B4-BE49-F238E27FC236}">
                <a16:creationId xmlns:a16="http://schemas.microsoft.com/office/drawing/2014/main" id="{572D0301-10F1-41B4-BEF8-C53FA4D66214}"/>
              </a:ext>
            </a:extLst>
          </p:cNvPr>
          <p:cNvSpPr>
            <a:spLocks noGrp="1"/>
          </p:cNvSpPr>
          <p:nvPr>
            <p:ph type="body" idx="18" hasCustomPrompt="1"/>
          </p:nvPr>
        </p:nvSpPr>
        <p:spPr>
          <a:xfrm>
            <a:off x="3578300" y="5084524"/>
            <a:ext cx="2330816"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7" name="Text Placeholder 2">
            <a:extLst>
              <a:ext uri="{FF2B5EF4-FFF2-40B4-BE49-F238E27FC236}">
                <a16:creationId xmlns:a16="http://schemas.microsoft.com/office/drawing/2014/main" id="{7ADEB263-F204-4A78-A5E0-7361EFE0B921}"/>
              </a:ext>
            </a:extLst>
          </p:cNvPr>
          <p:cNvSpPr>
            <a:spLocks noGrp="1"/>
          </p:cNvSpPr>
          <p:nvPr>
            <p:ph type="body" idx="22" hasCustomPrompt="1"/>
          </p:nvPr>
        </p:nvSpPr>
        <p:spPr>
          <a:xfrm>
            <a:off x="3836913" y="5478796"/>
            <a:ext cx="1855949"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8" name="Picture Placeholder 10">
            <a:extLst>
              <a:ext uri="{FF2B5EF4-FFF2-40B4-BE49-F238E27FC236}">
                <a16:creationId xmlns:a16="http://schemas.microsoft.com/office/drawing/2014/main" id="{4EBC7D6F-397D-4C5A-AA62-F683F88531A2}"/>
              </a:ext>
            </a:extLst>
          </p:cNvPr>
          <p:cNvSpPr>
            <a:spLocks noGrp="1"/>
          </p:cNvSpPr>
          <p:nvPr>
            <p:ph type="pic" sz="quarter" idx="16"/>
          </p:nvPr>
        </p:nvSpPr>
        <p:spPr>
          <a:xfrm>
            <a:off x="6327578" y="2886074"/>
            <a:ext cx="1845511" cy="1845511"/>
          </a:xfrm>
          <a:solidFill>
            <a:schemeClr val="bg1">
              <a:lumMod val="95000"/>
            </a:schemeClr>
          </a:solidFill>
        </p:spPr>
        <p:txBody>
          <a:bodyPr/>
          <a:lstStyle/>
          <a:p>
            <a:pPr lvl="1"/>
            <a:r>
              <a:rPr lang="en-US"/>
              <a:t>Click icon to add picture</a:t>
            </a:r>
            <a:endParaRPr lang="en-US" dirty="0"/>
          </a:p>
        </p:txBody>
      </p:sp>
      <p:sp>
        <p:nvSpPr>
          <p:cNvPr id="24" name="Text Placeholder 2">
            <a:extLst>
              <a:ext uri="{FF2B5EF4-FFF2-40B4-BE49-F238E27FC236}">
                <a16:creationId xmlns:a16="http://schemas.microsoft.com/office/drawing/2014/main" id="{E767B9DE-7410-43CC-90CF-52D67EF03D48}"/>
              </a:ext>
            </a:extLst>
          </p:cNvPr>
          <p:cNvSpPr>
            <a:spLocks noGrp="1"/>
          </p:cNvSpPr>
          <p:nvPr>
            <p:ph type="body" idx="19" hasCustomPrompt="1"/>
          </p:nvPr>
        </p:nvSpPr>
        <p:spPr>
          <a:xfrm>
            <a:off x="6068964" y="5084524"/>
            <a:ext cx="2317707"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8" name="Text Placeholder 2">
            <a:extLst>
              <a:ext uri="{FF2B5EF4-FFF2-40B4-BE49-F238E27FC236}">
                <a16:creationId xmlns:a16="http://schemas.microsoft.com/office/drawing/2014/main" id="{103678F5-B025-46E2-BD45-E77861487165}"/>
              </a:ext>
            </a:extLst>
          </p:cNvPr>
          <p:cNvSpPr>
            <a:spLocks noGrp="1"/>
          </p:cNvSpPr>
          <p:nvPr>
            <p:ph type="body" idx="23" hasCustomPrompt="1"/>
          </p:nvPr>
        </p:nvSpPr>
        <p:spPr>
          <a:xfrm>
            <a:off x="6327577" y="5478796"/>
            <a:ext cx="1845511"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9" name="Picture Placeholder 10">
            <a:extLst>
              <a:ext uri="{FF2B5EF4-FFF2-40B4-BE49-F238E27FC236}">
                <a16:creationId xmlns:a16="http://schemas.microsoft.com/office/drawing/2014/main" id="{92E6B581-A522-4758-A9A4-8B9C7B860CF2}"/>
              </a:ext>
            </a:extLst>
          </p:cNvPr>
          <p:cNvSpPr>
            <a:spLocks noGrp="1"/>
          </p:cNvSpPr>
          <p:nvPr>
            <p:ph type="pic" sz="quarter" idx="17"/>
          </p:nvPr>
        </p:nvSpPr>
        <p:spPr>
          <a:xfrm>
            <a:off x="8747458" y="2886074"/>
            <a:ext cx="1845511" cy="1845511"/>
          </a:xfrm>
          <a:solidFill>
            <a:schemeClr val="bg1">
              <a:lumMod val="95000"/>
            </a:schemeClr>
          </a:solidFill>
        </p:spPr>
        <p:txBody>
          <a:bodyPr/>
          <a:lstStyle/>
          <a:p>
            <a:r>
              <a:rPr lang="en-US"/>
              <a:t>Click icon to add picture</a:t>
            </a:r>
            <a:endParaRPr lang="en-US" dirty="0"/>
          </a:p>
        </p:txBody>
      </p:sp>
      <p:sp>
        <p:nvSpPr>
          <p:cNvPr id="25" name="Text Placeholder 2">
            <a:extLst>
              <a:ext uri="{FF2B5EF4-FFF2-40B4-BE49-F238E27FC236}">
                <a16:creationId xmlns:a16="http://schemas.microsoft.com/office/drawing/2014/main" id="{E13DFE1F-4534-4828-990E-B052F51FC65C}"/>
              </a:ext>
            </a:extLst>
          </p:cNvPr>
          <p:cNvSpPr>
            <a:spLocks noGrp="1"/>
          </p:cNvSpPr>
          <p:nvPr>
            <p:ph type="body" idx="20" hasCustomPrompt="1"/>
          </p:nvPr>
        </p:nvSpPr>
        <p:spPr>
          <a:xfrm>
            <a:off x="8488845" y="5084524"/>
            <a:ext cx="2317706"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9" name="Text Placeholder 2">
            <a:extLst>
              <a:ext uri="{FF2B5EF4-FFF2-40B4-BE49-F238E27FC236}">
                <a16:creationId xmlns:a16="http://schemas.microsoft.com/office/drawing/2014/main" id="{7E3F385B-4DD9-4F3C-A02B-179B9FA61292}"/>
              </a:ext>
            </a:extLst>
          </p:cNvPr>
          <p:cNvSpPr>
            <a:spLocks noGrp="1"/>
          </p:cNvSpPr>
          <p:nvPr>
            <p:ph type="body" idx="24" hasCustomPrompt="1"/>
          </p:nvPr>
        </p:nvSpPr>
        <p:spPr>
          <a:xfrm>
            <a:off x="8747458" y="5464114"/>
            <a:ext cx="1845510"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grpSp>
        <p:nvGrpSpPr>
          <p:cNvPr id="4" name="Group 3">
            <a:extLst>
              <a:ext uri="{FF2B5EF4-FFF2-40B4-BE49-F238E27FC236}">
                <a16:creationId xmlns:a16="http://schemas.microsoft.com/office/drawing/2014/main" id="{73C911F2-9041-416A-B83C-F23B354E063B}"/>
              </a:ext>
              <a:ext uri="{C183D7F6-B498-43B3-948B-1728B52AA6E4}">
                <adec:decorative xmlns:adec="http://schemas.microsoft.com/office/drawing/2017/decorative" val="1"/>
              </a:ext>
            </a:extLst>
          </p:cNvPr>
          <p:cNvGrpSpPr/>
          <p:nvPr userDrawn="1"/>
        </p:nvGrpSpPr>
        <p:grpSpPr>
          <a:xfrm>
            <a:off x="7334250" y="0"/>
            <a:ext cx="4857750" cy="1724025"/>
            <a:chOff x="7334250" y="0"/>
            <a:chExt cx="4857750" cy="1724025"/>
          </a:xfrm>
        </p:grpSpPr>
        <p:cxnSp>
          <p:nvCxnSpPr>
            <p:cNvPr id="10" name="Straight Connector 9">
              <a:extLst>
                <a:ext uri="{FF2B5EF4-FFF2-40B4-BE49-F238E27FC236}">
                  <a16:creationId xmlns:a16="http://schemas.microsoft.com/office/drawing/2014/main" id="{4E4B72DA-52CB-4D39-A342-8857B4D959B2}"/>
                </a:ext>
              </a:extLst>
            </p:cNvPr>
            <p:cNvCxnSpPr/>
            <p:nvPr userDrawn="1"/>
          </p:nvCxnSpPr>
          <p:spPr>
            <a:xfrm flipH="1" flipV="1">
              <a:off x="7334250" y="0"/>
              <a:ext cx="485775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1D9BCDA-DFB7-41A4-A7C7-CEE86CEDCBE5}"/>
                </a:ext>
              </a:extLst>
            </p:cNvPr>
            <p:cNvCxnSpPr>
              <a:cxnSpLocks/>
            </p:cNvCxnSpPr>
            <p:nvPr userDrawn="1"/>
          </p:nvCxnSpPr>
          <p:spPr>
            <a:xfrm>
              <a:off x="11487150" y="0"/>
              <a:ext cx="704850" cy="1724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5122785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Slide 8 People">
    <p:bg>
      <p:bgPr>
        <a:solidFill>
          <a:schemeClr val="bg1"/>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87AAB93-862D-455E-9E73-3D0DAEFDEDB4}"/>
              </a:ext>
              <a:ext uri="{C183D7F6-B498-43B3-948B-1728B52AA6E4}">
                <adec:decorative xmlns:adec="http://schemas.microsoft.com/office/drawing/2017/decorative" val="1"/>
              </a:ext>
            </a:extLst>
          </p:cNvPr>
          <p:cNvGrpSpPr/>
          <p:nvPr userDrawn="1"/>
        </p:nvGrpSpPr>
        <p:grpSpPr>
          <a:xfrm>
            <a:off x="0" y="473953"/>
            <a:ext cx="12192000" cy="5621336"/>
            <a:chOff x="0" y="473953"/>
            <a:chExt cx="12192000" cy="5621336"/>
          </a:xfrm>
        </p:grpSpPr>
        <p:pic>
          <p:nvPicPr>
            <p:cNvPr id="13" name="Graphic 12">
              <a:extLst>
                <a:ext uri="{FF2B5EF4-FFF2-40B4-BE49-F238E27FC236}">
                  <a16:creationId xmlns:a16="http://schemas.microsoft.com/office/drawing/2014/main" id="{B0DFD584-E5CF-41EF-B51E-679CE22DDF9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473953"/>
              <a:ext cx="2057400" cy="1647825"/>
            </a:xfrm>
            <a:prstGeom prst="rect">
              <a:avLst/>
            </a:prstGeom>
          </p:spPr>
        </p:pic>
        <p:pic>
          <p:nvPicPr>
            <p:cNvPr id="14" name="Graphic 13">
              <a:extLst>
                <a:ext uri="{FF2B5EF4-FFF2-40B4-BE49-F238E27FC236}">
                  <a16:creationId xmlns:a16="http://schemas.microsoft.com/office/drawing/2014/main" id="{E5C02DDF-25A6-42C7-9525-F279CE2095C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1049000" y="5180889"/>
              <a:ext cx="1143000" cy="914400"/>
            </a:xfrm>
            <a:prstGeom prst="rect">
              <a:avLst/>
            </a:prstGeom>
          </p:spPr>
        </p:pic>
      </p:grpSp>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11" name="Picture Placeholder 10">
            <a:extLst>
              <a:ext uri="{FF2B5EF4-FFF2-40B4-BE49-F238E27FC236}">
                <a16:creationId xmlns:a16="http://schemas.microsoft.com/office/drawing/2014/main" id="{B0BDE76A-30A6-4268-9656-28A484C3DCC9}"/>
              </a:ext>
            </a:extLst>
          </p:cNvPr>
          <p:cNvSpPr>
            <a:spLocks noGrp="1"/>
          </p:cNvSpPr>
          <p:nvPr>
            <p:ph type="pic" sz="quarter" idx="14"/>
          </p:nvPr>
        </p:nvSpPr>
        <p:spPr>
          <a:xfrm>
            <a:off x="1877176" y="2428875"/>
            <a:ext cx="1066800" cy="1066800"/>
          </a:xfrm>
          <a:solidFill>
            <a:schemeClr val="tx1"/>
          </a:solidFill>
        </p:spPr>
        <p:txBody>
          <a:bodyPr>
            <a:normAutofit/>
          </a:bodyPr>
          <a:lstStyle>
            <a:lvl1pPr marL="0" indent="0" algn="l">
              <a:lnSpc>
                <a:spcPct val="100000"/>
              </a:lnSpc>
              <a:buFont typeface="Arial" panose="020B0604020202020204" pitchFamily="34" charset="0"/>
              <a:buNone/>
              <a:defRPr sz="900">
                <a:solidFill>
                  <a:sysClr val="windowText" lastClr="000000"/>
                </a:solidFill>
              </a:defRPr>
            </a:lvl1pPr>
          </a:lstStyle>
          <a:p>
            <a:r>
              <a:rPr lang="en-US"/>
              <a:t>Click icon to add picture</a:t>
            </a:r>
            <a:endParaRPr lang="en-US" dirty="0"/>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500168" y="3654378"/>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6" name="Text Placeholder 2">
            <a:extLst>
              <a:ext uri="{FF2B5EF4-FFF2-40B4-BE49-F238E27FC236}">
                <a16:creationId xmlns:a16="http://schemas.microsoft.com/office/drawing/2014/main" id="{A02C0876-23F7-41FA-9AC9-721097D1A3CD}"/>
              </a:ext>
            </a:extLst>
          </p:cNvPr>
          <p:cNvSpPr>
            <a:spLocks noGrp="1"/>
          </p:cNvSpPr>
          <p:nvPr>
            <p:ph type="body" idx="21" hasCustomPrompt="1"/>
          </p:nvPr>
        </p:nvSpPr>
        <p:spPr>
          <a:xfrm>
            <a:off x="1500168" y="3809747"/>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7" name="Picture Placeholder 10">
            <a:extLst>
              <a:ext uri="{FF2B5EF4-FFF2-40B4-BE49-F238E27FC236}">
                <a16:creationId xmlns:a16="http://schemas.microsoft.com/office/drawing/2014/main" id="{C4CA5C9C-91D5-44B1-A82A-A49732B4691A}"/>
              </a:ext>
            </a:extLst>
          </p:cNvPr>
          <p:cNvSpPr>
            <a:spLocks noGrp="1"/>
          </p:cNvSpPr>
          <p:nvPr>
            <p:ph type="pic" sz="quarter" idx="15"/>
          </p:nvPr>
        </p:nvSpPr>
        <p:spPr>
          <a:xfrm>
            <a:off x="4226270" y="2428875"/>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23" name="Text Placeholder 2">
            <a:extLst>
              <a:ext uri="{FF2B5EF4-FFF2-40B4-BE49-F238E27FC236}">
                <a16:creationId xmlns:a16="http://schemas.microsoft.com/office/drawing/2014/main" id="{572D0301-10F1-41B4-BEF8-C53FA4D66214}"/>
              </a:ext>
            </a:extLst>
          </p:cNvPr>
          <p:cNvSpPr>
            <a:spLocks noGrp="1"/>
          </p:cNvSpPr>
          <p:nvPr>
            <p:ph type="body" idx="18" hasCustomPrompt="1"/>
          </p:nvPr>
        </p:nvSpPr>
        <p:spPr>
          <a:xfrm>
            <a:off x="3849262" y="3654378"/>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7" name="Text Placeholder 2">
            <a:extLst>
              <a:ext uri="{FF2B5EF4-FFF2-40B4-BE49-F238E27FC236}">
                <a16:creationId xmlns:a16="http://schemas.microsoft.com/office/drawing/2014/main" id="{7ADEB263-F204-4A78-A5E0-7361EFE0B921}"/>
              </a:ext>
            </a:extLst>
          </p:cNvPr>
          <p:cNvSpPr>
            <a:spLocks noGrp="1"/>
          </p:cNvSpPr>
          <p:nvPr>
            <p:ph type="body" idx="22" hasCustomPrompt="1"/>
          </p:nvPr>
        </p:nvSpPr>
        <p:spPr>
          <a:xfrm>
            <a:off x="3849262" y="3809747"/>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32" name="Picture Placeholder 10">
            <a:extLst>
              <a:ext uri="{FF2B5EF4-FFF2-40B4-BE49-F238E27FC236}">
                <a16:creationId xmlns:a16="http://schemas.microsoft.com/office/drawing/2014/main" id="{1938DB4D-239F-4E8E-8802-0470B0131189}"/>
              </a:ext>
            </a:extLst>
          </p:cNvPr>
          <p:cNvSpPr>
            <a:spLocks noGrp="1"/>
          </p:cNvSpPr>
          <p:nvPr>
            <p:ph type="pic" sz="quarter" idx="37"/>
          </p:nvPr>
        </p:nvSpPr>
        <p:spPr>
          <a:xfrm>
            <a:off x="6655584" y="2428875"/>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24" name="Text Placeholder 2">
            <a:extLst>
              <a:ext uri="{FF2B5EF4-FFF2-40B4-BE49-F238E27FC236}">
                <a16:creationId xmlns:a16="http://schemas.microsoft.com/office/drawing/2014/main" id="{E767B9DE-7410-43CC-90CF-52D67EF03D48}"/>
              </a:ext>
            </a:extLst>
          </p:cNvPr>
          <p:cNvSpPr>
            <a:spLocks noGrp="1"/>
          </p:cNvSpPr>
          <p:nvPr>
            <p:ph type="body" idx="19" hasCustomPrompt="1"/>
          </p:nvPr>
        </p:nvSpPr>
        <p:spPr>
          <a:xfrm>
            <a:off x="6198355" y="3654378"/>
            <a:ext cx="2105135"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28" name="Text Placeholder 2">
            <a:extLst>
              <a:ext uri="{FF2B5EF4-FFF2-40B4-BE49-F238E27FC236}">
                <a16:creationId xmlns:a16="http://schemas.microsoft.com/office/drawing/2014/main" id="{103678F5-B025-46E2-BD45-E77861487165}"/>
              </a:ext>
            </a:extLst>
          </p:cNvPr>
          <p:cNvSpPr>
            <a:spLocks noGrp="1"/>
          </p:cNvSpPr>
          <p:nvPr>
            <p:ph type="body" idx="23" hasCustomPrompt="1"/>
          </p:nvPr>
        </p:nvSpPr>
        <p:spPr>
          <a:xfrm>
            <a:off x="6095999" y="3809747"/>
            <a:ext cx="2299855"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9" name="Picture Placeholder 10">
            <a:extLst>
              <a:ext uri="{FF2B5EF4-FFF2-40B4-BE49-F238E27FC236}">
                <a16:creationId xmlns:a16="http://schemas.microsoft.com/office/drawing/2014/main" id="{92E6B581-A522-4758-A9A4-8B9C7B860CF2}"/>
              </a:ext>
            </a:extLst>
          </p:cNvPr>
          <p:cNvSpPr>
            <a:spLocks noGrp="1"/>
          </p:cNvSpPr>
          <p:nvPr>
            <p:ph type="pic" sz="quarter" idx="17"/>
          </p:nvPr>
        </p:nvSpPr>
        <p:spPr>
          <a:xfrm>
            <a:off x="9136814" y="2428875"/>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25" name="Text Placeholder 2">
            <a:extLst>
              <a:ext uri="{FF2B5EF4-FFF2-40B4-BE49-F238E27FC236}">
                <a16:creationId xmlns:a16="http://schemas.microsoft.com/office/drawing/2014/main" id="{E13DFE1F-4534-4828-990E-B052F51FC65C}"/>
              </a:ext>
            </a:extLst>
          </p:cNvPr>
          <p:cNvSpPr>
            <a:spLocks noGrp="1"/>
          </p:cNvSpPr>
          <p:nvPr>
            <p:ph type="body" idx="20" hasCustomPrompt="1"/>
          </p:nvPr>
        </p:nvSpPr>
        <p:spPr>
          <a:xfrm>
            <a:off x="8759806" y="3654378"/>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9" name="Text Placeholder 2">
            <a:extLst>
              <a:ext uri="{FF2B5EF4-FFF2-40B4-BE49-F238E27FC236}">
                <a16:creationId xmlns:a16="http://schemas.microsoft.com/office/drawing/2014/main" id="{7E3F385B-4DD9-4F3C-A02B-179B9FA61292}"/>
              </a:ext>
            </a:extLst>
          </p:cNvPr>
          <p:cNvSpPr>
            <a:spLocks noGrp="1"/>
          </p:cNvSpPr>
          <p:nvPr>
            <p:ph type="body" idx="24" hasCustomPrompt="1"/>
          </p:nvPr>
        </p:nvSpPr>
        <p:spPr>
          <a:xfrm>
            <a:off x="8744480" y="3809747"/>
            <a:ext cx="1844126"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55" name="Picture Placeholder 10">
            <a:extLst>
              <a:ext uri="{FF2B5EF4-FFF2-40B4-BE49-F238E27FC236}">
                <a16:creationId xmlns:a16="http://schemas.microsoft.com/office/drawing/2014/main" id="{1EBAEB1D-A7F9-4F90-B642-4277D3802BAB}"/>
              </a:ext>
            </a:extLst>
          </p:cNvPr>
          <p:cNvSpPr>
            <a:spLocks noGrp="1"/>
          </p:cNvSpPr>
          <p:nvPr>
            <p:ph type="pic" sz="quarter" idx="26"/>
          </p:nvPr>
        </p:nvSpPr>
        <p:spPr>
          <a:xfrm>
            <a:off x="1877176"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54" name="Text Placeholder 2">
            <a:extLst>
              <a:ext uri="{FF2B5EF4-FFF2-40B4-BE49-F238E27FC236}">
                <a16:creationId xmlns:a16="http://schemas.microsoft.com/office/drawing/2014/main" id="{22930C5B-603C-494E-A467-8B394D01D406}"/>
              </a:ext>
            </a:extLst>
          </p:cNvPr>
          <p:cNvSpPr>
            <a:spLocks noGrp="1"/>
          </p:cNvSpPr>
          <p:nvPr>
            <p:ph type="body" idx="25" hasCustomPrompt="1"/>
          </p:nvPr>
        </p:nvSpPr>
        <p:spPr>
          <a:xfrm>
            <a:off x="1500168"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2" name="Text Placeholder 2">
            <a:extLst>
              <a:ext uri="{FF2B5EF4-FFF2-40B4-BE49-F238E27FC236}">
                <a16:creationId xmlns:a16="http://schemas.microsoft.com/office/drawing/2014/main" id="{540C455F-A23B-493F-B95E-AB485D91DA6A}"/>
              </a:ext>
            </a:extLst>
          </p:cNvPr>
          <p:cNvSpPr>
            <a:spLocks noGrp="1"/>
          </p:cNvSpPr>
          <p:nvPr>
            <p:ph type="body" idx="33" hasCustomPrompt="1"/>
          </p:nvPr>
        </p:nvSpPr>
        <p:spPr>
          <a:xfrm>
            <a:off x="1500168" y="5668583"/>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56" name="Picture Placeholder 10">
            <a:extLst>
              <a:ext uri="{FF2B5EF4-FFF2-40B4-BE49-F238E27FC236}">
                <a16:creationId xmlns:a16="http://schemas.microsoft.com/office/drawing/2014/main" id="{9461A69E-14C8-4325-89AF-D4257C1C05BA}"/>
              </a:ext>
            </a:extLst>
          </p:cNvPr>
          <p:cNvSpPr>
            <a:spLocks noGrp="1"/>
          </p:cNvSpPr>
          <p:nvPr>
            <p:ph type="pic" sz="quarter" idx="27"/>
          </p:nvPr>
        </p:nvSpPr>
        <p:spPr>
          <a:xfrm>
            <a:off x="4226270"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59" name="Text Placeholder 2">
            <a:extLst>
              <a:ext uri="{FF2B5EF4-FFF2-40B4-BE49-F238E27FC236}">
                <a16:creationId xmlns:a16="http://schemas.microsoft.com/office/drawing/2014/main" id="{6D1C374C-DAF7-40EF-B279-4EC7A2AFE6A2}"/>
              </a:ext>
            </a:extLst>
          </p:cNvPr>
          <p:cNvSpPr>
            <a:spLocks noGrp="1"/>
          </p:cNvSpPr>
          <p:nvPr>
            <p:ph type="body" idx="30" hasCustomPrompt="1"/>
          </p:nvPr>
        </p:nvSpPr>
        <p:spPr>
          <a:xfrm>
            <a:off x="3849262"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3" name="Text Placeholder 2">
            <a:extLst>
              <a:ext uri="{FF2B5EF4-FFF2-40B4-BE49-F238E27FC236}">
                <a16:creationId xmlns:a16="http://schemas.microsoft.com/office/drawing/2014/main" id="{421FF438-E4E8-4643-BCB3-4A1C12429042}"/>
              </a:ext>
            </a:extLst>
          </p:cNvPr>
          <p:cNvSpPr>
            <a:spLocks noGrp="1"/>
          </p:cNvSpPr>
          <p:nvPr>
            <p:ph type="body" idx="34" hasCustomPrompt="1"/>
          </p:nvPr>
        </p:nvSpPr>
        <p:spPr>
          <a:xfrm>
            <a:off x="3849262" y="5668583"/>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33" name="Picture Placeholder 10">
            <a:extLst>
              <a:ext uri="{FF2B5EF4-FFF2-40B4-BE49-F238E27FC236}">
                <a16:creationId xmlns:a16="http://schemas.microsoft.com/office/drawing/2014/main" id="{E029C5CA-EDDA-4BF9-9051-8B09E98EE1E2}"/>
              </a:ext>
            </a:extLst>
          </p:cNvPr>
          <p:cNvSpPr>
            <a:spLocks noGrp="1"/>
          </p:cNvSpPr>
          <p:nvPr>
            <p:ph type="pic" sz="quarter" idx="38"/>
          </p:nvPr>
        </p:nvSpPr>
        <p:spPr>
          <a:xfrm>
            <a:off x="6655584"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60" name="Text Placeholder 2">
            <a:extLst>
              <a:ext uri="{FF2B5EF4-FFF2-40B4-BE49-F238E27FC236}">
                <a16:creationId xmlns:a16="http://schemas.microsoft.com/office/drawing/2014/main" id="{D4FEDD19-A7BA-45BB-93A0-F1E896C9F26D}"/>
              </a:ext>
            </a:extLst>
          </p:cNvPr>
          <p:cNvSpPr>
            <a:spLocks noGrp="1"/>
          </p:cNvSpPr>
          <p:nvPr>
            <p:ph type="body" idx="31" hasCustomPrompt="1"/>
          </p:nvPr>
        </p:nvSpPr>
        <p:spPr>
          <a:xfrm>
            <a:off x="6339926"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4" name="Text Placeholder 2">
            <a:extLst>
              <a:ext uri="{FF2B5EF4-FFF2-40B4-BE49-F238E27FC236}">
                <a16:creationId xmlns:a16="http://schemas.microsoft.com/office/drawing/2014/main" id="{A12F0175-7AEE-46B1-9590-D4A427680DC7}"/>
              </a:ext>
            </a:extLst>
          </p:cNvPr>
          <p:cNvSpPr>
            <a:spLocks noGrp="1"/>
          </p:cNvSpPr>
          <p:nvPr>
            <p:ph type="body" idx="35" hasCustomPrompt="1"/>
          </p:nvPr>
        </p:nvSpPr>
        <p:spPr>
          <a:xfrm>
            <a:off x="6339926" y="5668583"/>
            <a:ext cx="1813474"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58" name="Picture Placeholder 10">
            <a:extLst>
              <a:ext uri="{FF2B5EF4-FFF2-40B4-BE49-F238E27FC236}">
                <a16:creationId xmlns:a16="http://schemas.microsoft.com/office/drawing/2014/main" id="{622ED9F4-EB9B-4588-8501-BFECB846EE73}"/>
              </a:ext>
            </a:extLst>
          </p:cNvPr>
          <p:cNvSpPr>
            <a:spLocks noGrp="1"/>
          </p:cNvSpPr>
          <p:nvPr>
            <p:ph type="pic" sz="quarter" idx="29"/>
          </p:nvPr>
        </p:nvSpPr>
        <p:spPr>
          <a:xfrm>
            <a:off x="9136814"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61" name="Text Placeholder 2">
            <a:extLst>
              <a:ext uri="{FF2B5EF4-FFF2-40B4-BE49-F238E27FC236}">
                <a16:creationId xmlns:a16="http://schemas.microsoft.com/office/drawing/2014/main" id="{5026D39F-46AB-4680-9A52-F367344A3531}"/>
              </a:ext>
            </a:extLst>
          </p:cNvPr>
          <p:cNvSpPr>
            <a:spLocks noGrp="1"/>
          </p:cNvSpPr>
          <p:nvPr>
            <p:ph type="body" idx="32" hasCustomPrompt="1"/>
          </p:nvPr>
        </p:nvSpPr>
        <p:spPr>
          <a:xfrm>
            <a:off x="8759806"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5" name="Text Placeholder 2">
            <a:extLst>
              <a:ext uri="{FF2B5EF4-FFF2-40B4-BE49-F238E27FC236}">
                <a16:creationId xmlns:a16="http://schemas.microsoft.com/office/drawing/2014/main" id="{04E11FE2-6320-4E8C-A5B3-8104AF329ADA}"/>
              </a:ext>
            </a:extLst>
          </p:cNvPr>
          <p:cNvSpPr>
            <a:spLocks noGrp="1"/>
          </p:cNvSpPr>
          <p:nvPr>
            <p:ph type="body" idx="36" hasCustomPrompt="1"/>
          </p:nvPr>
        </p:nvSpPr>
        <p:spPr>
          <a:xfrm>
            <a:off x="8744480" y="5668583"/>
            <a:ext cx="1844126"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solidFill>
                  <a:srgbClr val="898989"/>
                </a:solidFill>
              </a:defRPr>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solidFill>
                  <a:srgbClr val="898989"/>
                </a:solidFill>
              </a:defRPr>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solidFill>
                  <a:srgbClr val="898989"/>
                </a:solidFill>
              </a:defRPr>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857120649"/>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4C17E5-24ED-44BC-BA50-02EF90355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33D101-3AF0-4F06-90ED-B83615C36C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AE9FDE-AF95-49F8-A927-35A23C9E6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20XX</a:t>
            </a:r>
          </a:p>
        </p:txBody>
      </p:sp>
      <p:sp>
        <p:nvSpPr>
          <p:cNvPr id="5" name="Footer Placeholder 4">
            <a:extLst>
              <a:ext uri="{FF2B5EF4-FFF2-40B4-BE49-F238E27FC236}">
                <a16:creationId xmlns:a16="http://schemas.microsoft.com/office/drawing/2014/main" id="{CC2E900D-8FF9-4E80-860D-89C2D3B4E4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PRESENTATION TITLE</a:t>
            </a:r>
          </a:p>
        </p:txBody>
      </p:sp>
      <p:sp>
        <p:nvSpPr>
          <p:cNvPr id="6" name="Slide Number Placeholder 5">
            <a:extLst>
              <a:ext uri="{FF2B5EF4-FFF2-40B4-BE49-F238E27FC236}">
                <a16:creationId xmlns:a16="http://schemas.microsoft.com/office/drawing/2014/main" id="{F1A66A0C-1415-46A3-A1FF-BE18C70873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DFD55-3C28-40EF-9E31-A92D2E4017FF}" type="slidenum">
              <a:rPr lang="en-US" smtClean="0"/>
              <a:t>‹#›</a:t>
            </a:fld>
            <a:endParaRPr lang="en-US" dirty="0"/>
          </a:p>
        </p:txBody>
      </p:sp>
    </p:spTree>
    <p:extLst>
      <p:ext uri="{BB962C8B-B14F-4D97-AF65-F5344CB8AC3E}">
        <p14:creationId xmlns:p14="http://schemas.microsoft.com/office/powerpoint/2010/main" val="2319061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1" r:id="rId4"/>
    <p:sldLayoutId id="2147483666" r:id="rId5"/>
    <p:sldLayoutId id="2147483667" r:id="rId6"/>
    <p:sldLayoutId id="2147483654" r:id="rId7"/>
    <p:sldLayoutId id="2147483663" r:id="rId8"/>
    <p:sldLayoutId id="2147483662" r:id="rId9"/>
    <p:sldLayoutId id="2147483668" r:id="rId10"/>
    <p:sldLayoutId id="2147483652" r:id="rId11"/>
    <p:sldLayoutId id="2147483653" r:id="rId12"/>
    <p:sldLayoutId id="2147483660" r:id="rId13"/>
    <p:sldLayoutId id="2147483664" r:id="rId14"/>
    <p:sldLayoutId id="2147483665" r:id="rId15"/>
  </p:sldLayoutIdLst>
  <p:hf hdr="0"/>
  <p:txStyles>
    <p:titleStyle>
      <a:lvl1pPr algn="l" defTabSz="914400" rtl="0" eaLnBrk="1" latinLnBrk="0" hangingPunct="1">
        <a:lnSpc>
          <a:spcPct val="90000"/>
        </a:lnSpc>
        <a:spcBef>
          <a:spcPct val="0"/>
        </a:spcBef>
        <a:buNone/>
        <a:defRPr sz="44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us06web.zoom.us/j/89361889543?pwd=olviNzrBXvZJHnEHKgOUZprYTpSDDV.1"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5451-6A4B-484B-9ED1-353CCE25B0F4}"/>
              </a:ext>
            </a:extLst>
          </p:cNvPr>
          <p:cNvSpPr>
            <a:spLocks noGrp="1"/>
          </p:cNvSpPr>
          <p:nvPr>
            <p:ph type="ctrTitle"/>
          </p:nvPr>
        </p:nvSpPr>
        <p:spPr>
          <a:xfrm>
            <a:off x="6416040" y="3926048"/>
            <a:ext cx="4941771" cy="1630994"/>
          </a:xfrm>
        </p:spPr>
        <p:txBody>
          <a:bodyPr/>
          <a:lstStyle/>
          <a:p>
            <a:r>
              <a:rPr lang="en-US" dirty="0"/>
              <a:t>Lubbock </a:t>
            </a:r>
            <a:br>
              <a:rPr lang="en-US" dirty="0"/>
            </a:br>
            <a:r>
              <a:rPr lang="en-US" dirty="0"/>
              <a:t>Retail Integration Task Force – </a:t>
            </a:r>
            <a:r>
              <a:rPr lang="en-US" b="1" dirty="0"/>
              <a:t>LRITF</a:t>
            </a:r>
            <a:br>
              <a:rPr lang="en-US" b="1" dirty="0"/>
            </a:br>
            <a:r>
              <a:rPr lang="en-US" sz="2000" b="1" dirty="0"/>
              <a:t>September 10th, 2024</a:t>
            </a:r>
          </a:p>
        </p:txBody>
      </p:sp>
      <p:sp>
        <p:nvSpPr>
          <p:cNvPr id="3" name="Subtitle 2">
            <a:extLst>
              <a:ext uri="{FF2B5EF4-FFF2-40B4-BE49-F238E27FC236}">
                <a16:creationId xmlns:a16="http://schemas.microsoft.com/office/drawing/2014/main" id="{0236A1B4-B8D1-4A72-8E20-0703F54BF1FE}"/>
              </a:ext>
            </a:extLst>
          </p:cNvPr>
          <p:cNvSpPr>
            <a:spLocks noGrp="1"/>
          </p:cNvSpPr>
          <p:nvPr>
            <p:ph type="subTitle" idx="1"/>
          </p:nvPr>
        </p:nvSpPr>
        <p:spPr>
          <a:xfrm>
            <a:off x="6416041" y="5586890"/>
            <a:ext cx="4941770" cy="396660"/>
          </a:xfrm>
        </p:spPr>
        <p:txBody>
          <a:bodyPr>
            <a:normAutofit/>
          </a:bodyPr>
          <a:lstStyle/>
          <a:p>
            <a:r>
              <a:rPr lang="en-US" dirty="0"/>
              <a:t>Chris Rowley     Michael Winegeart     Sheri Wiegand</a:t>
            </a:r>
          </a:p>
        </p:txBody>
      </p:sp>
    </p:spTree>
    <p:extLst>
      <p:ext uri="{BB962C8B-B14F-4D97-AF65-F5344CB8AC3E}">
        <p14:creationId xmlns:p14="http://schemas.microsoft.com/office/powerpoint/2010/main" val="258605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3DB88-62DD-4C41-977F-D59BEF14EE76}"/>
              </a:ext>
            </a:extLst>
          </p:cNvPr>
          <p:cNvSpPr>
            <a:spLocks noGrp="1"/>
          </p:cNvSpPr>
          <p:nvPr>
            <p:ph type="title"/>
          </p:nvPr>
        </p:nvSpPr>
        <p:spPr>
          <a:xfrm>
            <a:off x="838200" y="5509419"/>
            <a:ext cx="4082142" cy="585788"/>
          </a:xfrm>
        </p:spPr>
        <p:txBody>
          <a:bodyPr>
            <a:normAutofit/>
          </a:bodyPr>
          <a:lstStyle/>
          <a:p>
            <a:r>
              <a:rPr lang="en-US" dirty="0"/>
              <a:t>TIMELINE of Actions</a:t>
            </a:r>
          </a:p>
        </p:txBody>
      </p:sp>
      <p:sp>
        <p:nvSpPr>
          <p:cNvPr id="3" name="Text Placeholder 2">
            <a:extLst>
              <a:ext uri="{FF2B5EF4-FFF2-40B4-BE49-F238E27FC236}">
                <a16:creationId xmlns:a16="http://schemas.microsoft.com/office/drawing/2014/main" id="{AEF37E83-2D8B-42EF-A2C4-5D2BBDB1F05B}"/>
              </a:ext>
            </a:extLst>
          </p:cNvPr>
          <p:cNvSpPr>
            <a:spLocks noGrp="1"/>
          </p:cNvSpPr>
          <p:nvPr>
            <p:ph type="body" sz="quarter" idx="13"/>
          </p:nvPr>
        </p:nvSpPr>
        <p:spPr>
          <a:xfrm>
            <a:off x="166074" y="1507772"/>
            <a:ext cx="2141764" cy="514350"/>
          </a:xfrm>
        </p:spPr>
        <p:txBody>
          <a:bodyPr/>
          <a:lstStyle/>
          <a:p>
            <a:r>
              <a:rPr lang="en-US" b="1" dirty="0"/>
              <a:t>Q1 2023</a:t>
            </a:r>
          </a:p>
        </p:txBody>
      </p:sp>
      <p:sp>
        <p:nvSpPr>
          <p:cNvPr id="4" name="Text Placeholder 3">
            <a:extLst>
              <a:ext uri="{FF2B5EF4-FFF2-40B4-BE49-F238E27FC236}">
                <a16:creationId xmlns:a16="http://schemas.microsoft.com/office/drawing/2014/main" id="{B0D77839-2CFD-4BC8-85DA-9EE69CCE1B20}"/>
              </a:ext>
            </a:extLst>
          </p:cNvPr>
          <p:cNvSpPr>
            <a:spLocks noGrp="1"/>
          </p:cNvSpPr>
          <p:nvPr>
            <p:ph type="body" sz="quarter" idx="14"/>
          </p:nvPr>
        </p:nvSpPr>
        <p:spPr>
          <a:xfrm>
            <a:off x="732131" y="2584097"/>
            <a:ext cx="2141764" cy="514350"/>
          </a:xfrm>
        </p:spPr>
        <p:txBody>
          <a:bodyPr/>
          <a:lstStyle/>
          <a:p>
            <a:r>
              <a:rPr lang="en-US" b="1" dirty="0"/>
              <a:t>Q2 2023</a:t>
            </a:r>
          </a:p>
        </p:txBody>
      </p:sp>
      <p:sp>
        <p:nvSpPr>
          <p:cNvPr id="5" name="Text Placeholder 4">
            <a:extLst>
              <a:ext uri="{FF2B5EF4-FFF2-40B4-BE49-F238E27FC236}">
                <a16:creationId xmlns:a16="http://schemas.microsoft.com/office/drawing/2014/main" id="{57E386FF-C90F-4484-A843-D4BA75FFF002}"/>
              </a:ext>
            </a:extLst>
          </p:cNvPr>
          <p:cNvSpPr>
            <a:spLocks noGrp="1"/>
          </p:cNvSpPr>
          <p:nvPr>
            <p:ph type="body" sz="quarter" idx="15"/>
          </p:nvPr>
        </p:nvSpPr>
        <p:spPr>
          <a:xfrm>
            <a:off x="1338556" y="3660422"/>
            <a:ext cx="2141764" cy="514350"/>
          </a:xfrm>
        </p:spPr>
        <p:txBody>
          <a:bodyPr/>
          <a:lstStyle/>
          <a:p>
            <a:r>
              <a:rPr lang="en-US" b="1" dirty="0"/>
              <a:t>Q3 2023</a:t>
            </a:r>
          </a:p>
        </p:txBody>
      </p:sp>
      <p:sp>
        <p:nvSpPr>
          <p:cNvPr id="6" name="Text Placeholder 5">
            <a:extLst>
              <a:ext uri="{FF2B5EF4-FFF2-40B4-BE49-F238E27FC236}">
                <a16:creationId xmlns:a16="http://schemas.microsoft.com/office/drawing/2014/main" id="{F30780D1-5C1B-411C-81ED-7B9970FCBF8A}"/>
              </a:ext>
            </a:extLst>
          </p:cNvPr>
          <p:cNvSpPr>
            <a:spLocks noGrp="1"/>
          </p:cNvSpPr>
          <p:nvPr>
            <p:ph type="body" sz="quarter" idx="16"/>
          </p:nvPr>
        </p:nvSpPr>
        <p:spPr>
          <a:xfrm>
            <a:off x="1922756" y="4736748"/>
            <a:ext cx="2141764" cy="514350"/>
          </a:xfrm>
        </p:spPr>
        <p:txBody>
          <a:bodyPr/>
          <a:lstStyle/>
          <a:p>
            <a:r>
              <a:rPr lang="en-US" b="1" dirty="0"/>
              <a:t>Q4 2023 </a:t>
            </a:r>
          </a:p>
        </p:txBody>
      </p:sp>
      <p:sp>
        <p:nvSpPr>
          <p:cNvPr id="12" name="Text Placeholder 11">
            <a:extLst>
              <a:ext uri="{FF2B5EF4-FFF2-40B4-BE49-F238E27FC236}">
                <a16:creationId xmlns:a16="http://schemas.microsoft.com/office/drawing/2014/main" id="{FABE7D8B-D1CD-44C0-AD2D-2ABA67684E97}"/>
              </a:ext>
            </a:extLst>
          </p:cNvPr>
          <p:cNvSpPr>
            <a:spLocks noGrp="1"/>
          </p:cNvSpPr>
          <p:nvPr>
            <p:ph type="body" sz="quarter" idx="17"/>
          </p:nvPr>
        </p:nvSpPr>
        <p:spPr>
          <a:xfrm>
            <a:off x="4201510" y="1162136"/>
            <a:ext cx="7824415" cy="1390367"/>
          </a:xfrm>
          <a:ln>
            <a:solidFill>
              <a:schemeClr val="tx1"/>
            </a:solidFill>
          </a:ln>
        </p:spPr>
        <p:txBody>
          <a:bodyPr>
            <a:normAutofit/>
          </a:bodyPr>
          <a:lstStyle/>
          <a:p>
            <a:pPr>
              <a:spcBef>
                <a:spcPts val="0"/>
              </a:spcBef>
            </a:pPr>
            <a:r>
              <a:rPr lang="en-US" dirty="0">
                <a:highlight>
                  <a:srgbClr val="FFFF00"/>
                </a:highlight>
              </a:rPr>
              <a:t>LP&amp;L Rates </a:t>
            </a:r>
          </a:p>
          <a:p>
            <a:pPr>
              <a:spcBef>
                <a:spcPts val="0"/>
              </a:spcBef>
            </a:pPr>
            <a:r>
              <a:rPr lang="en-US" dirty="0">
                <a:highlight>
                  <a:srgbClr val="FFFF00"/>
                </a:highlight>
              </a:rPr>
              <a:t>Customer Enrollment Process – Detailed Timeline</a:t>
            </a:r>
          </a:p>
          <a:p>
            <a:pPr>
              <a:spcBef>
                <a:spcPts val="0"/>
              </a:spcBef>
            </a:pPr>
            <a:r>
              <a:rPr lang="en-US" dirty="0">
                <a:highlight>
                  <a:srgbClr val="FFFF00"/>
                </a:highlight>
              </a:rPr>
              <a:t>PUCT Complaint Process / Application of PUCT Rules</a:t>
            </a:r>
          </a:p>
          <a:p>
            <a:pPr>
              <a:spcBef>
                <a:spcPts val="0"/>
              </a:spcBef>
            </a:pPr>
            <a:r>
              <a:rPr lang="en-US" dirty="0">
                <a:highlight>
                  <a:srgbClr val="FFFF00"/>
                </a:highlight>
              </a:rPr>
              <a:t>Transaction Timelines / TXSET Timelines </a:t>
            </a:r>
          </a:p>
          <a:p>
            <a:pPr>
              <a:spcBef>
                <a:spcPts val="0"/>
              </a:spcBef>
            </a:pPr>
            <a:r>
              <a:rPr lang="en-US" dirty="0">
                <a:highlight>
                  <a:srgbClr val="FFFF00"/>
                </a:highlight>
              </a:rPr>
              <a:t>CSA Process</a:t>
            </a:r>
          </a:p>
        </p:txBody>
      </p:sp>
      <p:sp>
        <p:nvSpPr>
          <p:cNvPr id="13" name="Text Placeholder 12">
            <a:extLst>
              <a:ext uri="{FF2B5EF4-FFF2-40B4-BE49-F238E27FC236}">
                <a16:creationId xmlns:a16="http://schemas.microsoft.com/office/drawing/2014/main" id="{8C2F0B15-120C-423F-8EE5-F303B19D5CC5}"/>
              </a:ext>
            </a:extLst>
          </p:cNvPr>
          <p:cNvSpPr>
            <a:spLocks noGrp="1"/>
          </p:cNvSpPr>
          <p:nvPr>
            <p:ph type="body" sz="quarter" idx="18"/>
          </p:nvPr>
        </p:nvSpPr>
        <p:spPr>
          <a:xfrm>
            <a:off x="4780012" y="2649580"/>
            <a:ext cx="5487937" cy="1010842"/>
          </a:xfrm>
          <a:ln>
            <a:solidFill>
              <a:schemeClr val="tx1"/>
            </a:solidFill>
          </a:ln>
        </p:spPr>
        <p:txBody>
          <a:bodyPr>
            <a:normAutofit/>
          </a:bodyPr>
          <a:lstStyle/>
          <a:p>
            <a:pPr>
              <a:spcBef>
                <a:spcPts val="0"/>
              </a:spcBef>
            </a:pPr>
            <a:r>
              <a:rPr lang="en-US" dirty="0">
                <a:highlight>
                  <a:srgbClr val="FFFF00"/>
                </a:highlight>
              </a:rPr>
              <a:t>Mass Customer Lists</a:t>
            </a:r>
          </a:p>
          <a:p>
            <a:pPr>
              <a:spcBef>
                <a:spcPts val="0"/>
              </a:spcBef>
            </a:pPr>
            <a:r>
              <a:rPr lang="en-US" dirty="0">
                <a:highlight>
                  <a:srgbClr val="FFFF00"/>
                </a:highlight>
              </a:rPr>
              <a:t>Power to Choose website</a:t>
            </a:r>
          </a:p>
          <a:p>
            <a:pPr>
              <a:spcBef>
                <a:spcPts val="0"/>
              </a:spcBef>
            </a:pPr>
            <a:r>
              <a:rPr lang="en-US" dirty="0">
                <a:highlight>
                  <a:srgbClr val="FFFF00"/>
                </a:highlight>
              </a:rPr>
              <a:t>Customer Forums/Town Halls</a:t>
            </a:r>
          </a:p>
          <a:p>
            <a:pPr>
              <a:spcBef>
                <a:spcPts val="0"/>
              </a:spcBef>
            </a:pPr>
            <a:r>
              <a:rPr lang="en-US" dirty="0">
                <a:highlight>
                  <a:srgbClr val="FFFF00"/>
                </a:highlight>
              </a:rPr>
              <a:t>Flight Testing / Bank Testing</a:t>
            </a:r>
          </a:p>
        </p:txBody>
      </p:sp>
      <p:sp>
        <p:nvSpPr>
          <p:cNvPr id="14" name="Text Placeholder 13">
            <a:extLst>
              <a:ext uri="{FF2B5EF4-FFF2-40B4-BE49-F238E27FC236}">
                <a16:creationId xmlns:a16="http://schemas.microsoft.com/office/drawing/2014/main" id="{300D2644-F516-41F1-A88D-93673EA209A4}"/>
              </a:ext>
            </a:extLst>
          </p:cNvPr>
          <p:cNvSpPr>
            <a:spLocks noGrp="1"/>
          </p:cNvSpPr>
          <p:nvPr>
            <p:ph type="body" sz="quarter" idx="19"/>
          </p:nvPr>
        </p:nvSpPr>
        <p:spPr>
          <a:xfrm>
            <a:off x="5376913" y="3749407"/>
            <a:ext cx="6181203" cy="1010842"/>
          </a:xfrm>
          <a:ln>
            <a:solidFill>
              <a:schemeClr val="tx1"/>
            </a:solidFill>
          </a:ln>
        </p:spPr>
        <p:txBody>
          <a:bodyPr>
            <a:normAutofit/>
          </a:bodyPr>
          <a:lstStyle/>
          <a:p>
            <a:pPr>
              <a:spcBef>
                <a:spcPts val="0"/>
              </a:spcBef>
            </a:pPr>
            <a:r>
              <a:rPr lang="en-US" dirty="0">
                <a:highlight>
                  <a:srgbClr val="FFFF00"/>
                </a:highlight>
              </a:rPr>
              <a:t>CBCI files </a:t>
            </a:r>
          </a:p>
          <a:p>
            <a:pPr>
              <a:spcBef>
                <a:spcPts val="0"/>
              </a:spcBef>
            </a:pPr>
            <a:r>
              <a:rPr lang="en-US" dirty="0">
                <a:highlight>
                  <a:srgbClr val="FFFF00"/>
                </a:highlight>
              </a:rPr>
              <a:t>Default REP Selection Process</a:t>
            </a:r>
          </a:p>
          <a:p>
            <a:pPr>
              <a:spcBef>
                <a:spcPts val="0"/>
              </a:spcBef>
            </a:pPr>
            <a:r>
              <a:rPr lang="en-US" dirty="0">
                <a:highlight>
                  <a:srgbClr val="FFFF00"/>
                </a:highlight>
              </a:rPr>
              <a:t>DNP Blackout Period</a:t>
            </a:r>
          </a:p>
          <a:p>
            <a:pPr>
              <a:spcBef>
                <a:spcPts val="0"/>
              </a:spcBef>
            </a:pPr>
            <a:r>
              <a:rPr lang="en-US" dirty="0">
                <a:highlight>
                  <a:srgbClr val="FFFF00"/>
                </a:highlight>
              </a:rPr>
              <a:t>Market Operations Group Established</a:t>
            </a:r>
          </a:p>
          <a:p>
            <a:endParaRPr lang="en-US" dirty="0"/>
          </a:p>
        </p:txBody>
      </p:sp>
      <p:sp>
        <p:nvSpPr>
          <p:cNvPr id="15" name="Text Placeholder 14">
            <a:extLst>
              <a:ext uri="{FF2B5EF4-FFF2-40B4-BE49-F238E27FC236}">
                <a16:creationId xmlns:a16="http://schemas.microsoft.com/office/drawing/2014/main" id="{9405A1F0-98C1-4B11-8D9A-3C009ADC44D0}"/>
              </a:ext>
            </a:extLst>
          </p:cNvPr>
          <p:cNvSpPr>
            <a:spLocks noGrp="1"/>
          </p:cNvSpPr>
          <p:nvPr>
            <p:ph type="body" sz="quarter" idx="20"/>
          </p:nvPr>
        </p:nvSpPr>
        <p:spPr>
          <a:xfrm>
            <a:off x="6191504" y="4849234"/>
            <a:ext cx="5102680" cy="1010842"/>
          </a:xfrm>
        </p:spPr>
        <p:txBody>
          <a:bodyPr>
            <a:normAutofit/>
          </a:bodyPr>
          <a:lstStyle/>
          <a:p>
            <a:r>
              <a:rPr lang="en-US" sz="2000" dirty="0"/>
              <a:t>GO LIVE – Transition to Competition</a:t>
            </a:r>
            <a:endParaRPr lang="en-US" sz="3200" b="1" dirty="0">
              <a:solidFill>
                <a:srgbClr val="FF0000"/>
              </a:solidFill>
            </a:endParaRPr>
          </a:p>
        </p:txBody>
      </p:sp>
      <p:sp>
        <p:nvSpPr>
          <p:cNvPr id="7" name="Text Placeholder 2">
            <a:extLst>
              <a:ext uri="{FF2B5EF4-FFF2-40B4-BE49-F238E27FC236}">
                <a16:creationId xmlns:a16="http://schemas.microsoft.com/office/drawing/2014/main" id="{6B0CAF54-0361-DE50-1D4F-A721E8C35987}"/>
              </a:ext>
            </a:extLst>
          </p:cNvPr>
          <p:cNvSpPr txBox="1">
            <a:spLocks/>
          </p:cNvSpPr>
          <p:nvPr/>
        </p:nvSpPr>
        <p:spPr>
          <a:xfrm>
            <a:off x="-232682" y="455260"/>
            <a:ext cx="2141764" cy="514350"/>
          </a:xfrm>
          <a:prstGeom prst="rect">
            <a:avLst/>
          </a:prstGeom>
        </p:spPr>
        <p:txBody>
          <a:bodyPr vert="horz" lIns="91440" tIns="45720" rIns="91440" bIns="45720" rtlCol="0" anchor="ctr">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a:t>Q4 2022</a:t>
            </a:r>
            <a:endParaRPr lang="en-US" b="1" dirty="0"/>
          </a:p>
        </p:txBody>
      </p:sp>
      <p:cxnSp>
        <p:nvCxnSpPr>
          <p:cNvPr id="9" name="Straight Connector 8">
            <a:extLst>
              <a:ext uri="{FF2B5EF4-FFF2-40B4-BE49-F238E27FC236}">
                <a16:creationId xmlns:a16="http://schemas.microsoft.com/office/drawing/2014/main" id="{FC3F24CF-4CB3-A110-D52F-D678A4F4DE9D}"/>
              </a:ext>
            </a:extLst>
          </p:cNvPr>
          <p:cNvCxnSpPr/>
          <p:nvPr/>
        </p:nvCxnSpPr>
        <p:spPr>
          <a:xfrm>
            <a:off x="2152650" y="712435"/>
            <a:ext cx="1514475" cy="0"/>
          </a:xfrm>
          <a:prstGeom prst="line">
            <a:avLst/>
          </a:prstGeom>
        </p:spPr>
        <p:style>
          <a:lnRef idx="1">
            <a:schemeClr val="dk1"/>
          </a:lnRef>
          <a:fillRef idx="0">
            <a:schemeClr val="dk1"/>
          </a:fillRef>
          <a:effectRef idx="0">
            <a:schemeClr val="dk1"/>
          </a:effectRef>
          <a:fontRef idx="minor">
            <a:schemeClr val="tx1"/>
          </a:fontRef>
        </p:style>
      </p:cxnSp>
      <p:sp>
        <p:nvSpPr>
          <p:cNvPr id="10" name="Text Placeholder 11">
            <a:extLst>
              <a:ext uri="{FF2B5EF4-FFF2-40B4-BE49-F238E27FC236}">
                <a16:creationId xmlns:a16="http://schemas.microsoft.com/office/drawing/2014/main" id="{CE608BEA-8329-6B3A-57DC-1FB35A894E82}"/>
              </a:ext>
            </a:extLst>
          </p:cNvPr>
          <p:cNvSpPr txBox="1">
            <a:spLocks/>
          </p:cNvSpPr>
          <p:nvPr/>
        </p:nvSpPr>
        <p:spPr>
          <a:xfrm>
            <a:off x="3786868" y="42483"/>
            <a:ext cx="1842407" cy="1010842"/>
          </a:xfrm>
          <a:prstGeom prst="rect">
            <a:avLst/>
          </a:prstGeom>
          <a:ln>
            <a:solidFill>
              <a:schemeClr val="tx1"/>
            </a:solidFill>
          </a:ln>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highlight>
                  <a:srgbClr val="FFFF00"/>
                </a:highlight>
              </a:rPr>
              <a:t>Pro Forma Tariff</a:t>
            </a:r>
          </a:p>
          <a:p>
            <a:pPr>
              <a:spcBef>
                <a:spcPts val="0"/>
              </a:spcBef>
            </a:pPr>
            <a:r>
              <a:rPr lang="en-US" dirty="0">
                <a:highlight>
                  <a:srgbClr val="FFFF00"/>
                </a:highlight>
              </a:rPr>
              <a:t>Access Agreement</a:t>
            </a:r>
          </a:p>
          <a:p>
            <a:pPr>
              <a:spcBef>
                <a:spcPts val="0"/>
              </a:spcBef>
            </a:pPr>
            <a:r>
              <a:rPr lang="en-US" dirty="0">
                <a:highlight>
                  <a:srgbClr val="FFFF00"/>
                </a:highlight>
              </a:rPr>
              <a:t>POLR Process</a:t>
            </a:r>
          </a:p>
          <a:p>
            <a:pPr>
              <a:spcBef>
                <a:spcPts val="0"/>
              </a:spcBef>
            </a:pPr>
            <a:r>
              <a:rPr lang="en-US" dirty="0">
                <a:highlight>
                  <a:srgbClr val="FFFF00"/>
                </a:highlight>
              </a:rPr>
              <a:t>Safety Net Process</a:t>
            </a:r>
          </a:p>
          <a:p>
            <a:pPr>
              <a:spcBef>
                <a:spcPts val="0"/>
              </a:spcBef>
            </a:pPr>
            <a:endParaRPr lang="en-US" dirty="0"/>
          </a:p>
        </p:txBody>
      </p:sp>
      <p:sp>
        <p:nvSpPr>
          <p:cNvPr id="11" name="Text Placeholder 13">
            <a:extLst>
              <a:ext uri="{FF2B5EF4-FFF2-40B4-BE49-F238E27FC236}">
                <a16:creationId xmlns:a16="http://schemas.microsoft.com/office/drawing/2014/main" id="{2363DBBD-5350-507E-BC19-223B0F571E19}"/>
              </a:ext>
            </a:extLst>
          </p:cNvPr>
          <p:cNvSpPr txBox="1">
            <a:spLocks/>
          </p:cNvSpPr>
          <p:nvPr/>
        </p:nvSpPr>
        <p:spPr>
          <a:xfrm>
            <a:off x="8726620" y="3756241"/>
            <a:ext cx="3436435" cy="101084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highlight>
                  <a:srgbClr val="FFFF00"/>
                </a:highlight>
              </a:rPr>
              <a:t>Tampering Information Process</a:t>
            </a:r>
          </a:p>
          <a:p>
            <a:pPr>
              <a:spcBef>
                <a:spcPts val="0"/>
              </a:spcBef>
            </a:pPr>
            <a:r>
              <a:rPr lang="en-US" dirty="0">
                <a:highlight>
                  <a:srgbClr val="FF0000"/>
                </a:highlight>
              </a:rPr>
              <a:t>Smart Meter Texas</a:t>
            </a:r>
          </a:p>
        </p:txBody>
      </p:sp>
      <p:sp>
        <p:nvSpPr>
          <p:cNvPr id="19" name="Text Placeholder 12">
            <a:extLst>
              <a:ext uri="{FF2B5EF4-FFF2-40B4-BE49-F238E27FC236}">
                <a16:creationId xmlns:a16="http://schemas.microsoft.com/office/drawing/2014/main" id="{DA46CF1C-6D3A-2375-2B7F-70C8B5564E42}"/>
              </a:ext>
            </a:extLst>
          </p:cNvPr>
          <p:cNvSpPr txBox="1">
            <a:spLocks/>
          </p:cNvSpPr>
          <p:nvPr/>
        </p:nvSpPr>
        <p:spPr>
          <a:xfrm>
            <a:off x="7612426" y="2639262"/>
            <a:ext cx="2795896" cy="101084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highlight>
                  <a:srgbClr val="FFFF00"/>
                </a:highlight>
              </a:rPr>
              <a:t>ESI IDs in TDSP Extract</a:t>
            </a:r>
          </a:p>
          <a:p>
            <a:pPr>
              <a:spcBef>
                <a:spcPts val="0"/>
              </a:spcBef>
            </a:pPr>
            <a:r>
              <a:rPr lang="en-US" dirty="0">
                <a:highlight>
                  <a:srgbClr val="FFFF00"/>
                </a:highlight>
              </a:rPr>
              <a:t>RMG Chapter 8 Revisions </a:t>
            </a:r>
          </a:p>
          <a:p>
            <a:pPr>
              <a:spcBef>
                <a:spcPts val="0"/>
              </a:spcBef>
            </a:pPr>
            <a:r>
              <a:rPr lang="en-US" dirty="0">
                <a:highlight>
                  <a:srgbClr val="FFFF00"/>
                </a:highlight>
              </a:rPr>
              <a:t>Historical Usage Requests</a:t>
            </a:r>
          </a:p>
          <a:p>
            <a:pPr>
              <a:spcBef>
                <a:spcPts val="0"/>
              </a:spcBef>
            </a:pPr>
            <a:r>
              <a:rPr lang="en-US" dirty="0">
                <a:highlight>
                  <a:srgbClr val="FFFF00"/>
                </a:highlight>
              </a:rPr>
              <a:t>TDSP AMS Data Practices</a:t>
            </a:r>
          </a:p>
        </p:txBody>
      </p:sp>
      <p:sp>
        <p:nvSpPr>
          <p:cNvPr id="20" name="Text Placeholder 12">
            <a:extLst>
              <a:ext uri="{FF2B5EF4-FFF2-40B4-BE49-F238E27FC236}">
                <a16:creationId xmlns:a16="http://schemas.microsoft.com/office/drawing/2014/main" id="{86FD8C4A-8908-0BC3-9721-B7571CC0CB43}"/>
              </a:ext>
            </a:extLst>
          </p:cNvPr>
          <p:cNvSpPr txBox="1">
            <a:spLocks/>
          </p:cNvSpPr>
          <p:nvPr/>
        </p:nvSpPr>
        <p:spPr>
          <a:xfrm>
            <a:off x="8822873" y="1162135"/>
            <a:ext cx="3369127" cy="1430097"/>
          </a:xfrm>
          <a:prstGeom prst="rect">
            <a:avLst/>
          </a:prstGeom>
        </p:spPr>
        <p:txBody>
          <a:bodyPr vert="horz" lIns="91440" tIns="45720" rIns="91440" bIns="45720" rtlCol="0" anchor="t">
            <a:no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u="sng" dirty="0"/>
              <a:t>ERCOT Activities</a:t>
            </a:r>
            <a:r>
              <a:rPr lang="en-US" dirty="0"/>
              <a:t>:  </a:t>
            </a:r>
            <a:r>
              <a:rPr lang="en-US" dirty="0">
                <a:highlight>
                  <a:srgbClr val="FFFF00"/>
                </a:highlight>
              </a:rPr>
              <a:t>SAC04s</a:t>
            </a:r>
            <a:r>
              <a:rPr lang="en-US" dirty="0"/>
              <a:t>, </a:t>
            </a:r>
            <a:r>
              <a:rPr lang="en-US" dirty="0">
                <a:highlight>
                  <a:srgbClr val="FFFF00"/>
                </a:highlight>
              </a:rPr>
              <a:t>Load Profiles </a:t>
            </a:r>
          </a:p>
          <a:p>
            <a:pPr>
              <a:spcBef>
                <a:spcPts val="0"/>
              </a:spcBef>
            </a:pPr>
            <a:r>
              <a:rPr lang="en-US" u="sng" dirty="0"/>
              <a:t>TSDP Activities</a:t>
            </a:r>
            <a:r>
              <a:rPr lang="en-US" dirty="0"/>
              <a:t>:  </a:t>
            </a:r>
            <a:r>
              <a:rPr lang="en-US" dirty="0">
                <a:highlight>
                  <a:srgbClr val="FFFF00"/>
                </a:highlight>
              </a:rPr>
              <a:t>Critical Care</a:t>
            </a:r>
            <a:r>
              <a:rPr lang="en-US" dirty="0"/>
              <a:t>, </a:t>
            </a:r>
            <a:r>
              <a:rPr lang="en-US" dirty="0">
                <a:highlight>
                  <a:srgbClr val="FFFF00"/>
                </a:highlight>
              </a:rPr>
              <a:t>DLFs</a:t>
            </a:r>
            <a:r>
              <a:rPr lang="en-US" dirty="0"/>
              <a:t>, </a:t>
            </a:r>
            <a:r>
              <a:rPr lang="en-US" dirty="0">
                <a:highlight>
                  <a:srgbClr val="FFFF00"/>
                </a:highlight>
              </a:rPr>
              <a:t>Solar/DG</a:t>
            </a:r>
            <a:r>
              <a:rPr lang="en-US" dirty="0"/>
              <a:t>, </a:t>
            </a:r>
            <a:r>
              <a:rPr lang="en-US" dirty="0">
                <a:highlight>
                  <a:srgbClr val="FFFF00"/>
                </a:highlight>
              </a:rPr>
              <a:t>Switch Hold Files</a:t>
            </a:r>
            <a:r>
              <a:rPr lang="en-US" dirty="0"/>
              <a:t>, </a:t>
            </a:r>
            <a:r>
              <a:rPr lang="en-US" dirty="0">
                <a:highlight>
                  <a:srgbClr val="FFFF00"/>
                </a:highlight>
              </a:rPr>
              <a:t>BUSIDDRQ</a:t>
            </a:r>
            <a:r>
              <a:rPr lang="en-US" dirty="0"/>
              <a:t>, </a:t>
            </a:r>
            <a:r>
              <a:rPr lang="en-US" dirty="0">
                <a:highlight>
                  <a:srgbClr val="FFFF00"/>
                </a:highlight>
              </a:rPr>
              <a:t>Call Center</a:t>
            </a:r>
            <a:r>
              <a:rPr lang="en-US" dirty="0"/>
              <a:t>, </a:t>
            </a:r>
            <a:r>
              <a:rPr lang="en-US" dirty="0">
                <a:highlight>
                  <a:srgbClr val="FFFF00"/>
                </a:highlight>
              </a:rPr>
              <a:t>OGFLT</a:t>
            </a:r>
            <a:r>
              <a:rPr lang="en-US" dirty="0"/>
              <a:t>, </a:t>
            </a:r>
            <a:r>
              <a:rPr lang="en-US" dirty="0">
                <a:highlight>
                  <a:srgbClr val="FFFF00"/>
                </a:highlight>
              </a:rPr>
              <a:t>Weather Moratoriums</a:t>
            </a:r>
            <a:r>
              <a:rPr lang="en-US" dirty="0"/>
              <a:t>, </a:t>
            </a:r>
            <a:r>
              <a:rPr lang="en-US" dirty="0">
                <a:highlight>
                  <a:srgbClr val="FFFF00"/>
                </a:highlight>
              </a:rPr>
              <a:t>Proration</a:t>
            </a:r>
          </a:p>
        </p:txBody>
      </p:sp>
      <p:sp>
        <p:nvSpPr>
          <p:cNvPr id="8" name="TextBox 7">
            <a:extLst>
              <a:ext uri="{FF2B5EF4-FFF2-40B4-BE49-F238E27FC236}">
                <a16:creationId xmlns:a16="http://schemas.microsoft.com/office/drawing/2014/main" id="{A397A720-6C90-B62D-44DF-86994CC8CFE3}"/>
              </a:ext>
            </a:extLst>
          </p:cNvPr>
          <p:cNvSpPr txBox="1"/>
          <p:nvPr/>
        </p:nvSpPr>
        <p:spPr>
          <a:xfrm rot="20171211">
            <a:off x="10422523" y="4835599"/>
            <a:ext cx="1324908" cy="830997"/>
          </a:xfrm>
          <a:prstGeom prst="rect">
            <a:avLst/>
          </a:prstGeom>
          <a:noFill/>
        </p:spPr>
        <p:txBody>
          <a:bodyPr wrap="square" rtlCol="0">
            <a:spAutoFit/>
          </a:bodyPr>
          <a:lstStyle/>
          <a:p>
            <a:pPr algn="ctr"/>
            <a:r>
              <a:rPr lang="en-US" sz="2400" b="1" dirty="0">
                <a:solidFill>
                  <a:srgbClr val="FF0000"/>
                </a:solidFill>
              </a:rPr>
              <a:t>March 2024</a:t>
            </a:r>
          </a:p>
        </p:txBody>
      </p:sp>
      <p:sp>
        <p:nvSpPr>
          <p:cNvPr id="16" name="TextBox 15">
            <a:extLst>
              <a:ext uri="{FF2B5EF4-FFF2-40B4-BE49-F238E27FC236}">
                <a16:creationId xmlns:a16="http://schemas.microsoft.com/office/drawing/2014/main" id="{723DCEB8-ABDB-4570-6633-646221D19029}"/>
              </a:ext>
            </a:extLst>
          </p:cNvPr>
          <p:cNvSpPr txBox="1"/>
          <p:nvPr/>
        </p:nvSpPr>
        <p:spPr>
          <a:xfrm>
            <a:off x="6191504" y="5251097"/>
            <a:ext cx="1905233" cy="1477328"/>
          </a:xfrm>
          <a:prstGeom prst="rect">
            <a:avLst/>
          </a:prstGeom>
          <a:noFill/>
        </p:spPr>
        <p:txBody>
          <a:bodyPr wrap="square" rtlCol="0">
            <a:spAutoFit/>
          </a:bodyPr>
          <a:lstStyle/>
          <a:p>
            <a:r>
              <a:rPr lang="en-US" dirty="0">
                <a:highlight>
                  <a:srgbClr val="FFFF00"/>
                </a:highlight>
              </a:rPr>
              <a:t>Completed</a:t>
            </a:r>
          </a:p>
          <a:p>
            <a:r>
              <a:rPr lang="en-US" dirty="0">
                <a:highlight>
                  <a:srgbClr val="00FFFF"/>
                </a:highlight>
              </a:rPr>
              <a:t>Q3 2023</a:t>
            </a:r>
          </a:p>
          <a:p>
            <a:r>
              <a:rPr lang="en-US" dirty="0">
                <a:highlight>
                  <a:srgbClr val="FF00FF"/>
                </a:highlight>
              </a:rPr>
              <a:t>Q4 2023</a:t>
            </a:r>
          </a:p>
          <a:p>
            <a:r>
              <a:rPr lang="en-US" dirty="0">
                <a:highlight>
                  <a:srgbClr val="00FF00"/>
                </a:highlight>
              </a:rPr>
              <a:t>Q1 2024</a:t>
            </a:r>
          </a:p>
          <a:p>
            <a:r>
              <a:rPr lang="en-US" strike="sngStrike" dirty="0">
                <a:highlight>
                  <a:srgbClr val="FF0000"/>
                </a:highlight>
              </a:rPr>
              <a:t>Q4 2024 </a:t>
            </a:r>
            <a:r>
              <a:rPr lang="en-US" normalizeH="1" dirty="0">
                <a:highlight>
                  <a:srgbClr val="FF0000"/>
                </a:highlight>
              </a:rPr>
              <a:t>Q1 2025</a:t>
            </a:r>
            <a:endParaRPr lang="en-US" strike="sngStrike" dirty="0">
              <a:highlight>
                <a:srgbClr val="FF0000"/>
              </a:highlight>
            </a:endParaRPr>
          </a:p>
        </p:txBody>
      </p:sp>
    </p:spTree>
    <p:extLst>
      <p:ext uri="{BB962C8B-B14F-4D97-AF65-F5344CB8AC3E}">
        <p14:creationId xmlns:p14="http://schemas.microsoft.com/office/powerpoint/2010/main" val="332104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8FC28-E0BD-4387-B8BE-9965D1A57FF1}"/>
              </a:ext>
            </a:extLst>
          </p:cNvPr>
          <p:cNvSpPr>
            <a:spLocks noGrp="1"/>
          </p:cNvSpPr>
          <p:nvPr>
            <p:ph type="title"/>
          </p:nvPr>
        </p:nvSpPr>
        <p:spPr>
          <a:xfrm>
            <a:off x="5481637" y="733719"/>
            <a:ext cx="5111750" cy="1204912"/>
          </a:xfrm>
        </p:spPr>
        <p:txBody>
          <a:bodyPr>
            <a:normAutofit fontScale="90000"/>
          </a:bodyPr>
          <a:lstStyle/>
          <a:p>
            <a:r>
              <a:rPr lang="en-US" dirty="0" err="1"/>
              <a:t>Lritf</a:t>
            </a:r>
            <a:r>
              <a:rPr lang="en-US" dirty="0"/>
              <a:t> meeting</a:t>
            </a:r>
            <a:br>
              <a:rPr lang="en-US" dirty="0"/>
            </a:br>
            <a:r>
              <a:rPr lang="en-US" dirty="0"/>
              <a:t>9/10/2024 @ 1:00PM </a:t>
            </a:r>
            <a:br>
              <a:rPr lang="en-US" dirty="0"/>
            </a:br>
            <a:r>
              <a:rPr lang="en-US" dirty="0"/>
              <a:t>following RMS – ERCOT Met Center (and via Webex)</a:t>
            </a:r>
          </a:p>
        </p:txBody>
      </p:sp>
      <p:sp>
        <p:nvSpPr>
          <p:cNvPr id="3" name="Text Placeholder 2">
            <a:extLst>
              <a:ext uri="{FF2B5EF4-FFF2-40B4-BE49-F238E27FC236}">
                <a16:creationId xmlns:a16="http://schemas.microsoft.com/office/drawing/2014/main" id="{FED19BCA-B61F-4EA6-A1FB-CCA3BD8506FB}"/>
              </a:ext>
            </a:extLst>
          </p:cNvPr>
          <p:cNvSpPr>
            <a:spLocks noGrp="1"/>
          </p:cNvSpPr>
          <p:nvPr>
            <p:ph type="body" idx="1"/>
          </p:nvPr>
        </p:nvSpPr>
        <p:spPr>
          <a:xfrm>
            <a:off x="4948316" y="2343502"/>
            <a:ext cx="3841267" cy="4195410"/>
          </a:xfrm>
        </p:spPr>
        <p:txBody>
          <a:bodyPr>
            <a:noAutofit/>
          </a:bodyPr>
          <a:lstStyle/>
          <a:p>
            <a:r>
              <a:rPr lang="en-US" sz="2000" b="1" u="sng" dirty="0"/>
              <a:t>AGENDA ITEMS:</a:t>
            </a:r>
          </a:p>
          <a:p>
            <a:pPr marL="285750" indent="-285750">
              <a:buFont typeface="Courier New" panose="02070309020205020404" pitchFamily="49" charset="0"/>
              <a:buChar char="o"/>
            </a:pPr>
            <a:r>
              <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Decimals</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AMS Data Practices – Gap Retrieval &amp; Updated LSE files</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Stabilization</a:t>
            </a:r>
          </a:p>
          <a:p>
            <a:pPr marL="742950" lvl="1" indent="-285750">
              <a:buFont typeface="Courier New" panose="02070309020205020404" pitchFamily="49" charset="0"/>
              <a:buChar char="o"/>
            </a:pPr>
            <a:r>
              <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650_01 RCN Processing </a:t>
            </a:r>
          </a:p>
          <a:p>
            <a:pPr marL="742950" lvl="1" indent="-285750">
              <a:buFont typeface="Courier New" panose="02070309020205020404" pitchFamily="49" charset="0"/>
              <a:buChar char="o"/>
            </a:pPr>
            <a:r>
              <a:rPr lang="en-US" sz="1600" b="1" spc="50" dirty="0">
                <a:solidFill>
                  <a:schemeClr val="tx1">
                    <a:lumMod val="50000"/>
                    <a:lumOff val="50000"/>
                  </a:schemeClr>
                </a:solidFill>
                <a:latin typeface="Tenorite"/>
              </a:rPr>
              <a:t>DNP Discretionary Service Charges on 810s</a:t>
            </a:r>
          </a:p>
          <a:p>
            <a:pPr marL="742950" lvl="1" indent="-285750">
              <a:buFont typeface="Courier New" panose="02070309020205020404" pitchFamily="49" charset="0"/>
              <a:buChar char="o"/>
            </a:pPr>
            <a:r>
              <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8</a:t>
            </a:r>
            <a:r>
              <a:rPr lang="en-US" sz="1600" b="1" spc="50" dirty="0">
                <a:solidFill>
                  <a:schemeClr val="tx1">
                    <a:lumMod val="50000"/>
                    <a:lumOff val="50000"/>
                  </a:schemeClr>
                </a:solidFill>
                <a:latin typeface="Tenorite"/>
              </a:rPr>
              <a:t>67_03 IDRs</a:t>
            </a:r>
          </a:p>
          <a:p>
            <a:pPr marL="742950" lvl="1" indent="-285750">
              <a:buFont typeface="Courier New" panose="02070309020205020404" pitchFamily="49" charset="0"/>
              <a:buChar char="o"/>
            </a:pPr>
            <a:r>
              <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Seibel Changes with ERCOT</a:t>
            </a:r>
          </a:p>
          <a:p>
            <a:pPr marL="742950" lvl="1" indent="-285750">
              <a:buFont typeface="Courier New" panose="02070309020205020404" pitchFamily="49" charset="0"/>
              <a:buChar char="o"/>
            </a:pPr>
            <a:r>
              <a:rPr lang="en-US" sz="1600" b="1" spc="50" dirty="0">
                <a:solidFill>
                  <a:schemeClr val="tx1">
                    <a:lumMod val="50000"/>
                    <a:lumOff val="50000"/>
                  </a:schemeClr>
                </a:solidFill>
                <a:latin typeface="Tenorite"/>
              </a:rPr>
              <a:t>BDMVIs and 810s</a:t>
            </a:r>
          </a:p>
          <a:p>
            <a:pPr marL="742950" lvl="1" indent="-285750">
              <a:buFont typeface="Courier New" panose="02070309020205020404" pitchFamily="49" charset="0"/>
              <a:buChar char="o"/>
            </a:pPr>
            <a:r>
              <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810s received, missing 867s</a:t>
            </a:r>
          </a:p>
          <a:p>
            <a:pPr marL="1200150" lvl="2" indent="-285750">
              <a:buFont typeface="Courier New" panose="02070309020205020404" pitchFamily="49" charset="0"/>
              <a:buChar char="o"/>
            </a:pPr>
            <a:r>
              <a:rPr lang="en-US" sz="1600" b="1" spc="50" dirty="0">
                <a:solidFill>
                  <a:schemeClr val="tx1">
                    <a:lumMod val="50000"/>
                    <a:lumOff val="50000"/>
                  </a:schemeClr>
                </a:solidFill>
                <a:latin typeface="Tenorite"/>
              </a:rPr>
              <a:t>Missing start/end Reads</a:t>
            </a:r>
            <a:endPar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endParaRPr>
          </a:p>
        </p:txBody>
      </p:sp>
      <p:sp>
        <p:nvSpPr>
          <p:cNvPr id="6" name="Slide Number Placeholder 5">
            <a:extLst>
              <a:ext uri="{FF2B5EF4-FFF2-40B4-BE49-F238E27FC236}">
                <a16:creationId xmlns:a16="http://schemas.microsoft.com/office/drawing/2014/main" id="{7C4B8313-9270-4128-8674-3A3E42B806BC}"/>
              </a:ext>
            </a:extLst>
          </p:cNvPr>
          <p:cNvSpPr>
            <a:spLocks noGrp="1"/>
          </p:cNvSpPr>
          <p:nvPr>
            <p:ph type="sldNum" sz="quarter" idx="12"/>
          </p:nvPr>
        </p:nvSpPr>
        <p:spPr>
          <a:xfrm>
            <a:off x="8610600" y="6356350"/>
            <a:ext cx="2743200" cy="365125"/>
          </a:xfrm>
        </p:spPr>
        <p:txBody>
          <a:bodyPr/>
          <a:lstStyle/>
          <a:p>
            <a:fld id="{A49DFD55-3C28-40EF-9E31-A92D2E4017FF}" type="slidenum">
              <a:rPr lang="en-US" smtClean="0"/>
              <a:pPr/>
              <a:t>11</a:t>
            </a:fld>
            <a:endParaRPr lang="en-US" dirty="0"/>
          </a:p>
        </p:txBody>
      </p:sp>
      <p:sp>
        <p:nvSpPr>
          <p:cNvPr id="4" name="Text Placeholder 2">
            <a:extLst>
              <a:ext uri="{FF2B5EF4-FFF2-40B4-BE49-F238E27FC236}">
                <a16:creationId xmlns:a16="http://schemas.microsoft.com/office/drawing/2014/main" id="{8118C496-0839-50B0-80D2-9204302C21D1}"/>
              </a:ext>
            </a:extLst>
          </p:cNvPr>
          <p:cNvSpPr txBox="1">
            <a:spLocks/>
          </p:cNvSpPr>
          <p:nvPr/>
        </p:nvSpPr>
        <p:spPr>
          <a:xfrm>
            <a:off x="8610600" y="2160940"/>
            <a:ext cx="3332843" cy="1833562"/>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lvl="1"/>
            <a:endParaRPr lang="en-US" sz="2400" dirty="0"/>
          </a:p>
          <a:p>
            <a:endParaRPr lang="en-US" sz="1800" dirty="0"/>
          </a:p>
        </p:txBody>
      </p:sp>
      <p:sp>
        <p:nvSpPr>
          <p:cNvPr id="5" name="Text Placeholder 2">
            <a:extLst>
              <a:ext uri="{FF2B5EF4-FFF2-40B4-BE49-F238E27FC236}">
                <a16:creationId xmlns:a16="http://schemas.microsoft.com/office/drawing/2014/main" id="{BAE556E1-3342-6DF9-DC23-E99E226839B9}"/>
              </a:ext>
            </a:extLst>
          </p:cNvPr>
          <p:cNvSpPr txBox="1">
            <a:spLocks/>
          </p:cNvSpPr>
          <p:nvPr/>
        </p:nvSpPr>
        <p:spPr>
          <a:xfrm>
            <a:off x="8610599" y="2343502"/>
            <a:ext cx="3332843" cy="4195410"/>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285750" indent="-285750">
              <a:buFont typeface="Courier New" panose="02070309020205020404" pitchFamily="49" charset="0"/>
              <a:buChar char="o"/>
            </a:pPr>
            <a:endParaRPr lang="en-US" b="1" dirty="0">
              <a:solidFill>
                <a:schemeClr val="tx1">
                  <a:lumMod val="50000"/>
                  <a:lumOff val="50000"/>
                </a:schemeClr>
              </a:solidFill>
              <a:latin typeface="Tenorite"/>
            </a:endParaRP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LOA Historical Usage Request - Format</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814_20 ESI ID Maintenance</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Updating DLFs</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Open </a:t>
            </a:r>
            <a:r>
              <a:rPr lang="en-US" sz="1600" b="1" dirty="0" err="1">
                <a:solidFill>
                  <a:schemeClr val="tx1">
                    <a:lumMod val="50000"/>
                    <a:lumOff val="50000"/>
                  </a:schemeClr>
                </a:solidFill>
                <a:latin typeface="Tenorite"/>
              </a:rPr>
              <a:t>MarkeTraks</a:t>
            </a:r>
            <a:endParaRPr lang="en-US" sz="1600" b="1" dirty="0">
              <a:solidFill>
                <a:schemeClr val="tx1">
                  <a:lumMod val="50000"/>
                  <a:lumOff val="50000"/>
                </a:schemeClr>
              </a:solidFill>
              <a:latin typeface="Tenorite"/>
            </a:endParaRP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LP&amp;L Weekly Market Calls</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Lessons Learned</a:t>
            </a:r>
          </a:p>
          <a:p>
            <a:pPr marL="285750" indent="-285750">
              <a:buFont typeface="Courier New" panose="02070309020205020404" pitchFamily="49" charset="0"/>
              <a:buChar char="o"/>
            </a:pPr>
            <a:r>
              <a:rPr lang="en-US" sz="1600" b="1" spc="50" dirty="0">
                <a:solidFill>
                  <a:schemeClr val="tx1">
                    <a:lumMod val="50000"/>
                    <a:lumOff val="50000"/>
                  </a:schemeClr>
                </a:solidFill>
                <a:latin typeface="Tenorite"/>
              </a:rPr>
              <a:t>Open Discussion </a:t>
            </a:r>
          </a:p>
          <a:p>
            <a:pPr marL="800100" lvl="1" indent="-342900">
              <a:buFont typeface="Arial" panose="020B0604020202020204" pitchFamily="34" charset="0"/>
              <a:buChar char="•"/>
            </a:pPr>
            <a:r>
              <a:rPr lang="en-US" sz="1600" b="1" spc="50" dirty="0">
                <a:solidFill>
                  <a:schemeClr val="tx1">
                    <a:lumMod val="50000"/>
                    <a:lumOff val="50000"/>
                  </a:schemeClr>
                </a:solidFill>
                <a:latin typeface="Tenorite"/>
              </a:rPr>
              <a:t>Pending LP&amp;L Rate Case</a:t>
            </a:r>
          </a:p>
        </p:txBody>
      </p:sp>
    </p:spTree>
    <p:extLst>
      <p:ext uri="{BB962C8B-B14F-4D97-AF65-F5344CB8AC3E}">
        <p14:creationId xmlns:p14="http://schemas.microsoft.com/office/powerpoint/2010/main" val="1742861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2CD4-732A-43E4-BCB9-CBA2055E0AC6}"/>
              </a:ext>
            </a:extLst>
          </p:cNvPr>
          <p:cNvSpPr>
            <a:spLocks noGrp="1"/>
          </p:cNvSpPr>
          <p:nvPr>
            <p:ph type="title"/>
          </p:nvPr>
        </p:nvSpPr>
        <p:spPr>
          <a:xfrm>
            <a:off x="0" y="1165763"/>
            <a:ext cx="3555609" cy="1909763"/>
          </a:xfrm>
        </p:spPr>
        <p:txBody>
          <a:bodyPr>
            <a:normAutofit fontScale="90000"/>
          </a:bodyPr>
          <a:lstStyle/>
          <a:p>
            <a:pPr algn="ctr"/>
            <a:r>
              <a:rPr lang="en-US" dirty="0"/>
              <a:t>LRITF meeting</a:t>
            </a:r>
            <a:br>
              <a:rPr lang="en-US" dirty="0"/>
            </a:br>
            <a:r>
              <a:rPr lang="en-US" dirty="0"/>
              <a:t>8/6/24 &amp;</a:t>
            </a:r>
            <a:br>
              <a:rPr lang="en-US" dirty="0"/>
            </a:br>
            <a:r>
              <a:rPr lang="en-US" dirty="0"/>
              <a:t>weekly market call update</a:t>
            </a:r>
            <a:br>
              <a:rPr lang="en-US" dirty="0"/>
            </a:br>
            <a:br>
              <a:rPr lang="en-US" dirty="0"/>
            </a:br>
            <a:endParaRPr lang="en-US" dirty="0"/>
          </a:p>
        </p:txBody>
      </p:sp>
      <p:sp>
        <p:nvSpPr>
          <p:cNvPr id="3" name="Subtitle 2">
            <a:extLst>
              <a:ext uri="{FF2B5EF4-FFF2-40B4-BE49-F238E27FC236}">
                <a16:creationId xmlns:a16="http://schemas.microsoft.com/office/drawing/2014/main" id="{45FD0450-A909-4CD9-8912-96A19ACEB7CB}"/>
              </a:ext>
            </a:extLst>
          </p:cNvPr>
          <p:cNvSpPr>
            <a:spLocks noGrp="1"/>
          </p:cNvSpPr>
          <p:nvPr>
            <p:ph type="subTitle" idx="1"/>
          </p:nvPr>
        </p:nvSpPr>
        <p:spPr>
          <a:xfrm>
            <a:off x="4594673" y="683509"/>
            <a:ext cx="7597327" cy="6103558"/>
          </a:xfrm>
        </p:spPr>
        <p:txBody>
          <a:bodyPr>
            <a:normAutofit lnSpcReduction="10000"/>
          </a:bodyPr>
          <a:lstStyle/>
          <a:p>
            <a:pPr algn="ctr"/>
            <a:r>
              <a:rPr lang="en-US" sz="2800" b="1" dirty="0"/>
              <a:t>The Task Force reviewed the following:</a:t>
            </a:r>
          </a:p>
          <a:p>
            <a:pPr marL="457200" indent="-457200" algn="ctr">
              <a:buFont typeface="Arial" panose="020B0604020202020204" pitchFamily="34" charset="0"/>
              <a:buChar char="•"/>
            </a:pPr>
            <a:endParaRPr lang="en-US" sz="2800" dirty="0"/>
          </a:p>
          <a:p>
            <a:pPr marL="457200" indent="-457200">
              <a:buFont typeface="Arial" panose="020B0604020202020204" pitchFamily="34" charset="0"/>
              <a:buChar char="•"/>
            </a:pPr>
            <a:r>
              <a:rPr lang="en-US" sz="2300" b="1" u="sng" dirty="0">
                <a:solidFill>
                  <a:schemeClr val="tx1">
                    <a:lumMod val="50000"/>
                    <a:lumOff val="50000"/>
                  </a:schemeClr>
                </a:solidFill>
              </a:rPr>
              <a:t>Decimals </a:t>
            </a:r>
            <a:r>
              <a:rPr lang="en-US" sz="2300" b="1" dirty="0">
                <a:solidFill>
                  <a:schemeClr val="tx1">
                    <a:lumMod val="50000"/>
                    <a:lumOff val="50000"/>
                  </a:schemeClr>
                </a:solidFill>
              </a:rPr>
              <a:t>– </a:t>
            </a:r>
            <a:r>
              <a:rPr lang="en-US" sz="2000" dirty="0">
                <a:effectLst/>
                <a:ea typeface="Aptos" panose="020B0004020202020204" pitchFamily="34" charset="0"/>
                <a:cs typeface="Times New Roman" panose="02020603050405020304" pitchFamily="18" charset="0"/>
              </a:rPr>
              <a:t>Decimals are planned for 867s and 810s and will commence with 9/2 billing – up to 6 decimals could be received with typically 3-4 values – 6 places would indicate an estimated read. Sample test data revealed 2 decimal places on an 810_02 with rounding to occur on each cost recovery line item.  Further discussions will be held on the absence of decimal language in the TXSET guides for certain QTY and MEA segments.</a:t>
            </a:r>
          </a:p>
          <a:p>
            <a:pPr marL="457200" indent="-457200">
              <a:buFont typeface="Arial" panose="020B0604020202020204" pitchFamily="34" charset="0"/>
              <a:buChar char="•"/>
            </a:pPr>
            <a:r>
              <a:rPr lang="en-US" sz="2300" b="1" u="sng" dirty="0">
                <a:solidFill>
                  <a:schemeClr val="tx1">
                    <a:lumMod val="50000"/>
                    <a:lumOff val="50000"/>
                  </a:schemeClr>
                </a:solidFill>
              </a:rPr>
              <a:t>LSE files </a:t>
            </a:r>
            <a:r>
              <a:rPr lang="en-US" sz="2300" b="1" dirty="0">
                <a:solidFill>
                  <a:schemeClr val="tx1">
                    <a:lumMod val="50000"/>
                    <a:lumOff val="50000"/>
                  </a:schemeClr>
                </a:solidFill>
              </a:rPr>
              <a:t>–</a:t>
            </a:r>
            <a:r>
              <a:rPr lang="en-US" sz="2300" dirty="0">
                <a:solidFill>
                  <a:schemeClr val="tx1">
                    <a:lumMod val="50000"/>
                    <a:lumOff val="50000"/>
                  </a:schemeClr>
                </a:solidFill>
              </a:rPr>
              <a:t>	</a:t>
            </a:r>
            <a:r>
              <a:rPr lang="en-US" sz="2000" dirty="0">
                <a:solidFill>
                  <a:schemeClr val="tx1">
                    <a:lumMod val="50000"/>
                    <a:lumOff val="50000"/>
                  </a:schemeClr>
                </a:solidFill>
              </a:rPr>
              <a:t>LP&amp;L indicated gap retrieval is in place, however, automated process to send </a:t>
            </a:r>
            <a:r>
              <a:rPr lang="en-US" sz="2000" dirty="0" err="1">
                <a:solidFill>
                  <a:schemeClr val="tx1">
                    <a:lumMod val="50000"/>
                    <a:lumOff val="50000"/>
                  </a:schemeClr>
                </a:solidFill>
              </a:rPr>
              <a:t>reversioned</a:t>
            </a:r>
            <a:r>
              <a:rPr lang="en-US" sz="2000" dirty="0">
                <a:solidFill>
                  <a:schemeClr val="tx1">
                    <a:lumMod val="50000"/>
                    <a:lumOff val="50000"/>
                  </a:schemeClr>
                </a:solidFill>
              </a:rPr>
              <a:t> files is still being tested.  To ensure ERCOT has the latest interval data LP&amp;L will be resending all LSE files for the months of March and April in time for final settlement as they work to finalize automated process.</a:t>
            </a:r>
          </a:p>
          <a:p>
            <a:pPr marL="457200" indent="-457200">
              <a:buFont typeface="Arial" panose="020B0604020202020204" pitchFamily="34" charset="0"/>
              <a:buChar char="•"/>
            </a:pPr>
            <a:r>
              <a:rPr lang="en-US" sz="2300" b="1" u="sng" dirty="0">
                <a:solidFill>
                  <a:schemeClr val="tx1">
                    <a:lumMod val="50000"/>
                    <a:lumOff val="50000"/>
                  </a:schemeClr>
                </a:solidFill>
              </a:rPr>
              <a:t>SMT Readiness </a:t>
            </a:r>
            <a:r>
              <a:rPr lang="en-US" sz="2000" dirty="0">
                <a:solidFill>
                  <a:schemeClr val="tx1">
                    <a:lumMod val="50000"/>
                    <a:lumOff val="50000"/>
                  </a:schemeClr>
                </a:solidFill>
              </a:rPr>
              <a:t>– LP&amp;L has requested assistance from the TDUs to understand the REP’s data expectations/values, daily sync files, and any other relevant onboarding processes.</a:t>
            </a:r>
          </a:p>
          <a:p>
            <a:pPr marL="457200" indent="-457200">
              <a:buFont typeface="Arial" panose="020B0604020202020204" pitchFamily="34" charset="0"/>
              <a:buChar char="•"/>
            </a:pPr>
            <a:endParaRPr lang="en-US" sz="2200" dirty="0"/>
          </a:p>
        </p:txBody>
      </p:sp>
    </p:spTree>
    <p:extLst>
      <p:ext uri="{BB962C8B-B14F-4D97-AF65-F5344CB8AC3E}">
        <p14:creationId xmlns:p14="http://schemas.microsoft.com/office/powerpoint/2010/main" val="3861341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2CD4-732A-43E4-BCB9-CBA2055E0AC6}"/>
              </a:ext>
            </a:extLst>
          </p:cNvPr>
          <p:cNvSpPr>
            <a:spLocks noGrp="1"/>
          </p:cNvSpPr>
          <p:nvPr>
            <p:ph type="title"/>
          </p:nvPr>
        </p:nvSpPr>
        <p:spPr>
          <a:xfrm>
            <a:off x="-111095" y="1722628"/>
            <a:ext cx="4258214" cy="1017394"/>
          </a:xfrm>
        </p:spPr>
        <p:txBody>
          <a:bodyPr>
            <a:normAutofit fontScale="90000"/>
          </a:bodyPr>
          <a:lstStyle/>
          <a:p>
            <a:pPr algn="ctr"/>
            <a:r>
              <a:rPr lang="en-US" dirty="0"/>
              <a:t>Daily Market Calls</a:t>
            </a:r>
            <a:br>
              <a:rPr lang="en-US" dirty="0"/>
            </a:br>
            <a:r>
              <a:rPr lang="en-US" sz="2000" dirty="0"/>
              <a:t>Stabilization issues</a:t>
            </a:r>
            <a:br>
              <a:rPr lang="en-US" dirty="0"/>
            </a:br>
            <a:r>
              <a:rPr lang="en-US" dirty="0"/>
              <a:t> </a:t>
            </a:r>
          </a:p>
        </p:txBody>
      </p:sp>
      <p:sp>
        <p:nvSpPr>
          <p:cNvPr id="3" name="Subtitle 2">
            <a:extLst>
              <a:ext uri="{FF2B5EF4-FFF2-40B4-BE49-F238E27FC236}">
                <a16:creationId xmlns:a16="http://schemas.microsoft.com/office/drawing/2014/main" id="{45FD0450-A909-4CD9-8912-96A19ACEB7CB}"/>
              </a:ext>
            </a:extLst>
          </p:cNvPr>
          <p:cNvSpPr>
            <a:spLocks noGrp="1"/>
          </p:cNvSpPr>
          <p:nvPr>
            <p:ph type="subTitle" idx="1"/>
          </p:nvPr>
        </p:nvSpPr>
        <p:spPr>
          <a:xfrm>
            <a:off x="4315626" y="401652"/>
            <a:ext cx="7757375" cy="6456348"/>
          </a:xfrm>
        </p:spPr>
        <p:txBody>
          <a:bodyPr>
            <a:normAutofit fontScale="92500" lnSpcReduction="10000"/>
          </a:bodyPr>
          <a:lstStyle/>
          <a:p>
            <a:pPr algn="ctr"/>
            <a:r>
              <a:rPr lang="en-US" sz="2800" b="1" dirty="0"/>
              <a:t>The weekly market calls will be held on Thursdays @ 10:00 AM to discuss any on-going issues:</a:t>
            </a:r>
          </a:p>
          <a:p>
            <a:pPr algn="ctr"/>
            <a:r>
              <a:rPr lang="en-US" sz="1800" u="sng" kern="100" dirty="0">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https://us06web.zoom.us/j/89361889543?pwd=olviNzrBXvZJHnEHKgOUZprYTpSDDV.1</a:t>
            </a:r>
            <a:endParaRPr lang="en-US"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Meeting ID: 893 6188 9543</a:t>
            </a:r>
          </a:p>
          <a:p>
            <a:pPr marL="0" marR="0" algn="ctr">
              <a:spcBef>
                <a:spcPts val="0"/>
              </a:spcBef>
              <a:spcAft>
                <a:spcPts val="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Passcode: 112233</a:t>
            </a:r>
            <a:endParaRPr lang="en-US" sz="2800" b="1" dirty="0"/>
          </a:p>
          <a:p>
            <a:pPr marL="342900" indent="-342900">
              <a:buFont typeface="Arial" panose="020B0604020202020204" pitchFamily="34" charset="0"/>
              <a:buChar char="•"/>
            </a:pPr>
            <a:r>
              <a:rPr lang="en-US" sz="2000" b="1" dirty="0"/>
              <a:t>DNP 650_01 RCNs processing </a:t>
            </a:r>
            <a:r>
              <a:rPr lang="en-US" sz="2000" dirty="0"/>
              <a:t>– REPs receiving ‘date in past’ rejections when transaction was submitted prior.  ROL requests were being pushed two days out thus causing RCN to be received prior to DNP being completed.  Temporary fix in place so RCNs are not rejected.  Permanent fix to not push DNPs two days with ROL notation is still undergoing testing.  It was discovered premium DNP and RCN charges were erroneously being sent for AMSR meters.  LP&amp;L will be sending out cancel/rebills.</a:t>
            </a:r>
          </a:p>
          <a:p>
            <a:pPr marL="342900" indent="-342900">
              <a:buFont typeface="Arial" panose="020B0604020202020204" pitchFamily="34" charset="0"/>
              <a:buChar char="•"/>
            </a:pPr>
            <a:r>
              <a:rPr lang="en-US" sz="2000" b="1" dirty="0"/>
              <a:t>867 IDR– </a:t>
            </a:r>
            <a:r>
              <a:rPr lang="en-US" sz="2000" dirty="0"/>
              <a:t>LP&amp;L continues to work with ESG to ensure transactions are submitted.  LP&amp;L is working with Oracle to ensure no overlapping dates occur. </a:t>
            </a:r>
          </a:p>
          <a:p>
            <a:pPr marL="342900" indent="-342900">
              <a:buFont typeface="Arial" panose="020B0604020202020204" pitchFamily="34" charset="0"/>
              <a:buChar char="•"/>
            </a:pPr>
            <a:r>
              <a:rPr lang="en-US" sz="2000" b="1" dirty="0"/>
              <a:t>Siebel Changes for Out of Sync conditions</a:t>
            </a:r>
            <a:r>
              <a:rPr lang="en-US" sz="2000" dirty="0"/>
              <a:t>– ERCOT working with LP&amp;L to ensure RORs are aligned in systems.  LP&amp;L has submitted ~19 </a:t>
            </a:r>
            <a:r>
              <a:rPr lang="en-US" sz="2000" dirty="0" err="1"/>
              <a:t>MarkeTraks</a:t>
            </a:r>
            <a:r>
              <a:rPr lang="en-US" sz="2000" dirty="0"/>
              <a:t> to correct the appropriate ROR and close out open enrollment requests.</a:t>
            </a:r>
          </a:p>
          <a:p>
            <a:pPr marL="342900" indent="-342900">
              <a:buFont typeface="Arial" panose="020B0604020202020204" pitchFamily="34" charset="0"/>
              <a:buChar char="•"/>
            </a:pPr>
            <a:r>
              <a:rPr lang="en-US" sz="2000" b="1" dirty="0"/>
              <a:t>BDMVIs submitted from transition until mid to late May </a:t>
            </a:r>
            <a:r>
              <a:rPr lang="en-US" sz="2000" dirty="0"/>
              <a:t>– LP&amp;L is unable to cancel an 810 for a BDMVI thus they are working to “credit note” the account ensure the REP receives the appropriate refund/credit.</a:t>
            </a:r>
            <a:endParaRPr lang="en-US" sz="2200" dirty="0"/>
          </a:p>
        </p:txBody>
      </p:sp>
    </p:spTree>
    <p:extLst>
      <p:ext uri="{BB962C8B-B14F-4D97-AF65-F5344CB8AC3E}">
        <p14:creationId xmlns:p14="http://schemas.microsoft.com/office/powerpoint/2010/main" val="1600310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2CD4-732A-43E4-BCB9-CBA2055E0AC6}"/>
              </a:ext>
            </a:extLst>
          </p:cNvPr>
          <p:cNvSpPr>
            <a:spLocks noGrp="1"/>
          </p:cNvSpPr>
          <p:nvPr>
            <p:ph type="title"/>
          </p:nvPr>
        </p:nvSpPr>
        <p:spPr>
          <a:xfrm>
            <a:off x="-153824" y="1987547"/>
            <a:ext cx="4258214" cy="1017394"/>
          </a:xfrm>
        </p:spPr>
        <p:txBody>
          <a:bodyPr>
            <a:normAutofit fontScale="90000"/>
          </a:bodyPr>
          <a:lstStyle/>
          <a:p>
            <a:pPr algn="ctr"/>
            <a:r>
              <a:rPr lang="en-US" dirty="0"/>
              <a:t>Daily Market Calls</a:t>
            </a:r>
            <a:br>
              <a:rPr lang="en-US" dirty="0"/>
            </a:br>
            <a:r>
              <a:rPr lang="en-US" sz="2000" dirty="0"/>
              <a:t>Stabilization issues- continued</a:t>
            </a:r>
            <a:br>
              <a:rPr lang="en-US" dirty="0"/>
            </a:br>
            <a:r>
              <a:rPr lang="en-US" dirty="0"/>
              <a:t> </a:t>
            </a:r>
          </a:p>
        </p:txBody>
      </p:sp>
      <p:sp>
        <p:nvSpPr>
          <p:cNvPr id="3" name="Subtitle 2">
            <a:extLst>
              <a:ext uri="{FF2B5EF4-FFF2-40B4-BE49-F238E27FC236}">
                <a16:creationId xmlns:a16="http://schemas.microsoft.com/office/drawing/2014/main" id="{45FD0450-A909-4CD9-8912-96A19ACEB7CB}"/>
              </a:ext>
            </a:extLst>
          </p:cNvPr>
          <p:cNvSpPr>
            <a:spLocks noGrp="1"/>
          </p:cNvSpPr>
          <p:nvPr>
            <p:ph type="subTitle" idx="1"/>
          </p:nvPr>
        </p:nvSpPr>
        <p:spPr>
          <a:xfrm>
            <a:off x="4434625" y="1292844"/>
            <a:ext cx="7757375" cy="5691499"/>
          </a:xfrm>
        </p:spPr>
        <p:txBody>
          <a:bodyPr>
            <a:normAutofit lnSpcReduction="10000"/>
          </a:bodyPr>
          <a:lstStyle/>
          <a:p>
            <a:pPr marL="342900" indent="-342900">
              <a:buFont typeface="Arial" panose="020B0604020202020204" pitchFamily="34" charset="0"/>
              <a:buChar char="•"/>
            </a:pPr>
            <a:r>
              <a:rPr lang="en-US" sz="2000" b="1" dirty="0"/>
              <a:t>810s received, Missing 867s – </a:t>
            </a:r>
            <a:r>
              <a:rPr lang="en-US" sz="2000" dirty="0"/>
              <a:t>start/end reads on 867s were missing for some unmetered and metered situations.  LP&amp;L is in final stages of testing metered examples and working with Oracle for a solution.  Unmetered cases should have received cancel/rebills.</a:t>
            </a:r>
            <a:endParaRPr lang="en-US" sz="2000" b="1" dirty="0"/>
          </a:p>
          <a:p>
            <a:pPr marL="342900" indent="-342900">
              <a:buFont typeface="Arial" panose="020B0604020202020204" pitchFamily="34" charset="0"/>
              <a:buChar char="•"/>
            </a:pPr>
            <a:r>
              <a:rPr lang="en-US" sz="2000" b="1" dirty="0"/>
              <a:t>810s with weekend due dates </a:t>
            </a:r>
            <a:r>
              <a:rPr lang="en-US" sz="2000" dirty="0"/>
              <a:t>– LP&amp;L has continued to not assess late fees until stabilization is nearly complete.</a:t>
            </a:r>
          </a:p>
          <a:p>
            <a:pPr marL="342900" indent="-342900">
              <a:buFont typeface="Arial" panose="020B0604020202020204" pitchFamily="34" charset="0"/>
              <a:buChar char="•"/>
            </a:pPr>
            <a:r>
              <a:rPr lang="en-US" sz="2000" b="1" dirty="0"/>
              <a:t>LOA Historical Usage Requests </a:t>
            </a:r>
            <a:r>
              <a:rPr lang="en-US" sz="2000" dirty="0"/>
              <a:t>– LP&amp;L has completed reformatting LOA requests to align with RMG.  </a:t>
            </a:r>
          </a:p>
          <a:p>
            <a:pPr marL="342900" indent="-342900">
              <a:buFont typeface="Arial" panose="020B0604020202020204" pitchFamily="34" charset="0"/>
              <a:buChar char="•"/>
            </a:pPr>
            <a:r>
              <a:rPr lang="en-US" sz="2000" b="1" dirty="0"/>
              <a:t>650_01 Clearance Requests </a:t>
            </a:r>
            <a:r>
              <a:rPr lang="en-US" sz="2000" dirty="0"/>
              <a:t>– LP&amp;L has asked REPs to send disconnect and reconnect orders at least 15 minutes apart to prevent both orders from being submitted in the same batch thus unexecuting the reconnect.  LP&amp;L reports some REPs are continuing to submit in same batch.</a:t>
            </a:r>
          </a:p>
          <a:p>
            <a:pPr marL="342900" indent="-342900">
              <a:buFont typeface="Arial" panose="020B0604020202020204" pitchFamily="34" charset="0"/>
              <a:buChar char="•"/>
            </a:pPr>
            <a:r>
              <a:rPr lang="en-US" sz="2000" b="1" dirty="0"/>
              <a:t>814_20 ESI Maintenance</a:t>
            </a:r>
            <a:r>
              <a:rPr lang="en-US" sz="2000" dirty="0"/>
              <a:t>- </a:t>
            </a:r>
            <a:r>
              <a:rPr lang="en-US" sz="2000" dirty="0">
                <a:effectLst/>
                <a:ea typeface="Aptos" panose="020B0004020202020204" pitchFamily="34" charset="0"/>
                <a:cs typeface="Times New Roman" panose="02020603050405020304" pitchFamily="18" charset="0"/>
              </a:rPr>
              <a:t>LP&amp;L systems are unable to send an 814_20 to update the following:  a premise to be reclassified from res vs non-res, address change, and meter type changes.  Thus, REPs will need to send an MVI on a newly created ESI and a MVO on “old” ESI.  </a:t>
            </a:r>
            <a:endParaRPr lang="en-US" sz="2000" dirty="0"/>
          </a:p>
          <a:p>
            <a:pPr marL="342900" indent="-342900">
              <a:buFont typeface="Arial" panose="020B0604020202020204" pitchFamily="34" charset="0"/>
              <a:buChar char="•"/>
            </a:pPr>
            <a:endParaRPr lang="en-US" sz="2200" dirty="0"/>
          </a:p>
        </p:txBody>
      </p:sp>
    </p:spTree>
    <p:extLst>
      <p:ext uri="{BB962C8B-B14F-4D97-AF65-F5344CB8AC3E}">
        <p14:creationId xmlns:p14="http://schemas.microsoft.com/office/powerpoint/2010/main" val="2100558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a:xfrm>
            <a:off x="2831815" y="182220"/>
            <a:ext cx="4082142" cy="585788"/>
          </a:xfrm>
        </p:spPr>
        <p:txBody>
          <a:bodyPr/>
          <a:lstStyle/>
          <a:p>
            <a:r>
              <a:rPr lang="en-US" b="1" dirty="0"/>
              <a:t>Lessons learned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fontScale="77500" lnSpcReduction="20000"/>
          </a:bodyPr>
          <a:lstStyle/>
          <a:p>
            <a:r>
              <a:rPr lang="en-US" dirty="0"/>
              <a:t>Customers with Multiple ESIs and DREP Process </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p:txBody>
          <a:bodyPr>
            <a:normAutofit fontScale="92500" lnSpcReduction="20000"/>
          </a:bodyPr>
          <a:lstStyle/>
          <a:p>
            <a:r>
              <a:rPr lang="en-US" dirty="0"/>
              <a:t>TXSET Guides need updating </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fontScale="85000" lnSpcReduction="10000"/>
          </a:bodyPr>
          <a:lstStyle/>
          <a:p>
            <a:r>
              <a:rPr lang="en-US" dirty="0"/>
              <a:t>Need Regulatory/Legal decisions at beginning of project </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fontScale="92500" lnSpcReduction="20000"/>
          </a:bodyPr>
          <a:lstStyle/>
          <a:p>
            <a:r>
              <a:rPr lang="en-US" dirty="0"/>
              <a:t>Impact of Cycle Dates locked down and true MVI situations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Find a way to compare before defaulting – possibly provide customers with ESIs on their bundle bill prior to competition; create ESIs earlier in the process</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p:txBody>
          <a:bodyPr/>
          <a:lstStyle/>
          <a:p>
            <a:r>
              <a:rPr lang="en-US" dirty="0"/>
              <a:t>We need to take some time and ensure we’ve captured the areas that need to be changed – ‘combo’ 814_05 </a:t>
            </a:r>
            <a:r>
              <a:rPr lang="en-US" dirty="0" err="1"/>
              <a:t>kH</a:t>
            </a:r>
            <a:r>
              <a:rPr lang="en-US" dirty="0"/>
              <a:t> vs KMON; Decimals; generalized practices  - perhaps a ‘utility orientation’</a:t>
            </a:r>
          </a:p>
          <a:p>
            <a:endParaRPr lang="en-US" dirty="0"/>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p:txBody>
          <a:bodyPr/>
          <a:lstStyle/>
          <a:p>
            <a:pPr>
              <a:spcBef>
                <a:spcPts val="0"/>
              </a:spcBef>
            </a:pPr>
            <a:r>
              <a:rPr lang="en-US" dirty="0"/>
              <a:t>Full awareness of any impacting legislation</a:t>
            </a:r>
          </a:p>
          <a:p>
            <a:pPr>
              <a:spcBef>
                <a:spcPts val="0"/>
              </a:spcBef>
            </a:pPr>
            <a:r>
              <a:rPr lang="en-US" dirty="0"/>
              <a:t>Early conversations</a:t>
            </a:r>
          </a:p>
          <a:p>
            <a:pPr>
              <a:spcBef>
                <a:spcPts val="0"/>
              </a:spcBef>
            </a:pPr>
            <a:r>
              <a:rPr lang="en-US" dirty="0"/>
              <a:t>LP&amp;L has paved the way for additional MOU/ECs</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lstStyle/>
          <a:p>
            <a:pPr>
              <a:spcBef>
                <a:spcPts val="0"/>
              </a:spcBef>
            </a:pPr>
            <a:r>
              <a:rPr lang="en-US" dirty="0"/>
              <a:t>Impacts stacking logic at go-live</a:t>
            </a:r>
          </a:p>
          <a:p>
            <a:pPr>
              <a:spcBef>
                <a:spcPts val="0"/>
              </a:spcBef>
            </a:pPr>
            <a:r>
              <a:rPr lang="en-US" dirty="0"/>
              <a:t>Clear determination so REPs may design systems accordingly</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5</a:t>
            </a:fld>
            <a:endParaRPr lang="en-US" dirty="0"/>
          </a:p>
        </p:txBody>
      </p:sp>
    </p:spTree>
    <p:extLst>
      <p:ext uri="{BB962C8B-B14F-4D97-AF65-F5344CB8AC3E}">
        <p14:creationId xmlns:p14="http://schemas.microsoft.com/office/powerpoint/2010/main" val="2407864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a:xfrm>
            <a:off x="3052011" y="436940"/>
            <a:ext cx="4082142" cy="585788"/>
          </a:xfrm>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fontScale="85000" lnSpcReduction="10000"/>
          </a:bodyPr>
          <a:lstStyle/>
          <a:p>
            <a:r>
              <a:rPr lang="en-US" dirty="0"/>
              <a:t>Phone Number formats &amp; Country Code issue</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p:txBody>
          <a:bodyPr>
            <a:normAutofit fontScale="92500" lnSpcReduction="20000"/>
          </a:bodyPr>
          <a:lstStyle/>
          <a:p>
            <a:r>
              <a:rPr lang="en-US" dirty="0"/>
              <a:t>Clean data for ESI creation</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fontScale="92500" lnSpcReduction="20000"/>
          </a:bodyPr>
          <a:lstStyle/>
          <a:p>
            <a:r>
              <a:rPr lang="en-US" dirty="0"/>
              <a:t>Addresses without descriptions </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a:bodyPr>
          <a:lstStyle/>
          <a:p>
            <a:r>
              <a:rPr lang="en-US" dirty="0"/>
              <a:t>Decimals in meter reads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Update TXSET Guide</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95968" y="2624370"/>
            <a:ext cx="5102680" cy="1010842"/>
          </a:xfrm>
        </p:spPr>
        <p:txBody>
          <a:bodyPr/>
          <a:lstStyle/>
          <a:p>
            <a:pPr>
              <a:spcBef>
                <a:spcPts val="0"/>
              </a:spcBef>
            </a:pPr>
            <a:r>
              <a:rPr lang="en-US" dirty="0"/>
              <a:t>Avoid creation of ‘bad’ ESIs only to have to retire</a:t>
            </a:r>
          </a:p>
          <a:p>
            <a:pPr>
              <a:spcBef>
                <a:spcPts val="0"/>
              </a:spcBef>
            </a:pPr>
            <a:r>
              <a:rPr lang="en-US" dirty="0"/>
              <a:t>Eliminates downstream confusion – customers, REPs</a:t>
            </a:r>
          </a:p>
          <a:p>
            <a:pPr>
              <a:spcBef>
                <a:spcPts val="0"/>
              </a:spcBef>
            </a:pPr>
            <a:r>
              <a:rPr lang="en-US" dirty="0"/>
              <a:t>Understanding for Munis, other utilities may be associated</a:t>
            </a:r>
          </a:p>
          <a:p>
            <a:endParaRPr lang="en-US" dirty="0"/>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p:txBody>
          <a:bodyPr/>
          <a:lstStyle/>
          <a:p>
            <a:pPr>
              <a:spcBef>
                <a:spcPts val="0"/>
              </a:spcBef>
            </a:pPr>
            <a:r>
              <a:rPr lang="en-US" dirty="0"/>
              <a:t>Systems should be able to use secondary address fields to help avoid inadvertent gain situations</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normAutofit/>
          </a:bodyPr>
          <a:lstStyle/>
          <a:p>
            <a:pPr>
              <a:spcBef>
                <a:spcPts val="0"/>
              </a:spcBef>
            </a:pPr>
            <a:r>
              <a:rPr lang="en-US" dirty="0"/>
              <a:t>With AMI being the standard meter type, this is an opportunity to allow decimals in meter reads.  We are already using them in IDR situations</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6</a:t>
            </a:fld>
            <a:endParaRPr lang="en-US" dirty="0"/>
          </a:p>
        </p:txBody>
      </p:sp>
    </p:spTree>
    <p:extLst>
      <p:ext uri="{BB962C8B-B14F-4D97-AF65-F5344CB8AC3E}">
        <p14:creationId xmlns:p14="http://schemas.microsoft.com/office/powerpoint/2010/main" val="2559737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a:xfrm>
            <a:off x="3302267" y="309792"/>
            <a:ext cx="4082142" cy="585788"/>
          </a:xfrm>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fontScale="92500" lnSpcReduction="20000"/>
          </a:bodyPr>
          <a:lstStyle/>
          <a:p>
            <a:r>
              <a:rPr lang="en-US" dirty="0"/>
              <a:t>Priority Codes for MVIs &amp;Reconnects</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p:txBody>
          <a:bodyPr>
            <a:normAutofit fontScale="92500" lnSpcReduction="20000"/>
          </a:bodyPr>
          <a:lstStyle/>
          <a:p>
            <a:r>
              <a:rPr lang="en-US" dirty="0"/>
              <a:t>TDSP Matrices in one location</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fontScale="92500" lnSpcReduction="20000"/>
          </a:bodyPr>
          <a:lstStyle/>
          <a:p>
            <a:r>
              <a:rPr lang="en-US" dirty="0"/>
              <a:t>Online enrollments – what options for multiple ESIs?</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a:bodyPr>
          <a:lstStyle/>
          <a:p>
            <a:r>
              <a:rPr lang="en-US" dirty="0"/>
              <a:t>Cancel/rebill timing and LSE files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Should be included in the RMG along with other priority codes (service orders)</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95968" y="2624370"/>
            <a:ext cx="5102680" cy="1010842"/>
          </a:xfrm>
        </p:spPr>
        <p:txBody>
          <a:bodyPr>
            <a:normAutofit/>
          </a:bodyPr>
          <a:lstStyle/>
          <a:p>
            <a:pPr>
              <a:spcBef>
                <a:spcPts val="0"/>
              </a:spcBef>
            </a:pPr>
            <a:r>
              <a:rPr lang="en-US" dirty="0"/>
              <a:t>One place for:  AMS Data Practices, Emergency Operating Plans, Solar Practices, Transaction Timelines</a:t>
            </a:r>
          </a:p>
          <a:p>
            <a:pPr>
              <a:spcBef>
                <a:spcPts val="0"/>
              </a:spcBef>
            </a:pPr>
            <a:r>
              <a:rPr lang="en-US" dirty="0"/>
              <a:t>Including list in ERCOT opt-in checklist</a:t>
            </a:r>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a:xfrm>
            <a:off x="5576938" y="3755394"/>
            <a:ext cx="5574766" cy="1010842"/>
          </a:xfrm>
        </p:spPr>
        <p:txBody>
          <a:bodyPr/>
          <a:lstStyle/>
          <a:p>
            <a:pPr>
              <a:spcBef>
                <a:spcPts val="0"/>
              </a:spcBef>
            </a:pPr>
            <a:r>
              <a:rPr lang="en-US" dirty="0"/>
              <a:t>Better customer experience if more than one ESI is to be enrolled</a:t>
            </a:r>
          </a:p>
          <a:p>
            <a:pPr>
              <a:spcBef>
                <a:spcPts val="0"/>
              </a:spcBef>
            </a:pPr>
            <a:r>
              <a:rPr lang="en-US" dirty="0"/>
              <a:t>Providing a postcard to each customer with ESI information prior to sales window </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normAutofit fontScale="92500"/>
          </a:bodyPr>
          <a:lstStyle/>
          <a:p>
            <a:pPr>
              <a:spcBef>
                <a:spcPts val="0"/>
              </a:spcBef>
            </a:pPr>
            <a:r>
              <a:rPr lang="en-US" dirty="0"/>
              <a:t>This information is not captured in any protocols or guides at ERCOT… it is more of an ERCOT business process that impacts utilities processes.  How can we capture for the next entrant? Opportunity to include in operating guide for settlements</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7</a:t>
            </a:fld>
            <a:endParaRPr lang="en-US" dirty="0"/>
          </a:p>
        </p:txBody>
      </p:sp>
    </p:spTree>
    <p:extLst>
      <p:ext uri="{BB962C8B-B14F-4D97-AF65-F5344CB8AC3E}">
        <p14:creationId xmlns:p14="http://schemas.microsoft.com/office/powerpoint/2010/main" val="493883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a:xfrm>
            <a:off x="2873895" y="328286"/>
            <a:ext cx="4082142" cy="585788"/>
          </a:xfrm>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a:bodyPr>
          <a:lstStyle/>
          <a:p>
            <a:r>
              <a:rPr lang="en-US" dirty="0"/>
              <a:t>Full testing </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a:xfrm>
            <a:off x="119270" y="2584097"/>
            <a:ext cx="2754625" cy="514350"/>
          </a:xfrm>
        </p:spPr>
        <p:txBody>
          <a:bodyPr>
            <a:normAutofit fontScale="85000" lnSpcReduction="10000"/>
          </a:bodyPr>
          <a:lstStyle/>
          <a:p>
            <a:r>
              <a:rPr lang="en-US" dirty="0"/>
              <a:t>Awareness of all files and extracts on ERCOT MIS</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a:bodyPr>
          <a:lstStyle/>
          <a:p>
            <a:r>
              <a:rPr lang="en-US" dirty="0"/>
              <a:t>Shopping Fairs</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a:bodyPr>
          <a:lstStyle/>
          <a:p>
            <a:r>
              <a:rPr lang="en-US" dirty="0"/>
              <a:t>Market Participants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Robust end to end testing with ‘real’ data including billing</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95968" y="2624370"/>
            <a:ext cx="5102680" cy="1010842"/>
          </a:xfrm>
        </p:spPr>
        <p:txBody>
          <a:bodyPr>
            <a:normAutofit/>
          </a:bodyPr>
          <a:lstStyle/>
          <a:p>
            <a:pPr>
              <a:spcBef>
                <a:spcPts val="0"/>
              </a:spcBef>
            </a:pPr>
            <a:r>
              <a:rPr lang="en-US" dirty="0"/>
              <a:t>Understanding of extracts available and purpose of data</a:t>
            </a:r>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a:xfrm>
            <a:off x="5625108" y="3250624"/>
            <a:ext cx="6260566" cy="1395430"/>
          </a:xfrm>
        </p:spPr>
        <p:txBody>
          <a:bodyPr>
            <a:normAutofit/>
          </a:bodyPr>
          <a:lstStyle/>
          <a:p>
            <a:pPr>
              <a:spcBef>
                <a:spcPts val="0"/>
              </a:spcBef>
            </a:pPr>
            <a:r>
              <a:rPr lang="en-US" dirty="0"/>
              <a:t>WIN!  Having a media market in a condensed geographical area resulted in effective communications to the residents</a:t>
            </a:r>
          </a:p>
          <a:p>
            <a:pPr>
              <a:spcBef>
                <a:spcPts val="0"/>
              </a:spcBef>
            </a:pPr>
            <a:r>
              <a:rPr lang="en-US" dirty="0"/>
              <a:t>Providing questions for consideration – shopping guide and partnership with PUCT</a:t>
            </a:r>
          </a:p>
          <a:p>
            <a:pPr>
              <a:spcBef>
                <a:spcPts val="0"/>
              </a:spcBef>
            </a:pPr>
            <a:r>
              <a:rPr lang="en-US" dirty="0"/>
              <a:t>Knowing the audience and conducting business/enrollments how the community wants to conduct business  </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normAutofit/>
          </a:bodyPr>
          <a:lstStyle/>
          <a:p>
            <a:pPr>
              <a:spcBef>
                <a:spcPts val="0"/>
              </a:spcBef>
            </a:pPr>
            <a:r>
              <a:rPr lang="en-US" dirty="0"/>
              <a:t>Market participants were disengaged until the last minute</a:t>
            </a:r>
          </a:p>
          <a:p>
            <a:pPr>
              <a:spcBef>
                <a:spcPts val="0"/>
              </a:spcBef>
            </a:pPr>
            <a:r>
              <a:rPr lang="en-US" dirty="0"/>
              <a:t>Requiring participation in the task force meeting if REP wants to become active in the territory</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8</a:t>
            </a:fld>
            <a:endParaRPr lang="en-US" dirty="0"/>
          </a:p>
        </p:txBody>
      </p:sp>
    </p:spTree>
    <p:extLst>
      <p:ext uri="{BB962C8B-B14F-4D97-AF65-F5344CB8AC3E}">
        <p14:creationId xmlns:p14="http://schemas.microsoft.com/office/powerpoint/2010/main" val="1517553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a:xfrm>
            <a:off x="2873895" y="476389"/>
            <a:ext cx="4082142" cy="585788"/>
          </a:xfrm>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a:bodyPr>
          <a:lstStyle/>
          <a:p>
            <a:r>
              <a:rPr lang="en-US" dirty="0"/>
              <a:t>EPS Meters </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a:xfrm>
            <a:off x="119270" y="2584097"/>
            <a:ext cx="2754625" cy="514350"/>
          </a:xfrm>
        </p:spPr>
        <p:txBody>
          <a:bodyPr>
            <a:normAutofit fontScale="92500" lnSpcReduction="20000"/>
          </a:bodyPr>
          <a:lstStyle/>
          <a:p>
            <a:r>
              <a:rPr lang="en-US" dirty="0"/>
              <a:t>Understanding market processes</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Understanding if territory has EPS meters, Muni will need to accept 867s from ERCOT</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95968" y="2624370"/>
            <a:ext cx="5102680" cy="1010842"/>
          </a:xfrm>
        </p:spPr>
        <p:txBody>
          <a:bodyPr>
            <a:normAutofit/>
          </a:bodyPr>
          <a:lstStyle/>
          <a:p>
            <a:pPr>
              <a:spcBef>
                <a:spcPts val="0"/>
              </a:spcBef>
            </a:pPr>
            <a:r>
              <a:rPr lang="en-US" dirty="0"/>
              <a:t>DCN/RCN processes and billing</a:t>
            </a:r>
          </a:p>
          <a:p>
            <a:pPr>
              <a:spcBef>
                <a:spcPts val="0"/>
              </a:spcBef>
            </a:pPr>
            <a:r>
              <a:rPr lang="en-US" dirty="0"/>
              <a:t>ESI Maintenance and updating attributes</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9</a:t>
            </a:fld>
            <a:endParaRPr lang="en-US" dirty="0"/>
          </a:p>
        </p:txBody>
      </p:sp>
      <p:sp>
        <p:nvSpPr>
          <p:cNvPr id="5" name="Text Placeholder 7">
            <a:extLst>
              <a:ext uri="{FF2B5EF4-FFF2-40B4-BE49-F238E27FC236}">
                <a16:creationId xmlns:a16="http://schemas.microsoft.com/office/drawing/2014/main" id="{726DAE5B-E5B0-24C5-7ED2-F8D4F2B2F44C}"/>
              </a:ext>
            </a:extLst>
          </p:cNvPr>
          <p:cNvSpPr txBox="1">
            <a:spLocks/>
          </p:cNvSpPr>
          <p:nvPr/>
        </p:nvSpPr>
        <p:spPr>
          <a:xfrm>
            <a:off x="5473108" y="3653115"/>
            <a:ext cx="5102680" cy="116324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t>Understanding of the settlement differences of BUSIDRRQ, significance of LSE files and reversions, and impacts of cancel/rebills</a:t>
            </a:r>
          </a:p>
        </p:txBody>
      </p:sp>
      <p:sp>
        <p:nvSpPr>
          <p:cNvPr id="6" name="Text Placeholder 3">
            <a:extLst>
              <a:ext uri="{FF2B5EF4-FFF2-40B4-BE49-F238E27FC236}">
                <a16:creationId xmlns:a16="http://schemas.microsoft.com/office/drawing/2014/main" id="{0E806738-5351-A67E-E411-0E31A3A882C3}"/>
              </a:ext>
            </a:extLst>
          </p:cNvPr>
          <p:cNvSpPr txBox="1">
            <a:spLocks/>
          </p:cNvSpPr>
          <p:nvPr/>
        </p:nvSpPr>
        <p:spPr>
          <a:xfrm>
            <a:off x="528044" y="3759554"/>
            <a:ext cx="2754625" cy="514350"/>
          </a:xfrm>
          <a:prstGeom prst="rect">
            <a:avLst/>
          </a:prstGeom>
        </p:spPr>
        <p:txBody>
          <a:bodyPr vert="horz" lIns="91440" tIns="45720" rIns="91440" bIns="45720" rtlCol="0" anchor="ctr">
            <a:normAutofit fontScale="92500" lnSpcReduction="20000"/>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ERCOT Settlement Process</a:t>
            </a:r>
          </a:p>
        </p:txBody>
      </p:sp>
      <p:sp>
        <p:nvSpPr>
          <p:cNvPr id="9" name="Text Placeholder 3">
            <a:extLst>
              <a:ext uri="{FF2B5EF4-FFF2-40B4-BE49-F238E27FC236}">
                <a16:creationId xmlns:a16="http://schemas.microsoft.com/office/drawing/2014/main" id="{48DDE744-3931-28B9-B476-32135A5A7B35}"/>
              </a:ext>
            </a:extLst>
          </p:cNvPr>
          <p:cNvSpPr txBox="1">
            <a:spLocks/>
          </p:cNvSpPr>
          <p:nvPr/>
        </p:nvSpPr>
        <p:spPr>
          <a:xfrm>
            <a:off x="1212574" y="4816357"/>
            <a:ext cx="2754625" cy="514350"/>
          </a:xfrm>
          <a:prstGeom prst="rect">
            <a:avLst/>
          </a:prstGeom>
        </p:spPr>
        <p:txBody>
          <a:bodyPr vert="horz" lIns="91440" tIns="45720" rIns="91440" bIns="45720" rtlCol="0" anchor="ctr">
            <a:normAutofit fontScale="92500" lnSpcReduction="20000"/>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rgbClr val="0070C0"/>
                </a:solidFill>
              </a:rPr>
              <a:t>Smart Meter Texas Onboarding</a:t>
            </a:r>
          </a:p>
        </p:txBody>
      </p:sp>
      <p:sp>
        <p:nvSpPr>
          <p:cNvPr id="10" name="Text Placeholder 3">
            <a:extLst>
              <a:ext uri="{FF2B5EF4-FFF2-40B4-BE49-F238E27FC236}">
                <a16:creationId xmlns:a16="http://schemas.microsoft.com/office/drawing/2014/main" id="{2B7ADDFB-238F-F0ED-E5FE-AEB32875AA55}"/>
              </a:ext>
            </a:extLst>
          </p:cNvPr>
          <p:cNvSpPr txBox="1">
            <a:spLocks/>
          </p:cNvSpPr>
          <p:nvPr/>
        </p:nvSpPr>
        <p:spPr>
          <a:xfrm>
            <a:off x="5996952" y="4755818"/>
            <a:ext cx="2754625" cy="514350"/>
          </a:xfrm>
          <a:prstGeom prst="rect">
            <a:avLst/>
          </a:prstGeom>
        </p:spPr>
        <p:txBody>
          <a:bodyPr vert="horz" lIns="91440" tIns="45720" rIns="91440" bIns="45720" rtlCol="0" anchor="ctr">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500" dirty="0">
                <a:solidFill>
                  <a:srgbClr val="0070C0"/>
                </a:solidFill>
              </a:rPr>
              <a:t>Expectations and requirements for integration</a:t>
            </a:r>
            <a:endParaRPr lang="en-US" dirty="0">
              <a:solidFill>
                <a:srgbClr val="0070C0"/>
              </a:solidFill>
            </a:endParaRPr>
          </a:p>
        </p:txBody>
      </p:sp>
      <p:cxnSp>
        <p:nvCxnSpPr>
          <p:cNvPr id="14" name="Straight Connector 13">
            <a:extLst>
              <a:ext uri="{FF2B5EF4-FFF2-40B4-BE49-F238E27FC236}">
                <a16:creationId xmlns:a16="http://schemas.microsoft.com/office/drawing/2014/main" id="{A3DA15B6-3ED8-5932-DDAF-39E1D3160173}"/>
              </a:ext>
            </a:extLst>
          </p:cNvPr>
          <p:cNvCxnSpPr>
            <a:cxnSpLocks/>
          </p:cNvCxnSpPr>
          <p:nvPr/>
        </p:nvCxnSpPr>
        <p:spPr>
          <a:xfrm>
            <a:off x="4858881" y="6056900"/>
            <a:ext cx="1569910" cy="0"/>
          </a:xfrm>
          <a:prstGeom prst="line">
            <a:avLst/>
          </a:prstGeom>
        </p:spPr>
        <p:style>
          <a:lnRef idx="1">
            <a:schemeClr val="dk1"/>
          </a:lnRef>
          <a:fillRef idx="0">
            <a:schemeClr val="dk1"/>
          </a:fillRef>
          <a:effectRef idx="0">
            <a:schemeClr val="dk1"/>
          </a:effectRef>
          <a:fontRef idx="minor">
            <a:schemeClr val="tx1"/>
          </a:fontRef>
        </p:style>
      </p:cxnSp>
      <p:sp>
        <p:nvSpPr>
          <p:cNvPr id="16" name="Text Placeholder 3">
            <a:extLst>
              <a:ext uri="{FF2B5EF4-FFF2-40B4-BE49-F238E27FC236}">
                <a16:creationId xmlns:a16="http://schemas.microsoft.com/office/drawing/2014/main" id="{DD289931-3D13-1577-6C98-815DD3E6510F}"/>
              </a:ext>
            </a:extLst>
          </p:cNvPr>
          <p:cNvSpPr txBox="1">
            <a:spLocks/>
          </p:cNvSpPr>
          <p:nvPr/>
        </p:nvSpPr>
        <p:spPr>
          <a:xfrm>
            <a:off x="1982470" y="5873160"/>
            <a:ext cx="2754625" cy="514350"/>
          </a:xfrm>
          <a:prstGeom prst="rect">
            <a:avLst/>
          </a:prstGeom>
        </p:spPr>
        <p:txBody>
          <a:bodyPr vert="horz" lIns="91440" tIns="45720" rIns="91440" bIns="45720" rtlCol="0" anchor="ctr">
            <a:normAutofit fontScale="92500" lnSpcReduction="20000"/>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rgbClr val="0070C0"/>
                </a:solidFill>
              </a:rPr>
              <a:t>Updating Distribution Loss Factors</a:t>
            </a:r>
          </a:p>
        </p:txBody>
      </p:sp>
      <p:sp>
        <p:nvSpPr>
          <p:cNvPr id="17" name="Text Placeholder 3">
            <a:extLst>
              <a:ext uri="{FF2B5EF4-FFF2-40B4-BE49-F238E27FC236}">
                <a16:creationId xmlns:a16="http://schemas.microsoft.com/office/drawing/2014/main" id="{ED148A8E-47E8-08C7-CC6F-CC2DFAD7FB7B}"/>
              </a:ext>
            </a:extLst>
          </p:cNvPr>
          <p:cNvSpPr txBox="1">
            <a:spLocks/>
          </p:cNvSpPr>
          <p:nvPr/>
        </p:nvSpPr>
        <p:spPr>
          <a:xfrm>
            <a:off x="6363898" y="5842000"/>
            <a:ext cx="2754625" cy="514350"/>
          </a:xfrm>
          <a:prstGeom prst="rect">
            <a:avLst/>
          </a:prstGeom>
        </p:spPr>
        <p:txBody>
          <a:bodyPr vert="horz" lIns="91440" tIns="45720" rIns="91440" bIns="45720" rtlCol="0" anchor="ctr">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solidFill>
                  <a:srgbClr val="0070C0"/>
                </a:solidFill>
              </a:rPr>
              <a:t>Calculation methodology, expectations and revisions</a:t>
            </a:r>
          </a:p>
        </p:txBody>
      </p:sp>
    </p:spTree>
    <p:extLst>
      <p:ext uri="{BB962C8B-B14F-4D97-AF65-F5344CB8AC3E}">
        <p14:creationId xmlns:p14="http://schemas.microsoft.com/office/powerpoint/2010/main" val="562174607"/>
      </p:ext>
    </p:extLst>
  </p:cSld>
  <p:clrMapOvr>
    <a:masterClrMapping/>
  </p:clrMapOvr>
</p:sld>
</file>

<file path=ppt/theme/theme1.xml><?xml version="1.0" encoding="utf-8"?>
<a:theme xmlns:a="http://schemas.openxmlformats.org/drawingml/2006/main" name="Office Theme">
  <a:themeElements>
    <a:clrScheme name="Custom 149">
      <a:dk1>
        <a:sysClr val="windowText" lastClr="000000"/>
      </a:dk1>
      <a:lt1>
        <a:sysClr val="window" lastClr="FFFFFF"/>
      </a:lt1>
      <a:dk2>
        <a:srgbClr val="44546A"/>
      </a:dk2>
      <a:lt2>
        <a:srgbClr val="E7E6E6"/>
      </a:lt2>
      <a:accent1>
        <a:srgbClr val="E9E6DF"/>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56">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nimalist Presentation_tm67328976_Win32_LW_SL_v3" id="{B5A5B451-F186-4F05-917D-430247B33515}" vid="{C0610F80-F57F-4E6B-A096-3AEBDD5FC5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301C185768C3E408FE8B8C3F8D37975" ma:contentTypeVersion="2" ma:contentTypeDescription="Create a new document." ma:contentTypeScope="" ma:versionID="9b04f6b9d1b09819d8e0494aa04ef37b">
  <xsd:schema xmlns:xsd="http://www.w3.org/2001/XMLSchema" xmlns:xs="http://www.w3.org/2001/XMLSchema" xmlns:p="http://schemas.microsoft.com/office/2006/metadata/properties" xmlns:ns3="64d8430e-2f2f-4531-b32d-6b607c09e505" targetNamespace="http://schemas.microsoft.com/office/2006/metadata/properties" ma:root="true" ma:fieldsID="c5b8bfd76399d6aa05673803bec67fbb" ns3:_="">
    <xsd:import namespace="64d8430e-2f2f-4531-b32d-6b607c09e505"/>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d8430e-2f2f-4531-b32d-6b607c09e50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FD6FE22-81A0-4500-AFD0-342D21BB9A2C}">
  <ds:schemaRefs>
    <ds:schemaRef ds:uri="http://schemas.microsoft.com/sharepoint/v3/contenttype/forms"/>
  </ds:schemaRefs>
</ds:datastoreItem>
</file>

<file path=customXml/itemProps2.xml><?xml version="1.0" encoding="utf-8"?>
<ds:datastoreItem xmlns:ds="http://schemas.openxmlformats.org/officeDocument/2006/customXml" ds:itemID="{9E9368C0-2F96-4471-97C1-424663A632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d8430e-2f2f-4531-b32d-6b607c09e5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9C43685-694E-4579-B109-3C418D49DA65}">
  <ds:schemaRefs>
    <ds:schemaRef ds:uri="http://schemas.microsoft.com/office/2006/documentManagement/types"/>
    <ds:schemaRef ds:uri="64d8430e-2f2f-4531-b32d-6b607c09e505"/>
    <ds:schemaRef ds:uri="http://purl.org/dc/elements/1.1/"/>
    <ds:schemaRef ds:uri="http://schemas.microsoft.com/office/infopath/2007/PartnerControls"/>
    <ds:schemaRef ds:uri="http://purl.org/dc/terms/"/>
    <ds:schemaRef ds:uri="http://schemas.openxmlformats.org/package/2006/metadata/core-properties"/>
    <ds:schemaRef ds:uri="http://schemas.microsoft.com/office/2006/metadata/properties"/>
    <ds:schemaRef ds:uri="http://www.w3.org/XML/1998/namespace"/>
    <ds:schemaRef ds:uri="http://purl.org/dc/dcmitype/"/>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Minimalist presentation</Template>
  <TotalTime>4877</TotalTime>
  <Words>1483</Words>
  <Application>Microsoft Office PowerPoint</Application>
  <PresentationFormat>Widescreen</PresentationFormat>
  <Paragraphs>151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Courier New</vt:lpstr>
      <vt:lpstr>Tenorite</vt:lpstr>
      <vt:lpstr>Office Theme</vt:lpstr>
      <vt:lpstr>Lubbock  Retail Integration Task Force – LRITF September 10th, 2024</vt:lpstr>
      <vt:lpstr>LRITF meeting 8/6/24 &amp; weekly market call update  </vt:lpstr>
      <vt:lpstr>Daily Market Calls Stabilization issues  </vt:lpstr>
      <vt:lpstr>Daily Market Calls Stabilization issues- continued  </vt:lpstr>
      <vt:lpstr>Lessons learned</vt:lpstr>
      <vt:lpstr>Lessons learned - continued</vt:lpstr>
      <vt:lpstr>Lessons learned - continued</vt:lpstr>
      <vt:lpstr>Lessons learned - continued</vt:lpstr>
      <vt:lpstr>Lessons learned - continued</vt:lpstr>
      <vt:lpstr>TIMELINE of Actions</vt:lpstr>
      <vt:lpstr>Lritf meeting 9/10/2024 @ 1:00PM  following RMS – ERCOT Met Center (and via Webex)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Lubbock  Retail Integration Task Force - LRITF</dc:title>
  <dc:creator>Wiegand, Sheri</dc:creator>
  <cp:lastModifiedBy>Hanson, Pamela</cp:lastModifiedBy>
  <cp:revision>62</cp:revision>
  <dcterms:created xsi:type="dcterms:W3CDTF">2022-10-07T18:03:56Z</dcterms:created>
  <dcterms:modified xsi:type="dcterms:W3CDTF">2024-09-09T21:38:04Z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0x0101007301C185768C3E408FE8B8C3F8D37975</vt:lpwstr>
  </property>
  <property fmtid="{D5CDD505-2E9C-101B-9397-08002B2CF9AE}" pid="3" name="MSIP_Label_7084cbda-52b8-46fb-a7b7-cb5bd465ed85_Enabled">
    <vt:lpwstr>true</vt:lpwstr>
  </property>
  <property fmtid="{D5CDD505-2E9C-101B-9397-08002B2CF9AE}" pid="4" name="MSIP_Label_7084cbda-52b8-46fb-a7b7-cb5bd465ed85_SetDate">
    <vt:lpwstr>2024-09-09T21:37:10Z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8212bafd-9ca5-4410-b5dc-763fbedbee0b</vt:lpwstr>
  </property>
  <property fmtid="{D5CDD505-2E9C-101B-9397-08002B2CF9AE}" pid="9" name="MSIP_Label_7084cbda-52b8-46fb-a7b7-cb5bd465ed85_ContentBits">
    <vt:lpwstr>0</vt:lpwstr>
  </property>
</Properties>
</file>