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8" d="100"/>
          <a:sy n="108" d="100"/>
        </p:scale>
        <p:origin x="1704" y="10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9/3/2024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9/3/2024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09/03/2024</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09/10/2024</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2" name="Table 1">
            <a:extLst>
              <a:ext uri="{FF2B5EF4-FFF2-40B4-BE49-F238E27FC236}">
                <a16:creationId xmlns:a16="http://schemas.microsoft.com/office/drawing/2014/main" id="{391F2881-4865-44FA-D7EB-830139067715}"/>
              </a:ext>
            </a:extLst>
          </p:cNvPr>
          <p:cNvGraphicFramePr>
            <a:graphicFrameLocks noGrp="1"/>
          </p:cNvGraphicFramePr>
          <p:nvPr>
            <p:extLst>
              <p:ext uri="{D42A27DB-BD31-4B8C-83A1-F6EECF244321}">
                <p14:modId xmlns:p14="http://schemas.microsoft.com/office/powerpoint/2010/main" val="1272768805"/>
              </p:ext>
            </p:extLst>
          </p:nvPr>
        </p:nvGraphicFramePr>
        <p:xfrm>
          <a:off x="380994" y="914401"/>
          <a:ext cx="8382000" cy="5105396"/>
        </p:xfrm>
        <a:graphic>
          <a:graphicData uri="http://schemas.openxmlformats.org/drawingml/2006/table">
            <a:tbl>
              <a:tblPr/>
              <a:tblGrid>
                <a:gridCol w="698500">
                  <a:extLst>
                    <a:ext uri="{9D8B030D-6E8A-4147-A177-3AD203B41FA5}">
                      <a16:colId xmlns:a16="http://schemas.microsoft.com/office/drawing/2014/main" val="2766074084"/>
                    </a:ext>
                  </a:extLst>
                </a:gridCol>
                <a:gridCol w="698500">
                  <a:extLst>
                    <a:ext uri="{9D8B030D-6E8A-4147-A177-3AD203B41FA5}">
                      <a16:colId xmlns:a16="http://schemas.microsoft.com/office/drawing/2014/main" val="3864172373"/>
                    </a:ext>
                  </a:extLst>
                </a:gridCol>
                <a:gridCol w="698500">
                  <a:extLst>
                    <a:ext uri="{9D8B030D-6E8A-4147-A177-3AD203B41FA5}">
                      <a16:colId xmlns:a16="http://schemas.microsoft.com/office/drawing/2014/main" val="3461971314"/>
                    </a:ext>
                  </a:extLst>
                </a:gridCol>
                <a:gridCol w="698500">
                  <a:extLst>
                    <a:ext uri="{9D8B030D-6E8A-4147-A177-3AD203B41FA5}">
                      <a16:colId xmlns:a16="http://schemas.microsoft.com/office/drawing/2014/main" val="4103661847"/>
                    </a:ext>
                  </a:extLst>
                </a:gridCol>
                <a:gridCol w="698500">
                  <a:extLst>
                    <a:ext uri="{9D8B030D-6E8A-4147-A177-3AD203B41FA5}">
                      <a16:colId xmlns:a16="http://schemas.microsoft.com/office/drawing/2014/main" val="3459136218"/>
                    </a:ext>
                  </a:extLst>
                </a:gridCol>
                <a:gridCol w="698500">
                  <a:extLst>
                    <a:ext uri="{9D8B030D-6E8A-4147-A177-3AD203B41FA5}">
                      <a16:colId xmlns:a16="http://schemas.microsoft.com/office/drawing/2014/main" val="2554109099"/>
                    </a:ext>
                  </a:extLst>
                </a:gridCol>
                <a:gridCol w="698500">
                  <a:extLst>
                    <a:ext uri="{9D8B030D-6E8A-4147-A177-3AD203B41FA5}">
                      <a16:colId xmlns:a16="http://schemas.microsoft.com/office/drawing/2014/main" val="46601976"/>
                    </a:ext>
                  </a:extLst>
                </a:gridCol>
                <a:gridCol w="698500">
                  <a:extLst>
                    <a:ext uri="{9D8B030D-6E8A-4147-A177-3AD203B41FA5}">
                      <a16:colId xmlns:a16="http://schemas.microsoft.com/office/drawing/2014/main" val="500116802"/>
                    </a:ext>
                  </a:extLst>
                </a:gridCol>
                <a:gridCol w="698500">
                  <a:extLst>
                    <a:ext uri="{9D8B030D-6E8A-4147-A177-3AD203B41FA5}">
                      <a16:colId xmlns:a16="http://schemas.microsoft.com/office/drawing/2014/main" val="1353733554"/>
                    </a:ext>
                  </a:extLst>
                </a:gridCol>
                <a:gridCol w="698500">
                  <a:extLst>
                    <a:ext uri="{9D8B030D-6E8A-4147-A177-3AD203B41FA5}">
                      <a16:colId xmlns:a16="http://schemas.microsoft.com/office/drawing/2014/main" val="2566622841"/>
                    </a:ext>
                  </a:extLst>
                </a:gridCol>
                <a:gridCol w="698500">
                  <a:extLst>
                    <a:ext uri="{9D8B030D-6E8A-4147-A177-3AD203B41FA5}">
                      <a16:colId xmlns:a16="http://schemas.microsoft.com/office/drawing/2014/main" val="809901161"/>
                    </a:ext>
                  </a:extLst>
                </a:gridCol>
                <a:gridCol w="698500">
                  <a:extLst>
                    <a:ext uri="{9D8B030D-6E8A-4147-A177-3AD203B41FA5}">
                      <a16:colId xmlns:a16="http://schemas.microsoft.com/office/drawing/2014/main" val="978348020"/>
                    </a:ext>
                  </a:extLst>
                </a:gridCol>
              </a:tblGrid>
              <a:tr h="242435">
                <a:tc>
                  <a:txBody>
                    <a:bodyPr/>
                    <a:lstStyle/>
                    <a:p>
                      <a:pPr algn="ctr" fontAlgn="b"/>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24966146"/>
                  </a:ext>
                </a:extLst>
              </a:tr>
              <a:tr h="499131">
                <a:tc>
                  <a:txBody>
                    <a:bodyPr/>
                    <a:lstStyle/>
                    <a:p>
                      <a:pPr algn="ctr" fontAlgn="b"/>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4979532"/>
                  </a:ext>
                </a:extLst>
              </a:tr>
              <a:tr h="242435">
                <a:tc>
                  <a:txBody>
                    <a:bodyPr/>
                    <a:lstStyle/>
                    <a:p>
                      <a:pPr algn="ctr" fontAlgn="b"/>
                      <a:r>
                        <a:rPr lang="en-US" sz="800" b="0" i="0" u="none" strike="noStrike">
                          <a:solidFill>
                            <a:srgbClr val="000000"/>
                          </a:solidFill>
                          <a:effectLst/>
                          <a:latin typeface="Calibri" panose="020F0502020204030204" pitchFamily="34" charset="0"/>
                        </a:rPr>
                        <a:t>2023-01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79,563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245,413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324,976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1,348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1,566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3,201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9450726"/>
                  </a:ext>
                </a:extLst>
              </a:tr>
              <a:tr h="242435">
                <a:tc>
                  <a:txBody>
                    <a:bodyPr/>
                    <a:lstStyle/>
                    <a:p>
                      <a:pPr algn="ctr" fontAlgn="b"/>
                      <a:r>
                        <a:rPr lang="en-US" sz="800" b="0" i="0" u="none" strike="noStrike">
                          <a:solidFill>
                            <a:srgbClr val="000000"/>
                          </a:solidFill>
                          <a:effectLst/>
                          <a:latin typeface="Calibri" panose="020F0502020204030204" pitchFamily="34" charset="0"/>
                        </a:rPr>
                        <a:t>2023-02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127,309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239,968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367,277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1,309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3,547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0.87%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2216421"/>
                  </a:ext>
                </a:extLst>
              </a:tr>
              <a:tr h="242435">
                <a:tc>
                  <a:txBody>
                    <a:bodyPr/>
                    <a:lstStyle/>
                    <a:p>
                      <a:pPr algn="ctr" fontAlgn="b"/>
                      <a:r>
                        <a:rPr lang="en-US" sz="800" b="0" i="0" u="none" strike="noStrike">
                          <a:solidFill>
                            <a:srgbClr val="000000"/>
                          </a:solidFill>
                          <a:effectLst/>
                          <a:latin typeface="Calibri" panose="020F0502020204030204" pitchFamily="34" charset="0"/>
                        </a:rPr>
                        <a:t>2023-03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96,905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281,040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377,945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1,566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234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3,782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0533630"/>
                  </a:ext>
                </a:extLst>
              </a:tr>
              <a:tr h="242435">
                <a:tc>
                  <a:txBody>
                    <a:bodyPr/>
                    <a:lstStyle/>
                    <a:p>
                      <a:pPr algn="ctr" fontAlgn="b"/>
                      <a:r>
                        <a:rPr lang="en-US" sz="800" b="0" i="0" u="none" strike="noStrike">
                          <a:solidFill>
                            <a:srgbClr val="000000"/>
                          </a:solidFill>
                          <a:effectLst/>
                          <a:latin typeface="Calibri" panose="020F0502020204030204" pitchFamily="34" charset="0"/>
                        </a:rPr>
                        <a:t>2023-04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78,600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245,045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323,645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1,618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2,143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3,982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3038790"/>
                  </a:ext>
                </a:extLst>
              </a:tr>
              <a:tr h="242435">
                <a:tc>
                  <a:txBody>
                    <a:bodyPr/>
                    <a:lstStyle/>
                    <a:p>
                      <a:pPr algn="ctr" fontAlgn="b"/>
                      <a:r>
                        <a:rPr lang="en-US" sz="800" b="0" i="0" u="none" strike="noStrike">
                          <a:solidFill>
                            <a:srgbClr val="000000"/>
                          </a:solidFill>
                          <a:effectLst/>
                          <a:latin typeface="Calibri" panose="020F0502020204030204" pitchFamily="34" charset="0"/>
                        </a:rPr>
                        <a:t>2023-05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81,175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229,065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310,240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1,767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2,289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342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8392857"/>
                  </a:ext>
                </a:extLst>
              </a:tr>
              <a:tr h="242435">
                <a:tc>
                  <a:txBody>
                    <a:bodyPr/>
                    <a:lstStyle/>
                    <a:p>
                      <a:pPr algn="ctr" fontAlgn="b"/>
                      <a:r>
                        <a:rPr lang="en-US" sz="800" b="0" i="0" u="none" strike="noStrike">
                          <a:solidFill>
                            <a:srgbClr val="000000"/>
                          </a:solidFill>
                          <a:effectLst/>
                          <a:latin typeface="Calibri" panose="020F0502020204030204" pitchFamily="34" charset="0"/>
                        </a:rPr>
                        <a:t>2023-06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98,957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273,254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372,211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4,959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24923564"/>
                  </a:ext>
                </a:extLst>
              </a:tr>
              <a:tr h="242435">
                <a:tc>
                  <a:txBody>
                    <a:bodyPr/>
                    <a:lstStyle/>
                    <a:p>
                      <a:pPr algn="ctr" fontAlgn="b"/>
                      <a:r>
                        <a:rPr lang="en-US" sz="800" b="0" i="0" u="none" strike="noStrike">
                          <a:solidFill>
                            <a:srgbClr val="000000"/>
                          </a:solidFill>
                          <a:effectLst/>
                          <a:latin typeface="Calibri" panose="020F0502020204030204" pitchFamily="34" charset="0"/>
                        </a:rPr>
                        <a:t>2023-07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266,691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361,825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1,753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2,362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351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4,466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72302502"/>
                  </a:ext>
                </a:extLst>
              </a:tr>
              <a:tr h="242435">
                <a:tc>
                  <a:txBody>
                    <a:bodyPr/>
                    <a:lstStyle/>
                    <a:p>
                      <a:pPr algn="ctr" fontAlgn="b"/>
                      <a:r>
                        <a:rPr lang="en-US" sz="800" b="0" i="0" u="none" strike="noStrike">
                          <a:solidFill>
                            <a:srgbClr val="000000"/>
                          </a:solidFill>
                          <a:effectLst/>
                          <a:latin typeface="Calibri" panose="020F0502020204030204" pitchFamily="34" charset="0"/>
                        </a:rPr>
                        <a:t>2023-08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119,121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282,005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401,126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2,474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4,714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7009386"/>
                  </a:ext>
                </a:extLst>
              </a:tr>
              <a:tr h="242435">
                <a:tc>
                  <a:txBody>
                    <a:bodyPr/>
                    <a:lstStyle/>
                    <a:p>
                      <a:pPr algn="ctr" fontAlgn="b"/>
                      <a:r>
                        <a:rPr lang="en-US" sz="800" b="0" i="0" u="none" strike="noStrike">
                          <a:solidFill>
                            <a:srgbClr val="000000"/>
                          </a:solidFill>
                          <a:effectLst/>
                          <a:latin typeface="Calibri" panose="020F0502020204030204" pitchFamily="34" charset="0"/>
                        </a:rPr>
                        <a:t>2023-09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78,185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271,986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350,171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2,388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4,535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848565"/>
                  </a:ext>
                </a:extLst>
              </a:tr>
              <a:tr h="242435">
                <a:tc>
                  <a:txBody>
                    <a:bodyPr/>
                    <a:lstStyle/>
                    <a:p>
                      <a:pPr algn="ctr" fontAlgn="b"/>
                      <a:r>
                        <a:rPr lang="en-US" sz="800" b="0" i="0" u="none" strike="noStrike">
                          <a:solidFill>
                            <a:srgbClr val="000000"/>
                          </a:solidFill>
                          <a:effectLst/>
                          <a:latin typeface="Calibri" panose="020F0502020204030204" pitchFamily="34" charset="0"/>
                        </a:rPr>
                        <a:t>2023-10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91,334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262,154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353,488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1,717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2,191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4,257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027041"/>
                  </a:ext>
                </a:extLst>
              </a:tr>
              <a:tr h="242435">
                <a:tc>
                  <a:txBody>
                    <a:bodyPr/>
                    <a:lstStyle/>
                    <a:p>
                      <a:pPr algn="ctr" fontAlgn="b"/>
                      <a:r>
                        <a:rPr lang="en-US" sz="800" b="0" i="0" u="none" strike="noStrike">
                          <a:solidFill>
                            <a:srgbClr val="000000"/>
                          </a:solidFill>
                          <a:effectLst/>
                          <a:latin typeface="Calibri" panose="020F0502020204030204" pitchFamily="34" charset="0"/>
                        </a:rPr>
                        <a:t>2023-11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73,169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226,549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299,718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1,582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3,753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8041364"/>
                  </a:ext>
                </a:extLst>
              </a:tr>
              <a:tr h="242435">
                <a:tc>
                  <a:txBody>
                    <a:bodyPr/>
                    <a:lstStyle/>
                    <a:p>
                      <a:pPr algn="ctr" fontAlgn="b"/>
                      <a:r>
                        <a:rPr lang="en-US" sz="800" b="0" i="0" u="none" strike="noStrike">
                          <a:solidFill>
                            <a:srgbClr val="000000"/>
                          </a:solidFill>
                          <a:effectLst/>
                          <a:latin typeface="Calibri" panose="020F0502020204030204" pitchFamily="34" charset="0"/>
                        </a:rPr>
                        <a:t>2023-12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124,388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208,546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332,934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1,751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762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4,395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7712259"/>
                  </a:ext>
                </a:extLst>
              </a:tr>
              <a:tr h="242435">
                <a:tc>
                  <a:txBody>
                    <a:bodyPr/>
                    <a:lstStyle/>
                    <a:p>
                      <a:pPr algn="ctr" fontAlgn="b"/>
                      <a:r>
                        <a:rPr lang="en-US" sz="800" b="0" i="0" u="none" strike="noStrike">
                          <a:solidFill>
                            <a:srgbClr val="000000"/>
                          </a:solidFill>
                          <a:effectLst/>
                          <a:latin typeface="Calibri" panose="020F0502020204030204" pitchFamily="34" charset="0"/>
                        </a:rPr>
                        <a:t>2024-01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84,343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263,084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347,427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1,462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404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4,093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19058199"/>
                  </a:ext>
                </a:extLst>
              </a:tr>
              <a:tr h="242435">
                <a:tc>
                  <a:txBody>
                    <a:bodyPr/>
                    <a:lstStyle/>
                    <a:p>
                      <a:pPr algn="ctr" fontAlgn="b"/>
                      <a:r>
                        <a:rPr lang="en-US" sz="800" b="0" i="0" u="none" strike="noStrike">
                          <a:solidFill>
                            <a:srgbClr val="000000"/>
                          </a:solidFill>
                          <a:effectLst/>
                          <a:latin typeface="Calibri" panose="020F0502020204030204" pitchFamily="34" charset="0"/>
                        </a:rPr>
                        <a:t>2024-02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105,903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331,939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437,842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1,457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3,821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0.87%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191533"/>
                  </a:ext>
                </a:extLst>
              </a:tr>
              <a:tr h="242435">
                <a:tc>
                  <a:txBody>
                    <a:bodyPr/>
                    <a:lstStyle/>
                    <a:p>
                      <a:pPr algn="ctr" fontAlgn="b"/>
                      <a:r>
                        <a:rPr lang="en-US" sz="800" b="0" i="0" u="none" strike="noStrike">
                          <a:solidFill>
                            <a:srgbClr val="000000"/>
                          </a:solidFill>
                          <a:effectLst/>
                          <a:latin typeface="Calibri" panose="020F0502020204030204" pitchFamily="34" charset="0"/>
                        </a:rPr>
                        <a:t>2024-03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115,446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252,603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368,049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1,858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2,188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4,415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211582"/>
                  </a:ext>
                </a:extLst>
              </a:tr>
              <a:tr h="242435">
                <a:tc>
                  <a:txBody>
                    <a:bodyPr/>
                    <a:lstStyle/>
                    <a:p>
                      <a:pPr algn="ctr" fontAlgn="b"/>
                      <a:r>
                        <a:rPr lang="en-US" sz="800" b="0" i="0" u="none" strike="noStrike">
                          <a:solidFill>
                            <a:srgbClr val="000000"/>
                          </a:solidFill>
                          <a:effectLst/>
                          <a:latin typeface="Calibri" panose="020F0502020204030204" pitchFamily="34" charset="0"/>
                        </a:rPr>
                        <a:t>2024-04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145,509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251,888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397,397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1,731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4,769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2807904"/>
                  </a:ext>
                </a:extLst>
              </a:tr>
              <a:tr h="242435">
                <a:tc>
                  <a:txBody>
                    <a:bodyPr/>
                    <a:lstStyle/>
                    <a:p>
                      <a:pPr algn="ctr" fontAlgn="b"/>
                      <a:r>
                        <a:rPr lang="en-US" sz="800" b="0" i="0" u="none" strike="noStrike">
                          <a:solidFill>
                            <a:srgbClr val="000000"/>
                          </a:solidFill>
                          <a:effectLst/>
                          <a:latin typeface="Calibri" panose="020F0502020204030204" pitchFamily="34" charset="0"/>
                        </a:rPr>
                        <a:t>2024-05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89,974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253,661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343,635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4,643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615242"/>
                  </a:ext>
                </a:extLst>
              </a:tr>
              <a:tr h="242435">
                <a:tc>
                  <a:txBody>
                    <a:bodyPr/>
                    <a:lstStyle/>
                    <a:p>
                      <a:pPr algn="ctr" fontAlgn="b"/>
                      <a:r>
                        <a:rPr lang="en-US" sz="800" b="0" i="0" u="none" strike="noStrike">
                          <a:solidFill>
                            <a:srgbClr val="000000"/>
                          </a:solidFill>
                          <a:effectLst/>
                          <a:latin typeface="Calibri" panose="020F0502020204030204" pitchFamily="34" charset="0"/>
                        </a:rPr>
                        <a:t>2024-06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106,772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255,906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362,678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4,711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dirty="0">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6856911"/>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June 2024 - IAG/IAL Statistics</a:t>
            </a:r>
          </a:p>
          <a:p>
            <a:r>
              <a:rPr lang="en-US" altLang="en-US" dirty="0"/>
              <a:t>Top 10 – June 2024 -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June 2024 -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graphicFrame>
        <p:nvGraphicFramePr>
          <p:cNvPr id="3" name="Table 2">
            <a:extLst>
              <a:ext uri="{FF2B5EF4-FFF2-40B4-BE49-F238E27FC236}">
                <a16:creationId xmlns:a16="http://schemas.microsoft.com/office/drawing/2014/main" id="{641207C7-6E4C-5EAD-DA3F-7F38731AAA67}"/>
              </a:ext>
            </a:extLst>
          </p:cNvPr>
          <p:cNvGraphicFramePr>
            <a:graphicFrameLocks noGrp="1"/>
          </p:cNvGraphicFramePr>
          <p:nvPr>
            <p:extLst>
              <p:ext uri="{D42A27DB-BD31-4B8C-83A1-F6EECF244321}">
                <p14:modId xmlns:p14="http://schemas.microsoft.com/office/powerpoint/2010/main" val="81135685"/>
              </p:ext>
            </p:extLst>
          </p:nvPr>
        </p:nvGraphicFramePr>
        <p:xfrm>
          <a:off x="2120898" y="1197484"/>
          <a:ext cx="4902201" cy="3724275"/>
        </p:xfrm>
        <a:graphic>
          <a:graphicData uri="http://schemas.openxmlformats.org/drawingml/2006/table">
            <a:tbl>
              <a:tblPr/>
              <a:tblGrid>
                <a:gridCol w="1148953">
                  <a:extLst>
                    <a:ext uri="{9D8B030D-6E8A-4147-A177-3AD203B41FA5}">
                      <a16:colId xmlns:a16="http://schemas.microsoft.com/office/drawing/2014/main" val="166969643"/>
                    </a:ext>
                  </a:extLst>
                </a:gridCol>
                <a:gridCol w="938312">
                  <a:extLst>
                    <a:ext uri="{9D8B030D-6E8A-4147-A177-3AD203B41FA5}">
                      <a16:colId xmlns:a16="http://schemas.microsoft.com/office/drawing/2014/main" val="436901037"/>
                    </a:ext>
                  </a:extLst>
                </a:gridCol>
                <a:gridCol w="938312">
                  <a:extLst>
                    <a:ext uri="{9D8B030D-6E8A-4147-A177-3AD203B41FA5}">
                      <a16:colId xmlns:a16="http://schemas.microsoft.com/office/drawing/2014/main" val="269995430"/>
                    </a:ext>
                  </a:extLst>
                </a:gridCol>
                <a:gridCol w="938312">
                  <a:extLst>
                    <a:ext uri="{9D8B030D-6E8A-4147-A177-3AD203B41FA5}">
                      <a16:colId xmlns:a16="http://schemas.microsoft.com/office/drawing/2014/main" val="4096248630"/>
                    </a:ext>
                  </a:extLst>
                </a:gridCol>
                <a:gridCol w="938312">
                  <a:extLst>
                    <a:ext uri="{9D8B030D-6E8A-4147-A177-3AD203B41FA5}">
                      <a16:colId xmlns:a16="http://schemas.microsoft.com/office/drawing/2014/main" val="3888997536"/>
                    </a:ext>
                  </a:extLst>
                </a:gridCol>
              </a:tblGrid>
              <a:tr h="295275">
                <a:tc gridSpan="5">
                  <a:txBody>
                    <a:bodyPr/>
                    <a:lstStyle/>
                    <a:p>
                      <a:pPr algn="ctr" fontAlgn="b"/>
                      <a:r>
                        <a:rPr lang="en-US" sz="1800" b="1" i="0" u="none" strike="noStrike">
                          <a:solidFill>
                            <a:srgbClr val="000000"/>
                          </a:solidFill>
                          <a:effectLst/>
                          <a:latin typeface="Arial" panose="020B0604020202020204" pitchFamily="34" charset="0"/>
                        </a:rPr>
                        <a:t>Total IAG+IAL % of Total Enrollments: 1.15%</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8026323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2403431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151066664"/>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34420251"/>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2,948</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5114230"/>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90860143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702274848"/>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56221327"/>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1,223</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2886876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79955651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998931471"/>
                  </a:ext>
                </a:extLst>
              </a:tr>
              <a:tr h="295275">
                <a:tc gridSpan="5">
                  <a:txBody>
                    <a:bodyPr/>
                    <a:lstStyle/>
                    <a:p>
                      <a:pPr algn="ctr" fontAlgn="b"/>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94292412"/>
                  </a:ext>
                </a:extLst>
              </a:tr>
              <a:tr h="238125">
                <a:tc>
                  <a:txBody>
                    <a:bodyPr/>
                    <a:lstStyle/>
                    <a:p>
                      <a:pPr algn="ct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6235682"/>
                  </a:ext>
                </a:extLst>
              </a:tr>
              <a:tr h="190500">
                <a:tc>
                  <a:txBody>
                    <a:bodyPr/>
                    <a:lstStyle/>
                    <a:p>
                      <a:pPr algn="ctr" fontAlgn="b"/>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028714796"/>
                  </a:ext>
                </a:extLst>
              </a:tr>
              <a:tr h="190500">
                <a:tc>
                  <a:txBody>
                    <a:bodyPr/>
                    <a:lstStyle/>
                    <a:p>
                      <a:pPr algn="ctr" fontAlgn="b"/>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3568018979"/>
                  </a:ext>
                </a:extLst>
              </a:tr>
              <a:tr h="190500">
                <a:tc>
                  <a:txBody>
                    <a:bodyPr/>
                    <a:lstStyle/>
                    <a:p>
                      <a:pPr algn="ctr" fontAlgn="b"/>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3111909805"/>
                  </a:ext>
                </a:extLst>
              </a:tr>
            </a:tbl>
          </a:graphicData>
        </a:graphic>
      </p:graphicFrame>
      <p:graphicFrame>
        <p:nvGraphicFramePr>
          <p:cNvPr id="4" name="Object 3">
            <a:extLst>
              <a:ext uri="{FF2B5EF4-FFF2-40B4-BE49-F238E27FC236}">
                <a16:creationId xmlns:a16="http://schemas.microsoft.com/office/drawing/2014/main" id="{D08DB2AA-3FE1-A0A6-FA5E-CA1E08A2C6CC}"/>
              </a:ext>
            </a:extLst>
          </p:cNvPr>
          <p:cNvGraphicFramePr>
            <a:graphicFrameLocks noChangeAspect="1"/>
          </p:cNvGraphicFramePr>
          <p:nvPr>
            <p:extLst>
              <p:ext uri="{D42A27DB-BD31-4B8C-83A1-F6EECF244321}">
                <p14:modId xmlns:p14="http://schemas.microsoft.com/office/powerpoint/2010/main" val="1705801422"/>
              </p:ext>
            </p:extLst>
          </p:nvPr>
        </p:nvGraphicFramePr>
        <p:xfrm>
          <a:off x="4114798" y="5274753"/>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14798" y="5274753"/>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June 2024 -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pic>
        <p:nvPicPr>
          <p:cNvPr id="4" name="Picture 3" descr="Chart, scatter chart&#10;&#10;Description automatically generated">
            <a:extLst>
              <a:ext uri="{FF2B5EF4-FFF2-40B4-BE49-F238E27FC236}">
                <a16:creationId xmlns:a16="http://schemas.microsoft.com/office/drawing/2014/main" id="{AACF3BD4-481D-38D8-C14A-0567943DC7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29587"/>
            <a:ext cx="9144000" cy="1524000"/>
          </a:xfrm>
          <a:prstGeom prst="rect">
            <a:avLst/>
          </a:prstGeom>
        </p:spPr>
      </p:pic>
      <p:sp>
        <p:nvSpPr>
          <p:cNvPr id="7" name="TextBox 6">
            <a:extLst>
              <a:ext uri="{FF2B5EF4-FFF2-40B4-BE49-F238E27FC236}">
                <a16:creationId xmlns:a16="http://schemas.microsoft.com/office/drawing/2014/main" id="{99ED5669-9502-7D2E-C404-AF8EA463A8F8}"/>
              </a:ext>
            </a:extLst>
          </p:cNvPr>
          <p:cNvSpPr txBox="1"/>
          <p:nvPr/>
        </p:nvSpPr>
        <p:spPr>
          <a:xfrm>
            <a:off x="6781800" y="905910"/>
            <a:ext cx="304800" cy="215444"/>
          </a:xfrm>
          <a:prstGeom prst="rect">
            <a:avLst/>
          </a:prstGeom>
          <a:noFill/>
        </p:spPr>
        <p:txBody>
          <a:bodyPr wrap="square" rtlCol="0">
            <a:spAutoFit/>
          </a:bodyPr>
          <a:lstStyle/>
          <a:p>
            <a:pPr algn="ctr"/>
            <a:r>
              <a:rPr lang="en-US" sz="800" b="1" dirty="0">
                <a:latin typeface="Times New Roman" panose="02020603050405020304" pitchFamily="18" charset="0"/>
                <a:cs typeface="Times New Roman" panose="02020603050405020304" pitchFamily="18" charset="0"/>
              </a:rPr>
              <a:t>2</a:t>
            </a:r>
          </a:p>
        </p:txBody>
      </p:sp>
      <p:pic>
        <p:nvPicPr>
          <p:cNvPr id="10" name="Picture 9" descr="Chart, bar chart, box and whisker chart&#10;&#10;Description automatically generated">
            <a:extLst>
              <a:ext uri="{FF2B5EF4-FFF2-40B4-BE49-F238E27FC236}">
                <a16:creationId xmlns:a16="http://schemas.microsoft.com/office/drawing/2014/main" id="{5488927C-0469-6F73-8600-D12622FC34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4" name="Picture 13" descr="Chart, scatter chart, box and whisker chart&#10;&#10;Description automatically generated">
            <a:extLst>
              <a:ext uri="{FF2B5EF4-FFF2-40B4-BE49-F238E27FC236}">
                <a16:creationId xmlns:a16="http://schemas.microsoft.com/office/drawing/2014/main" id="{E7D5AA76-F4BB-F320-CA31-B46104498B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04413"/>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June 2024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pic>
        <p:nvPicPr>
          <p:cNvPr id="5" name="Picture 4" descr="Chart, box and whisker chart&#10;&#10;Description automatically generated">
            <a:extLst>
              <a:ext uri="{FF2B5EF4-FFF2-40B4-BE49-F238E27FC236}">
                <a16:creationId xmlns:a16="http://schemas.microsoft.com/office/drawing/2014/main" id="{99310087-AB3F-D796-FEC2-01339BED46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25389"/>
            <a:ext cx="9144000" cy="1524000"/>
          </a:xfrm>
          <a:prstGeom prst="rect">
            <a:avLst/>
          </a:prstGeom>
        </p:spPr>
      </p:pic>
      <p:pic>
        <p:nvPicPr>
          <p:cNvPr id="10" name="Picture 9" descr="Chart, box and whisker chart&#10;&#10;Description automatically generated">
            <a:extLst>
              <a:ext uri="{FF2B5EF4-FFF2-40B4-BE49-F238E27FC236}">
                <a16:creationId xmlns:a16="http://schemas.microsoft.com/office/drawing/2014/main" id="{027F21CB-16C0-A87C-772B-240247CB5BD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4" name="Picture 13" descr="Chart&#10;&#10;Description automatically generated">
            <a:extLst>
              <a:ext uri="{FF2B5EF4-FFF2-40B4-BE49-F238E27FC236}">
                <a16:creationId xmlns:a16="http://schemas.microsoft.com/office/drawing/2014/main" id="{A806B1A3-1A9B-10F9-4791-5204FD5CF3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08611"/>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June 2024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pic>
        <p:nvPicPr>
          <p:cNvPr id="4" name="Picture 3" descr="Chart, bar chart&#10;&#10;Description automatically generated">
            <a:extLst>
              <a:ext uri="{FF2B5EF4-FFF2-40B4-BE49-F238E27FC236}">
                <a16:creationId xmlns:a16="http://schemas.microsoft.com/office/drawing/2014/main" id="{BC90CB61-E71F-F8BB-0810-B9772C37F2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09/10/24</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21747</TotalTime>
  <Words>1161</Words>
  <Application>Microsoft Office PowerPoint</Application>
  <PresentationFormat>On-screen Show (4:3)</PresentationFormat>
  <Paragraphs>353</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June 2024 - IAG/IAL Statistics</vt:lpstr>
      <vt:lpstr>Top 10 - June 2024 - IAG/IAL % Greater Than 1% of Enrollments With number of months Greater Than 1%  </vt:lpstr>
      <vt:lpstr>Top 10 - 12 Month Average IAG/IAL % Greater Than 1% of Enrollments thru June 2024 With number of months Greater Than 1% </vt:lpstr>
      <vt:lpstr>Explanation of IAG/IAL Slides Data</vt:lpstr>
      <vt:lpstr>Explanation of IAG/IAL Slides Data (Cont)</vt:lpstr>
      <vt:lpstr>Top - 12 Month Average Rescission % Greater Than 1% of Switches thru June 2024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464</cp:revision>
  <cp:lastPrinted>2016-01-21T20:53:15Z</cp:lastPrinted>
  <dcterms:created xsi:type="dcterms:W3CDTF">2016-01-21T15:20:31Z</dcterms:created>
  <dcterms:modified xsi:type="dcterms:W3CDTF">2024-09-03T17:10:25Z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