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5"/>
  </p:notesMasterIdLst>
  <p:handoutMasterIdLst>
    <p:handoutMasterId r:id="rId16"/>
  </p:handoutMasterIdLst>
  <p:sldIdLst>
    <p:sldId id="260" r:id="rId7"/>
    <p:sldId id="257" r:id="rId8"/>
    <p:sldId id="265" r:id="rId9"/>
    <p:sldId id="266" r:id="rId10"/>
    <p:sldId id="267" r:id="rId11"/>
    <p:sldId id="268" r:id="rId12"/>
    <p:sldId id="269" r:id="rId13"/>
    <p:sldId id="27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90129" autoAdjust="0"/>
  </p:normalViewPr>
  <p:slideViewPr>
    <p:cSldViewPr showGuides="1">
      <p:cViewPr varScale="1">
        <p:scale>
          <a:sx n="103" d="100"/>
          <a:sy n="103" d="100"/>
        </p:scale>
        <p:origin x="2136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dirty="0"/>
              <a:t>Historical Performance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Sheet1!$A$12:$A$23</c:f>
              <c:strCache>
                <c:ptCount val="12"/>
                <c:pt idx="0">
                  <c:v>2023/09</c:v>
                </c:pt>
                <c:pt idx="1">
                  <c:v>2023/10</c:v>
                </c:pt>
                <c:pt idx="2">
                  <c:v>2023/11</c:v>
                </c:pt>
                <c:pt idx="3">
                  <c:v>2023/12</c:v>
                </c:pt>
                <c:pt idx="4">
                  <c:v>2024/01</c:v>
                </c:pt>
                <c:pt idx="5">
                  <c:v>2024/02</c:v>
                </c:pt>
                <c:pt idx="6">
                  <c:v>2024/03</c:v>
                </c:pt>
                <c:pt idx="7">
                  <c:v>2024/04</c:v>
                </c:pt>
                <c:pt idx="8">
                  <c:v>2024/05</c:v>
                </c:pt>
                <c:pt idx="9">
                  <c:v>2024/06</c:v>
                </c:pt>
                <c:pt idx="10">
                  <c:v>2024/07</c:v>
                </c:pt>
                <c:pt idx="11">
                  <c:v>2024/08</c:v>
                </c:pt>
              </c:strCache>
            </c:strRef>
          </c:cat>
          <c:val>
            <c:numRef>
              <c:f>Sheet1!$B$12:$B$23</c:f>
              <c:numCache>
                <c:formatCode>General</c:formatCode>
                <c:ptCount val="12"/>
                <c:pt idx="0">
                  <c:v>0.35</c:v>
                </c:pt>
                <c:pt idx="1">
                  <c:v>0.35</c:v>
                </c:pt>
                <c:pt idx="2" formatCode="0.00">
                  <c:v>0.39</c:v>
                </c:pt>
                <c:pt idx="3">
                  <c:v>0.37</c:v>
                </c:pt>
                <c:pt idx="4">
                  <c:v>0.41</c:v>
                </c:pt>
                <c:pt idx="5">
                  <c:v>0.4</c:v>
                </c:pt>
                <c:pt idx="6">
                  <c:v>0.32</c:v>
                </c:pt>
                <c:pt idx="7">
                  <c:v>0.24</c:v>
                </c:pt>
                <c:pt idx="8">
                  <c:v>0.24</c:v>
                </c:pt>
                <c:pt idx="9">
                  <c:v>0.26</c:v>
                </c:pt>
                <c:pt idx="10">
                  <c:v>0.22</c:v>
                </c:pt>
                <c:pt idx="11">
                  <c:v>0.22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CD-4206-A26E-620836DBFD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Sheet1!$A$12:$A$23</c:f>
              <c:strCache>
                <c:ptCount val="12"/>
                <c:pt idx="0">
                  <c:v>2023/09</c:v>
                </c:pt>
                <c:pt idx="1">
                  <c:v>2023/10</c:v>
                </c:pt>
                <c:pt idx="2">
                  <c:v>2023/11</c:v>
                </c:pt>
                <c:pt idx="3">
                  <c:v>2023/12</c:v>
                </c:pt>
                <c:pt idx="4">
                  <c:v>2024/01</c:v>
                </c:pt>
                <c:pt idx="5">
                  <c:v>2024/02</c:v>
                </c:pt>
                <c:pt idx="6">
                  <c:v>2024/03</c:v>
                </c:pt>
                <c:pt idx="7">
                  <c:v>2024/04</c:v>
                </c:pt>
                <c:pt idx="8">
                  <c:v>2024/05</c:v>
                </c:pt>
                <c:pt idx="9">
                  <c:v>2024/06</c:v>
                </c:pt>
                <c:pt idx="10">
                  <c:v>2024/07</c:v>
                </c:pt>
                <c:pt idx="11">
                  <c:v>2024/08</c:v>
                </c:pt>
              </c:strCache>
            </c:strRef>
          </c:cat>
          <c:val>
            <c:numRef>
              <c:f>Sheet1!$C$12:$C$23</c:f>
              <c:numCache>
                <c:formatCode>General</c:formatCode>
                <c:ptCount val="12"/>
                <c:pt idx="0">
                  <c:v>2.4500000000000002</c:v>
                </c:pt>
                <c:pt idx="1">
                  <c:v>2.46</c:v>
                </c:pt>
                <c:pt idx="2" formatCode="0.00">
                  <c:v>2.0099999999999998</c:v>
                </c:pt>
                <c:pt idx="3">
                  <c:v>2.04</c:v>
                </c:pt>
                <c:pt idx="4">
                  <c:v>2.14</c:v>
                </c:pt>
                <c:pt idx="5">
                  <c:v>1.94</c:v>
                </c:pt>
                <c:pt idx="6">
                  <c:v>1.77</c:v>
                </c:pt>
                <c:pt idx="7">
                  <c:v>0.56999999999999995</c:v>
                </c:pt>
                <c:pt idx="8">
                  <c:v>0.66</c:v>
                </c:pt>
                <c:pt idx="9">
                  <c:v>0.69</c:v>
                </c:pt>
                <c:pt idx="10">
                  <c:v>0.99</c:v>
                </c:pt>
                <c:pt idx="11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CD-4206-A26E-620836DBFD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Update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Sheet1!$A$12:$A$23</c:f>
              <c:strCache>
                <c:ptCount val="12"/>
                <c:pt idx="0">
                  <c:v>2023/09</c:v>
                </c:pt>
                <c:pt idx="1">
                  <c:v>2023/10</c:v>
                </c:pt>
                <c:pt idx="2">
                  <c:v>2023/11</c:v>
                </c:pt>
                <c:pt idx="3">
                  <c:v>2023/12</c:v>
                </c:pt>
                <c:pt idx="4">
                  <c:v>2024/01</c:v>
                </c:pt>
                <c:pt idx="5">
                  <c:v>2024/02</c:v>
                </c:pt>
                <c:pt idx="6">
                  <c:v>2024/03</c:v>
                </c:pt>
                <c:pt idx="7">
                  <c:v>2024/04</c:v>
                </c:pt>
                <c:pt idx="8">
                  <c:v>2024/05</c:v>
                </c:pt>
                <c:pt idx="9">
                  <c:v>2024/06</c:v>
                </c:pt>
                <c:pt idx="10">
                  <c:v>2024/07</c:v>
                </c:pt>
                <c:pt idx="11">
                  <c:v>2024/08</c:v>
                </c:pt>
              </c:strCache>
            </c:strRef>
          </c:cat>
          <c:val>
            <c:numRef>
              <c:f>Sheet1!$D$12:$D$23</c:f>
              <c:numCache>
                <c:formatCode>General</c:formatCode>
                <c:ptCount val="12"/>
                <c:pt idx="0">
                  <c:v>0.49</c:v>
                </c:pt>
                <c:pt idx="1">
                  <c:v>0.52</c:v>
                </c:pt>
                <c:pt idx="2" formatCode="0.00">
                  <c:v>0.6</c:v>
                </c:pt>
                <c:pt idx="3">
                  <c:v>0.62</c:v>
                </c:pt>
                <c:pt idx="4">
                  <c:v>0.61</c:v>
                </c:pt>
                <c:pt idx="5">
                  <c:v>0.6</c:v>
                </c:pt>
                <c:pt idx="6">
                  <c:v>0.53</c:v>
                </c:pt>
                <c:pt idx="7">
                  <c:v>0.35</c:v>
                </c:pt>
                <c:pt idx="8">
                  <c:v>0.35</c:v>
                </c:pt>
                <c:pt idx="9">
                  <c:v>0.63</c:v>
                </c:pt>
                <c:pt idx="10">
                  <c:v>0.34</c:v>
                </c:pt>
                <c:pt idx="11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CD-4206-A26E-620836DBF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Recipient</a:t>
            </a:r>
            <a:r>
              <a:rPr lang="en-US" baseline="0" dirty="0"/>
              <a:t> Trends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Sheet1!$A$14:$A$24</c:f>
              <c:strCache>
                <c:ptCount val="11"/>
                <c:pt idx="0">
                  <c:v>2023/09</c:v>
                </c:pt>
                <c:pt idx="1">
                  <c:v>2023/10</c:v>
                </c:pt>
                <c:pt idx="2">
                  <c:v>2023/12</c:v>
                </c:pt>
                <c:pt idx="3">
                  <c:v>2024/01</c:v>
                </c:pt>
                <c:pt idx="4">
                  <c:v>2024/02</c:v>
                </c:pt>
                <c:pt idx="5">
                  <c:v>2024/03</c:v>
                </c:pt>
                <c:pt idx="6">
                  <c:v>2024/04</c:v>
                </c:pt>
                <c:pt idx="7">
                  <c:v>2024/05</c:v>
                </c:pt>
                <c:pt idx="8">
                  <c:v>2024/06</c:v>
                </c:pt>
                <c:pt idx="9">
                  <c:v>2024/07</c:v>
                </c:pt>
                <c:pt idx="10">
                  <c:v>2024/08</c:v>
                </c:pt>
              </c:strCache>
            </c:strRef>
          </c:cat>
          <c:val>
            <c:numRef>
              <c:f>Sheet1!$B$14:$B$24</c:f>
              <c:numCache>
                <c:formatCode>General</c:formatCode>
                <c:ptCount val="11"/>
                <c:pt idx="0">
                  <c:v>504795</c:v>
                </c:pt>
                <c:pt idx="1">
                  <c:v>395398</c:v>
                </c:pt>
                <c:pt idx="2">
                  <c:v>312236</c:v>
                </c:pt>
                <c:pt idx="3">
                  <c:v>458584</c:v>
                </c:pt>
                <c:pt idx="4">
                  <c:v>325727</c:v>
                </c:pt>
                <c:pt idx="5">
                  <c:v>391033</c:v>
                </c:pt>
                <c:pt idx="6">
                  <c:v>378310</c:v>
                </c:pt>
                <c:pt idx="7">
                  <c:v>505788</c:v>
                </c:pt>
                <c:pt idx="8">
                  <c:v>480493</c:v>
                </c:pt>
                <c:pt idx="9">
                  <c:v>524774</c:v>
                </c:pt>
                <c:pt idx="10">
                  <c:v>448774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20C-4D04-9061-802338FC2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/>
              <a:t>ListServ</a:t>
            </a:r>
            <a:r>
              <a:rPr lang="en-US" dirty="0"/>
              <a:t> Post Trends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Sheet1!$A$11:$A$22</c:f>
              <c:strCache>
                <c:ptCount val="12"/>
                <c:pt idx="0">
                  <c:v>2023/09</c:v>
                </c:pt>
                <c:pt idx="1">
                  <c:v>2023/10</c:v>
                </c:pt>
                <c:pt idx="2">
                  <c:v>2023/11</c:v>
                </c:pt>
                <c:pt idx="3">
                  <c:v>2023/12</c:v>
                </c:pt>
                <c:pt idx="4">
                  <c:v>2024/01</c:v>
                </c:pt>
                <c:pt idx="5">
                  <c:v>2024/02</c:v>
                </c:pt>
                <c:pt idx="6">
                  <c:v>2024/03</c:v>
                </c:pt>
                <c:pt idx="7">
                  <c:v>2024/04</c:v>
                </c:pt>
                <c:pt idx="8">
                  <c:v>2024/05</c:v>
                </c:pt>
                <c:pt idx="9">
                  <c:v>2024/06</c:v>
                </c:pt>
                <c:pt idx="10">
                  <c:v>2024/07</c:v>
                </c:pt>
                <c:pt idx="11">
                  <c:v>2024/08</c:v>
                </c:pt>
              </c:strCache>
            </c:strRef>
          </c:cat>
          <c:val>
            <c:numRef>
              <c:f>Sheet1!$B$11:$B$22</c:f>
              <c:numCache>
                <c:formatCode>General</c:formatCode>
                <c:ptCount val="12"/>
                <c:pt idx="0">
                  <c:v>3832</c:v>
                </c:pt>
                <c:pt idx="1">
                  <c:v>3876</c:v>
                </c:pt>
                <c:pt idx="2">
                  <c:v>3640</c:v>
                </c:pt>
                <c:pt idx="3">
                  <c:v>3532</c:v>
                </c:pt>
                <c:pt idx="4">
                  <c:v>3796</c:v>
                </c:pt>
                <c:pt idx="5">
                  <c:v>3496</c:v>
                </c:pt>
                <c:pt idx="6">
                  <c:v>3835</c:v>
                </c:pt>
                <c:pt idx="7">
                  <c:v>3821</c:v>
                </c:pt>
                <c:pt idx="8">
                  <c:v>3839</c:v>
                </c:pt>
                <c:pt idx="9">
                  <c:v>3876</c:v>
                </c:pt>
                <c:pt idx="10">
                  <c:v>3896</c:v>
                </c:pt>
                <c:pt idx="11">
                  <c:v>3950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A7-4579-BB2D-9A856D9D133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599697023"/>
        <c:axId val="599704095"/>
      </c:lineChart>
      <c:catAx>
        <c:axId val="59969702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704095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59970409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6970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 rot="2700000"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98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56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57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92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ERCOT Public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ERCOT Public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s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Mick Hanna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Market Applications Services Support</a:t>
            </a:r>
          </a:p>
          <a:p>
            <a:endParaRPr lang="en-US" dirty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Public</a:t>
            </a:r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September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 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Service Availability – August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targets.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targets.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Retail Incidents &amp; Maintenance – August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August 25</a:t>
            </a:r>
            <a:r>
              <a:rPr lang="en-US" sz="1600" kern="0" baseline="30000" dirty="0">
                <a:solidFill>
                  <a:srgbClr val="000000"/>
                </a:solidFill>
              </a:rPr>
              <a:t>th</a:t>
            </a:r>
            <a:r>
              <a:rPr lang="en-US" sz="1600" kern="0" dirty="0">
                <a:solidFill>
                  <a:srgbClr val="000000"/>
                </a:solidFill>
              </a:rPr>
              <a:t> Planned Maintenance</a:t>
            </a:r>
          </a:p>
          <a:p>
            <a:pPr marL="0" indent="0" algn="l">
              <a:buNone/>
            </a:pPr>
            <a:r>
              <a:rPr lang="en-US" sz="1600" b="1" kern="0" dirty="0">
                <a:solidFill>
                  <a:srgbClr val="000000"/>
                </a:solidFill>
              </a:rPr>
              <a:t>Non-Retail Incidents &amp; Maintenance –August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August 22</a:t>
            </a:r>
            <a:r>
              <a:rPr lang="en-US" sz="1600" kern="0" baseline="30000" dirty="0">
                <a:solidFill>
                  <a:srgbClr val="000000"/>
                </a:solidFill>
              </a:rPr>
              <a:t>nd</a:t>
            </a:r>
            <a:r>
              <a:rPr lang="en-US" sz="1600" kern="0" dirty="0">
                <a:solidFill>
                  <a:srgbClr val="000000"/>
                </a:solidFill>
              </a:rPr>
              <a:t> Planned Maintenance</a:t>
            </a:r>
          </a:p>
          <a:p>
            <a:pPr marL="0" indent="0">
              <a:buNone/>
            </a:pPr>
            <a:r>
              <a:rPr lang="en-US" sz="1600" b="1" kern="0" dirty="0" err="1">
                <a:solidFill>
                  <a:srgbClr val="000000"/>
                </a:solidFill>
              </a:rPr>
              <a:t>ListServ</a:t>
            </a:r>
            <a:r>
              <a:rPr lang="en-US" sz="1600" b="1" kern="0" dirty="0">
                <a:solidFill>
                  <a:srgbClr val="000000"/>
                </a:solidFill>
              </a:rPr>
              <a:t> Incidents &amp; Maintenance – August 2024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None</a:t>
            </a:r>
            <a:endParaRPr lang="en-US" sz="1200" kern="0" dirty="0">
              <a:solidFill>
                <a:srgbClr val="000000"/>
              </a:solidFill>
            </a:endParaRPr>
          </a:p>
          <a:p>
            <a:pPr marL="0" lvl="1" indent="0" fontAlgn="base">
              <a:spcAft>
                <a:spcPct val="0"/>
              </a:spcAft>
              <a:buClr>
                <a:srgbClr val="00B050"/>
              </a:buClr>
              <a:buNone/>
              <a:defRPr/>
            </a:pPr>
            <a:r>
              <a:rPr lang="en-US" sz="1600" b="1" kern="0" dirty="0">
                <a:solidFill>
                  <a:srgbClr val="000000"/>
                </a:solidFill>
              </a:rPr>
              <a:t>SLA Documents and Incident Reporting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r>
              <a:rPr lang="en-US" sz="1600" kern="0" dirty="0">
                <a:solidFill>
                  <a:srgbClr val="000000"/>
                </a:solidFill>
                <a:hlinkClick r:id="rId3"/>
              </a:rPr>
              <a:t>https://www.ercot.com/services/sla/</a:t>
            </a:r>
            <a:endParaRPr lang="en-US" sz="1600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anose="05000000000000000000" pitchFamily="2" charset="2"/>
              <a:buChar char="§"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43607"/>
              </p:ext>
            </p:extLst>
          </p:nvPr>
        </p:nvGraphicFramePr>
        <p:xfrm>
          <a:off x="302690" y="838200"/>
          <a:ext cx="8688910" cy="2059174"/>
        </p:xfrm>
        <a:graphic>
          <a:graphicData uri="http://schemas.openxmlformats.org/drawingml/2006/table">
            <a:tbl>
              <a:tblPr/>
              <a:tblGrid>
                <a:gridCol w="1411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3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10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327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MarkeTrak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0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August</a:t>
                      </a:r>
                      <a:r>
                        <a:rPr lang="en-US" sz="1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2024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Availability (%)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Response Time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SLO (seconds)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Monthly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 Month 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QueryDetail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.22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699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QueryList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1.10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API Update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.33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.57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99.81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.74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1.35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32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Average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99.99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435646E1-E2CD-494F-A913-6948F6A136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6088847"/>
              </p:ext>
            </p:extLst>
          </p:nvPr>
        </p:nvGraphicFramePr>
        <p:xfrm>
          <a:off x="0" y="2971800"/>
          <a:ext cx="8991600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dirty="0"/>
              <a:t>August </a:t>
            </a:r>
            <a:r>
              <a:rPr lang="en-US" dirty="0" err="1"/>
              <a:t>ListServ</a:t>
            </a:r>
            <a:r>
              <a:rPr lang="en-US" dirty="0"/>
              <a:t> Stats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69AA1256-8F72-4E96-940D-EBEF73D42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55858"/>
            <a:ext cx="8915400" cy="4319832"/>
          </a:xfrm>
        </p:spPr>
        <p:txBody>
          <a:bodyPr/>
          <a:lstStyle/>
          <a:p>
            <a:r>
              <a:rPr lang="en-US" sz="2000" dirty="0"/>
              <a:t>3950 Posts</a:t>
            </a:r>
          </a:p>
          <a:p>
            <a:r>
              <a:rPr lang="en-US" sz="2000" dirty="0"/>
              <a:t>448774 Recipients</a:t>
            </a:r>
          </a:p>
          <a:p>
            <a:r>
              <a:rPr lang="en-US" sz="2000" dirty="0"/>
              <a:t>RMS List Highlights</a:t>
            </a:r>
          </a:p>
          <a:p>
            <a:pPr lvl="1"/>
            <a:r>
              <a:rPr lang="en-US" sz="2000" dirty="0"/>
              <a:t>55 Posts</a:t>
            </a:r>
          </a:p>
          <a:p>
            <a:pPr lvl="1"/>
            <a:r>
              <a:rPr lang="en-US" sz="2000" dirty="0"/>
              <a:t>6 New Subscriptions</a:t>
            </a:r>
          </a:p>
          <a:p>
            <a:pPr lvl="1"/>
            <a:r>
              <a:rPr lang="en-US" sz="2000" dirty="0"/>
              <a:t>1 Unsubscribes</a:t>
            </a:r>
          </a:p>
          <a:p>
            <a:r>
              <a:rPr lang="en-US" sz="2000" dirty="0"/>
              <a:t>TDTMS List Highlights</a:t>
            </a:r>
          </a:p>
          <a:p>
            <a:pPr lvl="1"/>
            <a:r>
              <a:rPr lang="en-US" sz="2000" dirty="0"/>
              <a:t>4 Posts</a:t>
            </a:r>
          </a:p>
          <a:p>
            <a:pPr lvl="1"/>
            <a:r>
              <a:rPr lang="en-US" sz="2000" dirty="0"/>
              <a:t>0 New Subscriptions</a:t>
            </a:r>
          </a:p>
          <a:p>
            <a:pPr lvl="1"/>
            <a:r>
              <a:rPr lang="en-US" sz="2000" dirty="0"/>
              <a:t>0 Unsubscribe</a:t>
            </a:r>
          </a:p>
          <a:p>
            <a:pPr lvl="1"/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7E04CBA-5A6A-48FE-92B5-61D91FA1C80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0256760"/>
              </p:ext>
            </p:extLst>
          </p:nvPr>
        </p:nvGraphicFramePr>
        <p:xfrm>
          <a:off x="3581400" y="3392197"/>
          <a:ext cx="5562599" cy="2910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E9F40177-2F52-4E9D-B5B1-F492DEA250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071675"/>
              </p:ext>
            </p:extLst>
          </p:nvPr>
        </p:nvGraphicFramePr>
        <p:xfrm>
          <a:off x="3733800" y="381000"/>
          <a:ext cx="5472331" cy="3127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9003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Weather Moratorium Removals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3640" y="723900"/>
            <a:ext cx="8534400" cy="5676900"/>
          </a:xfrm>
        </p:spPr>
        <p:txBody>
          <a:bodyPr/>
          <a:lstStyle/>
          <a:p>
            <a:pPr marL="457200" lvl="1" indent="0" eaLnBrk="0" fontAlgn="base" hangingPunct="0">
              <a:spcAft>
                <a:spcPct val="0"/>
              </a:spcAft>
              <a:buClr>
                <a:srgbClr val="00B050"/>
              </a:buClr>
              <a:buNone/>
              <a:defRPr/>
            </a:pPr>
            <a:endParaRPr lang="en-US" sz="1600" kern="0" dirty="0">
              <a:solidFill>
                <a:srgbClr val="000000"/>
              </a:solidFill>
            </a:endParaRPr>
          </a:p>
          <a:p>
            <a:pPr algn="l"/>
            <a:endParaRPr lang="en-US" sz="11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331BFF-F37A-07E5-C970-6963B0CFD7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879559"/>
              </p:ext>
            </p:extLst>
          </p:nvPr>
        </p:nvGraphicFramePr>
        <p:xfrm>
          <a:off x="375108" y="723900"/>
          <a:ext cx="8534400" cy="548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6208">
                  <a:extLst>
                    <a:ext uri="{9D8B030D-6E8A-4147-A177-3AD203B41FA5}">
                      <a16:colId xmlns:a16="http://schemas.microsoft.com/office/drawing/2014/main" val="1293354868"/>
                    </a:ext>
                  </a:extLst>
                </a:gridCol>
                <a:gridCol w="2015683">
                  <a:extLst>
                    <a:ext uri="{9D8B030D-6E8A-4147-A177-3AD203B41FA5}">
                      <a16:colId xmlns:a16="http://schemas.microsoft.com/office/drawing/2014/main" val="4044600383"/>
                    </a:ext>
                  </a:extLst>
                </a:gridCol>
                <a:gridCol w="3692731">
                  <a:extLst>
                    <a:ext uri="{9D8B030D-6E8A-4147-A177-3AD203B41FA5}">
                      <a16:colId xmlns:a16="http://schemas.microsoft.com/office/drawing/2014/main" val="3870166320"/>
                    </a:ext>
                  </a:extLst>
                </a:gridCol>
                <a:gridCol w="999778">
                  <a:extLst>
                    <a:ext uri="{9D8B030D-6E8A-4147-A177-3AD203B41FA5}">
                      <a16:colId xmlns:a16="http://schemas.microsoft.com/office/drawing/2014/main" val="1438908229"/>
                    </a:ext>
                  </a:extLst>
                </a:gridCol>
              </a:tblGrid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dirty="0">
                          <a:effectLst/>
                        </a:rPr>
                        <a:t>2024-08-19 14:17:47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amber.hernandez@ONCOR.COM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567719116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2024-08-06 06:17:35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amber.hernandez@ONCOR.COM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757409438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2024-08-06 18:28:17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brian.buchanan99@GMAIL.COM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420413988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2024-07-22 07:29:37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andrew.ekberg@IGS.COM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019718845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2024-07-11 16:32:26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btine@ENERGYWELL.COM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424117933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2024-08-13 13:48:03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rtibbetts@ATLASSIAN.COM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972765401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2024-08-02 15:18:28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kad75043@YAHOO.COM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837930547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2024-07-22 12:06:41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dawn.compton@ONCOR.COM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900608966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2024-07-23 22:49:19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z.scrog@GMAIL.COM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427038889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2024-08-14 15:12:45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jiang.shu@OLDMISSIONCAPITAL.COM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581302900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2024-08-18 08:05:47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svreider09@GMAIL.COM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473710290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2024-07-31 06:42:51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johntaggart73@GMAIL.COM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973619141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2024-07-15 18:56:39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Jonfla@ATT.NET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SIGNOFF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447901624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2024-08-27 00:00:05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aberrio@AGRGROUPINC.COM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642211614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2024-08-07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mdhunt@AEP.COM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2115266935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2024-07-12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MMOPSTX@EXELONCORP.COM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133798967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2024-07-12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doriecomeaux@HOTMAIL.COM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864175765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2024-08-11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cdelgado@AGRGROUPINC.COM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669350289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2024-07-03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dirty="0" err="1">
                          <a:effectLst/>
                        </a:rPr>
                        <a:t>weather_moratoriums</a:t>
                      </a:r>
                      <a:endParaRPr lang="en-US" sz="1050" dirty="0">
                        <a:effectLst/>
                      </a:endParaRP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alinan@CNHINEWS.COM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1636549104"/>
                  </a:ext>
                </a:extLst>
              </a:tr>
              <a:tr h="264795"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2024-07-11 00:00:03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weather_moratoriums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>
                          <a:effectLst/>
                        </a:rPr>
                        <a:t>MMCaretrainingQA@EXELONCORP.COM</a:t>
                      </a:r>
                    </a:p>
                  </a:txBody>
                  <a:tcPr marL="114300" marR="114300" marT="57150" marB="5715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dirty="0">
                          <a:effectLst/>
                        </a:rPr>
                        <a:t>AUTODEL</a:t>
                      </a:r>
                    </a:p>
                  </a:txBody>
                  <a:tcPr marL="114300" marR="114300" marT="57150" marB="57150"/>
                </a:tc>
                <a:extLst>
                  <a:ext uri="{0D108BD9-81ED-4DB2-BD59-A6C34878D82A}">
                    <a16:rowId xmlns:a16="http://schemas.microsoft.com/office/drawing/2014/main" val="3476493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55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SLA Discussion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C06D699-A051-9471-0C38-5F9436DA18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8951339"/>
              </p:ext>
            </p:extLst>
          </p:nvPr>
        </p:nvGraphicFramePr>
        <p:xfrm>
          <a:off x="381000" y="990600"/>
          <a:ext cx="8229600" cy="4354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18488">
                  <a:extLst>
                    <a:ext uri="{9D8B030D-6E8A-4147-A177-3AD203B41FA5}">
                      <a16:colId xmlns:a16="http://schemas.microsoft.com/office/drawing/2014/main" val="2073263461"/>
                    </a:ext>
                  </a:extLst>
                </a:gridCol>
                <a:gridCol w="1848394">
                  <a:extLst>
                    <a:ext uri="{9D8B030D-6E8A-4147-A177-3AD203B41FA5}">
                      <a16:colId xmlns:a16="http://schemas.microsoft.com/office/drawing/2014/main" val="4109586588"/>
                    </a:ext>
                  </a:extLst>
                </a:gridCol>
                <a:gridCol w="2010374">
                  <a:extLst>
                    <a:ext uri="{9D8B030D-6E8A-4147-A177-3AD203B41FA5}">
                      <a16:colId xmlns:a16="http://schemas.microsoft.com/office/drawing/2014/main" val="3248868757"/>
                    </a:ext>
                  </a:extLst>
                </a:gridCol>
                <a:gridCol w="2752344">
                  <a:extLst>
                    <a:ext uri="{9D8B030D-6E8A-4147-A177-3AD203B41FA5}">
                      <a16:colId xmlns:a16="http://schemas.microsoft.com/office/drawing/2014/main" val="3571018753"/>
                    </a:ext>
                  </a:extLst>
                </a:gridCol>
              </a:tblGrid>
              <a:tr h="49719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ID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Release Type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Prod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Retail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1049481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1/30-1/31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9251307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2/26-2/27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553585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3/26-3/27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3/30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953493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4/23-4/24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199596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5/28-5/29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411617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6/25-6/26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 Release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8089826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7/24-7/25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7/27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2290524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8/20-8/21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8/24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9830222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R9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9/24-9/25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9/28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85875265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R10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10/22-10/23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10/26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66286966"/>
                  </a:ext>
                </a:extLst>
              </a:tr>
              <a:tr h="3506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Application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12/10-12-11</a:t>
                      </a:r>
                      <a:endParaRPr lang="en-US" sz="11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11/9 and 12/14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440981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61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PROD Release Windows As Listed on the Schedule</a:t>
            </a:r>
          </a:p>
          <a:p>
            <a:pPr lvl="1"/>
            <a:r>
              <a:rPr lang="en-US" dirty="0"/>
              <a:t>Weekend Retail releases for longer scheduled deployments, system upgrades, major patching efforts.</a:t>
            </a:r>
          </a:p>
          <a:p>
            <a:pPr lvl="1"/>
            <a:r>
              <a:rPr lang="en-US" dirty="0"/>
              <a:t>Weekday Retail releases for non-NAESB impacted efforts that are under an hour.</a:t>
            </a:r>
          </a:p>
          <a:p>
            <a:pPr lvl="2"/>
            <a:r>
              <a:rPr lang="en-US" dirty="0"/>
              <a:t>Follows the same cadence as all other system releases at ERCOT including Grid, Digital Services, Congestion Revenue Rights, Credit, Settlements</a:t>
            </a:r>
          </a:p>
          <a:p>
            <a:pPr lvl="2"/>
            <a:r>
              <a:rPr lang="en-US" dirty="0"/>
              <a:t>Allows for shorter outages on the weekends. </a:t>
            </a:r>
          </a:p>
        </p:txBody>
      </p:sp>
    </p:spTree>
    <p:extLst>
      <p:ext uri="{BB962C8B-B14F-4D97-AF65-F5344CB8AC3E}">
        <p14:creationId xmlns:p14="http://schemas.microsoft.com/office/powerpoint/2010/main" val="2125646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27B12-3CC7-8319-D0D6-7D8B6B70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Weekday Outage - SLA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30101-F50C-3349-8420-39DC8B6B24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5A133E-DEE1-E55C-AC61-CA5A8CA1B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15182"/>
            <a:ext cx="8534400" cy="4319832"/>
          </a:xfrm>
        </p:spPr>
        <p:txBody>
          <a:bodyPr/>
          <a:lstStyle/>
          <a:p>
            <a:r>
              <a:rPr lang="en-US" dirty="0"/>
              <a:t>In Scope</a:t>
            </a:r>
          </a:p>
          <a:p>
            <a:pPr lvl="1"/>
            <a:r>
              <a:rPr lang="en-US" dirty="0"/>
              <a:t>Registration, MarkeTrak, </a:t>
            </a:r>
            <a:r>
              <a:rPr lang="en-US" dirty="0" err="1"/>
              <a:t>FlighTrak</a:t>
            </a:r>
            <a:r>
              <a:rPr lang="en-US" dirty="0"/>
              <a:t>, Integration systems that can be completed in within the designated 1 hour that was communicated. </a:t>
            </a:r>
          </a:p>
          <a:p>
            <a:r>
              <a:rPr lang="en-US" dirty="0"/>
              <a:t>Out of Scope</a:t>
            </a:r>
          </a:p>
          <a:p>
            <a:pPr lvl="1"/>
            <a:r>
              <a:rPr lang="en-US" dirty="0"/>
              <a:t>NAESB Outages – transactions received during the window will be held from downstream systems. </a:t>
            </a:r>
          </a:p>
          <a:p>
            <a:pPr lvl="1"/>
            <a:r>
              <a:rPr lang="en-US" dirty="0" err="1"/>
              <a:t>ListServ</a:t>
            </a:r>
            <a:r>
              <a:rPr lang="en-US" dirty="0"/>
              <a:t> Outages – communications will maintain the current Sunday cadence for any outages.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664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40992</TotalTime>
  <Words>615</Words>
  <Application>Microsoft Office PowerPoint</Application>
  <PresentationFormat>On-screen Show (4:3)</PresentationFormat>
  <Paragraphs>221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 </vt:lpstr>
      <vt:lpstr>MarkeTrak Performance</vt:lpstr>
      <vt:lpstr>August ListServ Stats</vt:lpstr>
      <vt:lpstr>Weather Moratorium Removals</vt:lpstr>
      <vt:lpstr>SLA Discussion</vt:lpstr>
      <vt:lpstr>SLA Discussion</vt:lpstr>
      <vt:lpstr>Weekday Outage - SLA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Hanson, Pamela</cp:lastModifiedBy>
  <cp:revision>352</cp:revision>
  <cp:lastPrinted>2019-05-06T20:09:17Z</cp:lastPrinted>
  <dcterms:created xsi:type="dcterms:W3CDTF">2016-01-21T15:20:31Z</dcterms:created>
  <dcterms:modified xsi:type="dcterms:W3CDTF">2024-09-09T22:05:45Z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2023-08-01T05:27:35Z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430f0d0e-e128-4a50-a083-2a356b17a1a8</vt:lpwstr>
  </property>
  <property fmtid="{D5CDD505-2E9C-101B-9397-08002B2CF9AE}" pid="9" name="MSIP_Label_7084cbda-52b8-46fb-a7b7-cb5bd465ed85_ContentBits">
    <vt:lpwstr>0</vt:lpwstr>
  </property>
</Properties>
</file>