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3"/>
  </p:notesMasterIdLst>
  <p:handoutMasterIdLst>
    <p:handoutMasterId r:id="rId14"/>
  </p:handoutMasterIdLst>
  <p:sldIdLst>
    <p:sldId id="260" r:id="rId4"/>
    <p:sldId id="276" r:id="rId5"/>
    <p:sldId id="277" r:id="rId6"/>
    <p:sldId id="273" r:id="rId7"/>
    <p:sldId id="275" r:id="rId8"/>
    <p:sldId id="266" r:id="rId9"/>
    <p:sldId id="278" r:id="rId10"/>
    <p:sldId id="279" r:id="rId11"/>
    <p:sldId id="28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20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413338"/>
            <a:ext cx="5029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CRR Transaction Limits</a:t>
            </a:r>
          </a:p>
          <a:p>
            <a:endParaRPr lang="en-US" dirty="0"/>
          </a:p>
          <a:p>
            <a:r>
              <a:rPr lang="en-US" dirty="0"/>
              <a:t>Samantha Findley</a:t>
            </a:r>
          </a:p>
          <a:p>
            <a:r>
              <a:rPr lang="en-US" dirty="0"/>
              <a:t>CRR Market Operations</a:t>
            </a:r>
          </a:p>
          <a:p>
            <a:endParaRPr lang="en-US" dirty="0"/>
          </a:p>
          <a:p>
            <a:r>
              <a:rPr lang="en-US" dirty="0"/>
              <a:t>WMS</a:t>
            </a:r>
          </a:p>
          <a:p>
            <a:r>
              <a:rPr lang="en-US" dirty="0"/>
              <a:t>September 11,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AD7C1-87FD-7CE8-2CE6-70376ACB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14A1B-C9A6-C867-816E-ED2415AD0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Pressure on the optimization continues with increases in CRRAHs and Settlement Points </a:t>
            </a:r>
          </a:p>
          <a:p>
            <a:endParaRPr lang="en-US" sz="2000" dirty="0"/>
          </a:p>
          <a:p>
            <a:r>
              <a:rPr lang="en-US" sz="2000" dirty="0"/>
              <a:t>Historical performance and current risk</a:t>
            </a:r>
          </a:p>
          <a:p>
            <a:endParaRPr lang="en-US" sz="2000" dirty="0"/>
          </a:p>
          <a:p>
            <a:r>
              <a:rPr lang="en-US" sz="2000" dirty="0"/>
              <a:t>Items to pursue in medium- and long-term</a:t>
            </a:r>
          </a:p>
          <a:p>
            <a:endParaRPr lang="en-US" sz="2000" dirty="0"/>
          </a:p>
          <a:p>
            <a:r>
              <a:rPr lang="en-US" sz="2000" dirty="0"/>
              <a:t>Short-term mitigation – enforce TOU limit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5EBE45-6C46-EB5F-33A7-725450561E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5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23E9A-1C14-51A4-0F0B-61AF17FE2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 increases in CRRAHs and Settlement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C294-DD6B-BFE3-54FF-2CBB3CE1A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989978-D6A9-DB95-9684-1E30489F2835}"/>
              </a:ext>
            </a:extLst>
          </p:cNvPr>
          <p:cNvSpPr txBox="1"/>
          <p:nvPr/>
        </p:nvSpPr>
        <p:spPr>
          <a:xfrm>
            <a:off x="609600" y="4343400"/>
            <a:ext cx="77829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Continued increases in auction variables (# of biddable Settlement Points, Registered CRRAHs and CPs, submitted transactions) are building pressure on the optimization.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sz="1200" i="1" dirty="0"/>
              <a:t>*Reduction in Settlement Points from 2020-2021 due to reclassification of some PUN RNs as non-biddable.</a:t>
            </a: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69FEF989-BE52-C076-BB79-351FA7CC6B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295400"/>
            <a:ext cx="7182852" cy="2915057"/>
          </a:xfrm>
        </p:spPr>
      </p:pic>
    </p:spTree>
    <p:extLst>
      <p:ext uri="{BB962C8B-B14F-4D97-AF65-F5344CB8AC3E}">
        <p14:creationId xmlns:p14="http://schemas.microsoft.com/office/powerpoint/2010/main" val="2897419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5749F-8D3C-252A-2350-08BB679E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Historical performance and current risk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E76DA-47AD-5687-D928-0598AEF49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45049A0-FC70-7527-72E8-BB08C94199B9}"/>
              </a:ext>
            </a:extLst>
          </p:cNvPr>
          <p:cNvSpPr txBox="1"/>
          <p:nvPr/>
        </p:nvSpPr>
        <p:spPr>
          <a:xfrm>
            <a:off x="762000" y="5819001"/>
            <a:ext cx="7734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*2024.2nd6.Seq1 and 2025.1st6.Seq2 had reduced transactions due to transaction adjustment periods.</a:t>
            </a:r>
          </a:p>
        </p:txBody>
      </p:sp>
      <p:pic>
        <p:nvPicPr>
          <p:cNvPr id="2054" name="Picture 6">
            <a:extLst>
              <a:ext uri="{FF2B5EF4-FFF2-40B4-BE49-F238E27FC236}">
                <a16:creationId xmlns:a16="http://schemas.microsoft.com/office/drawing/2014/main" id="{5762CF26-1128-BC7E-8FCE-1CF4809C39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382000" cy="4927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78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2D9D7-9908-736F-B41A-975C53ECA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1127919"/>
          </a:xfrm>
        </p:spPr>
        <p:txBody>
          <a:bodyPr/>
          <a:lstStyle/>
          <a:p>
            <a:r>
              <a:rPr lang="en-US" dirty="0"/>
              <a:t>Medium- and long-term market design changes to increase liquidity and improve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2566F-8561-15D4-E75F-F0A14CE1D5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Medium-term:</a:t>
            </a:r>
          </a:p>
          <a:p>
            <a:pPr lvl="1"/>
            <a:r>
              <a:rPr lang="en-US" sz="2000" dirty="0"/>
              <a:t>Study and set lower per-CRRAH limits</a:t>
            </a:r>
          </a:p>
          <a:p>
            <a:pPr lvl="2"/>
            <a:r>
              <a:rPr lang="en-US" sz="1600" dirty="0"/>
              <a:t>NPRR936 will move the transaction limits from CRRAH to CP</a:t>
            </a:r>
          </a:p>
          <a:p>
            <a:pPr lvl="1"/>
            <a:r>
              <a:rPr lang="en-US" sz="2000" dirty="0"/>
              <a:t>Increase minimum option bid price with TAC approval (NPRR needed, but no system change)</a:t>
            </a:r>
          </a:p>
          <a:p>
            <a:pPr lvl="1"/>
            <a:endParaRPr lang="en-US" sz="2000" dirty="0"/>
          </a:p>
          <a:p>
            <a:r>
              <a:rPr lang="en-US" sz="2400" dirty="0"/>
              <a:t>Long-term:</a:t>
            </a:r>
          </a:p>
          <a:p>
            <a:pPr lvl="1"/>
            <a:r>
              <a:rPr lang="en-US" sz="2000" dirty="0"/>
              <a:t>Remove multi-month bid functionality for LTAS to reduce constraints on the optimization (NPRR and system change)</a:t>
            </a:r>
          </a:p>
          <a:p>
            <a:pPr lvl="1"/>
            <a:r>
              <a:rPr lang="en-US" sz="2000" dirty="0"/>
              <a:t>Modify capacity %s for LTAS to increase capacity for lowest capacity auctions (NPRR, no system change)</a:t>
            </a:r>
          </a:p>
          <a:p>
            <a:pPr lvl="1"/>
            <a:r>
              <a:rPr lang="en-US" sz="2000" dirty="0"/>
              <a:t>Lower per-CRRAH bid limits for Seq 4-6 (TAC approval)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44240-C8D6-B000-39AF-F411F96F3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94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A919-8405-2FAF-8438-129E7264E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243682"/>
            <a:ext cx="8534399" cy="1143000"/>
          </a:xfrm>
        </p:spPr>
        <p:txBody>
          <a:bodyPr/>
          <a:lstStyle/>
          <a:p>
            <a:r>
              <a:rPr lang="en-US" dirty="0"/>
              <a:t>Short-term mitigation for upcoming LTAS auctions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18349-4804-B4CE-295C-C3607E781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r>
              <a:rPr lang="en-US" sz="1600" dirty="0"/>
              <a:t>ERCOT has observed extremely long solution times for recent Seq 4-6 auctions, especially when PWD transactions exceed certain thresholds.</a:t>
            </a:r>
          </a:p>
          <a:p>
            <a:pPr lvl="1"/>
            <a:r>
              <a:rPr lang="en-US" sz="1400" dirty="0"/>
              <a:t>LTAS with higher capacity % tend to allow more transactions than the lower capacity % Seq auctions.</a:t>
            </a:r>
          </a:p>
          <a:p>
            <a:pPr lvl="1"/>
            <a:r>
              <a:rPr lang="en-US" sz="1400" dirty="0"/>
              <a:t>Since implementation of SCR807 in December 2023, an additional per-TOU parameter can be used to further limit transactions in addition to the total auction transaction limit.</a:t>
            </a:r>
          </a:p>
          <a:p>
            <a:pPr lvl="1"/>
            <a:endParaRPr lang="en-US" sz="1400" dirty="0"/>
          </a:p>
          <a:p>
            <a:r>
              <a:rPr lang="en-US" sz="1600" dirty="0"/>
              <a:t>ERCOT may need to enforce a per-TOU limit (400K / 3 TOUs = 133K per TOU) for each LTAS auction that, if exceeded, will invoke a TAP to ensure the auction will solve timely.</a:t>
            </a:r>
          </a:p>
          <a:p>
            <a:endParaRPr lang="en-US" sz="1600" dirty="0"/>
          </a:p>
          <a:p>
            <a:r>
              <a:rPr lang="en-US" sz="1600" dirty="0"/>
              <a:t>ERCOT may need to enforce this per-TOU limit for the upcoming Seq6 that closes on 9/19, and ERCOT will sponsor an NPRR to codify the use of this TOU limit.</a:t>
            </a:r>
          </a:p>
          <a:p>
            <a:endParaRPr lang="en-US" sz="1600" dirty="0"/>
          </a:p>
          <a:p>
            <a:r>
              <a:rPr lang="en-US" sz="1600" dirty="0"/>
              <a:t>If either the total auction limit (400K+) or the per-TOU limit (133K+) are exceeded, a TAP will be invoked. If a TAP is invoked, an automated message will be posted on the CRR MUI Messages page. ERCOT will also send a market notice within one hour of the auction close. 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8C38CB-4AE7-906F-11AD-89D5E768E3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08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16CA9-C5C7-AE5B-9512-C41E5FED4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TAP per-CRRAH preliminary transaction limit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59D9C2-140A-0AB2-26C8-0C5A8BD71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839200" cy="500563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A preliminary transaction adjustment period limit is included in each auction notice, using </a:t>
            </a:r>
            <a:r>
              <a:rPr lang="en-US" sz="1800" b="1" dirty="0"/>
              <a:t>all qualified CRRAHs as possible participants. </a:t>
            </a:r>
            <a:r>
              <a:rPr lang="en-US" sz="1800" dirty="0"/>
              <a:t>The</a:t>
            </a:r>
            <a:r>
              <a:rPr lang="en-US" sz="1800" b="1" dirty="0"/>
              <a:t> </a:t>
            </a:r>
            <a:r>
              <a:rPr lang="en-US" sz="1800" dirty="0"/>
              <a:t>preliminary limit for 2027.1st6.AnnualAuction.Seq6 is </a:t>
            </a:r>
            <a:r>
              <a:rPr lang="en-US" sz="1800" dirty="0">
                <a:solidFill>
                  <a:srgbClr val="FF0000"/>
                </a:solidFill>
              </a:rPr>
              <a:t>915</a:t>
            </a:r>
            <a:r>
              <a:rPr lang="en-US" sz="1800" dirty="0"/>
              <a:t>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BFF4D-68B3-4ECA-6D46-D4B0019FA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E0A82C-46C2-B5A3-EC7D-65F9DCA22D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9733" y="1905000"/>
            <a:ext cx="5991668" cy="434340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EE63A7D-28ED-4CFA-97D9-2AA86C2B15FC}"/>
              </a:ext>
            </a:extLst>
          </p:cNvPr>
          <p:cNvSpPr/>
          <p:nvPr/>
        </p:nvSpPr>
        <p:spPr>
          <a:xfrm>
            <a:off x="1399733" y="5715000"/>
            <a:ext cx="5686867" cy="228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43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6E293-800B-586E-631C-10DF69EE0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876800"/>
          </a:xfrm>
        </p:spPr>
        <p:txBody>
          <a:bodyPr/>
          <a:lstStyle/>
          <a:p>
            <a:pPr marL="457200"/>
            <a:r>
              <a:rPr lang="en-US" sz="1800" dirty="0"/>
              <a:t>Preliminary (estimated) limit calculation:</a:t>
            </a:r>
          </a:p>
          <a:p>
            <a:pPr marL="114300" indent="0" algn="ctr">
              <a:buNone/>
            </a:pPr>
            <a:r>
              <a:rPr lang="en-US" sz="1800" u="sng" dirty="0"/>
              <a:t>(auction transaction limit – # of grouped baseload CRRs)                                           </a:t>
            </a:r>
          </a:p>
          <a:p>
            <a:pPr marL="114300" indent="0" algn="ctr">
              <a:buNone/>
            </a:pPr>
            <a:r>
              <a:rPr lang="en-US" sz="1800" dirty="0"/>
              <a:t># of </a:t>
            </a:r>
            <a:r>
              <a:rPr lang="en-US" sz="1800" b="1" dirty="0">
                <a:highlight>
                  <a:srgbClr val="00FF00"/>
                </a:highlight>
              </a:rPr>
              <a:t>Qualified</a:t>
            </a:r>
            <a:r>
              <a:rPr lang="en-US" sz="1800" dirty="0">
                <a:highlight>
                  <a:srgbClr val="00FF00"/>
                </a:highlight>
              </a:rPr>
              <a:t> CRR Account Holders</a:t>
            </a:r>
          </a:p>
          <a:p>
            <a:pPr marL="114300" indent="0">
              <a:buNone/>
            </a:pPr>
            <a:r>
              <a:rPr lang="en-US" sz="1800" dirty="0"/>
              <a:t>Example: </a:t>
            </a:r>
          </a:p>
          <a:p>
            <a:pPr marL="114300" indent="0" algn="ctr">
              <a:buNone/>
            </a:pPr>
            <a:r>
              <a:rPr lang="en-US" sz="1800" dirty="0"/>
              <a:t>For upcoming 2027.1st6.AnnualAuction.Seq6: (400,000 – 720)/</a:t>
            </a:r>
            <a:r>
              <a:rPr lang="en-US" sz="1800" dirty="0">
                <a:highlight>
                  <a:srgbClr val="00FF00"/>
                </a:highlight>
              </a:rPr>
              <a:t>436</a:t>
            </a:r>
            <a:r>
              <a:rPr lang="en-US" sz="1800" dirty="0"/>
              <a:t> = 915</a:t>
            </a:r>
          </a:p>
          <a:p>
            <a:pPr marL="114300" indent="0" algn="ctr">
              <a:buNone/>
            </a:pPr>
            <a:endParaRPr lang="en-US" sz="1800" dirty="0"/>
          </a:p>
          <a:p>
            <a:pPr marL="457200"/>
            <a:r>
              <a:rPr lang="en-US" sz="1800" dirty="0"/>
              <a:t>Per-CRRAH limit calculated </a:t>
            </a:r>
            <a:r>
              <a:rPr lang="en-US" sz="1800" i="1" dirty="0"/>
              <a:t>after</a:t>
            </a:r>
            <a:r>
              <a:rPr lang="en-US" sz="1800" dirty="0"/>
              <a:t> bid window closes:</a:t>
            </a:r>
          </a:p>
          <a:p>
            <a:pPr marL="0" indent="0" algn="ctr">
              <a:buNone/>
            </a:pPr>
            <a:r>
              <a:rPr lang="en-US" sz="1800" u="sng" dirty="0"/>
              <a:t>(auction transaction limit – # of grouped baseload CRRs)                                          </a:t>
            </a:r>
          </a:p>
          <a:p>
            <a:pPr marL="0" indent="0" algn="ctr">
              <a:buNone/>
            </a:pPr>
            <a:r>
              <a:rPr lang="en-US" sz="1800" dirty="0"/>
              <a:t># of </a:t>
            </a:r>
            <a:r>
              <a:rPr lang="en-US" sz="1800" b="1" dirty="0">
                <a:highlight>
                  <a:srgbClr val="00FFFF"/>
                </a:highlight>
              </a:rPr>
              <a:t>Participating*</a:t>
            </a:r>
            <a:r>
              <a:rPr lang="en-US" sz="1800" dirty="0">
                <a:highlight>
                  <a:srgbClr val="00FFFF"/>
                </a:highlight>
              </a:rPr>
              <a:t> CRR Account Holders</a:t>
            </a: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Example: </a:t>
            </a:r>
          </a:p>
          <a:p>
            <a:pPr marL="114300" indent="0" algn="ctr">
              <a:buNone/>
            </a:pPr>
            <a:r>
              <a:rPr lang="en-US" sz="1800" dirty="0"/>
              <a:t>2026.2nd6.AnnualAuction.Seq6 in March 2024 would have been: </a:t>
            </a:r>
          </a:p>
          <a:p>
            <a:pPr marL="114300" indent="0" algn="ctr">
              <a:buNone/>
            </a:pPr>
            <a:r>
              <a:rPr lang="en-US" sz="1800" dirty="0"/>
              <a:t>(400,000 – 719)/</a:t>
            </a:r>
            <a:r>
              <a:rPr lang="en-US" sz="1800" dirty="0">
                <a:highlight>
                  <a:srgbClr val="00FFFF"/>
                </a:highlight>
              </a:rPr>
              <a:t>215</a:t>
            </a:r>
            <a:r>
              <a:rPr lang="en-US" sz="1800" dirty="0"/>
              <a:t> = 1,857</a:t>
            </a:r>
          </a:p>
          <a:p>
            <a:pPr marL="114300" indent="0" algn="ctr">
              <a:buNone/>
            </a:pPr>
            <a:endParaRPr lang="en-US" sz="1600" dirty="0"/>
          </a:p>
          <a:p>
            <a:pPr marL="114300" indent="0">
              <a:buNone/>
            </a:pPr>
            <a:endParaRPr lang="en-US" sz="1600" dirty="0"/>
          </a:p>
          <a:p>
            <a:pPr marL="114300" indent="0">
              <a:buNone/>
            </a:pPr>
            <a:r>
              <a:rPr lang="en-US" sz="1200" dirty="0"/>
              <a:t>*Participating CRRAHs either own CRRs for the auction period, or their CP has locked credit for the auction.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5937DA-FF7F-33B9-DA48-5DF4D6C264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A21988-D666-BEFB-B35F-59CB9E66A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593725"/>
          </a:xfrm>
        </p:spPr>
        <p:txBody>
          <a:bodyPr/>
          <a:lstStyle/>
          <a:p>
            <a:r>
              <a:rPr lang="en-US" dirty="0"/>
              <a:t>TAP per-CRRAH bid limit calculation</a:t>
            </a:r>
          </a:p>
        </p:txBody>
      </p:sp>
    </p:spTree>
    <p:extLst>
      <p:ext uri="{BB962C8B-B14F-4D97-AF65-F5344CB8AC3E}">
        <p14:creationId xmlns:p14="http://schemas.microsoft.com/office/powerpoint/2010/main" val="435417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F43FA-87DE-415D-8B12-C801D74DA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Historical grouped baseload and Participating CRRAHs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0F90B96-1B77-7A49-0097-A582548152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4074" y="1916649"/>
            <a:ext cx="5915851" cy="3686689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A0282-7DE1-D50C-E8E7-9197AEB05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2681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587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Continued increases in CRRAHs and Settlement Points</vt:lpstr>
      <vt:lpstr>Historical performance and current risk</vt:lpstr>
      <vt:lpstr>Medium- and long-term market design changes to increase liquidity and improve performance</vt:lpstr>
      <vt:lpstr>Short-term mitigation for upcoming LTAS auctions</vt:lpstr>
      <vt:lpstr>TAP per-CRRAH preliminary transaction limit</vt:lpstr>
      <vt:lpstr>TAP per-CRRAH bid limit calculation</vt:lpstr>
      <vt:lpstr>Appendix: Historical grouped baseload and Participating CRRAHs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2016-10-07T18:07:55Z</dcterms:created>
  <dcterms:modified xsi:type="dcterms:W3CDTF">2024-09-09T17:16:09Z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2024-01-22T22:35:43Z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354487cd-844f-485b-a665-d1e5a4197d8b</vt:lpwstr>
  </property>
  <property fmtid="{D5CDD505-2E9C-101B-9397-08002B2CF9AE}" pid="8" name="MSIP_Label_7084cbda-52b8-46fb-a7b7-cb5bd465ed85_ContentBits">
    <vt:lpwstr>0</vt:lpwstr>
  </property>
</Properties>
</file>