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Paul Koberlein – DWG Chair</a:t>
            </a:r>
          </a:p>
          <a:p>
            <a:pPr algn="l"/>
            <a:r>
              <a:rPr lang="en-US" dirty="0"/>
              <a:t>September 9th, 2024</a:t>
            </a:r>
          </a:p>
          <a:p>
            <a:pPr algn="l"/>
            <a:endParaRPr lang="en-US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DWG </a:t>
            </a:r>
            <a:r>
              <a:rPr lang="en-US" sz="2200" dirty="0" err="1"/>
              <a:t>WebEx</a:t>
            </a:r>
            <a:r>
              <a:rPr lang="en-US" sz="2200" dirty="0"/>
              <a:t> meeting held on 8/22/2024</a:t>
            </a:r>
          </a:p>
          <a:p>
            <a:r>
              <a:rPr lang="en-US" sz="2200" dirty="0"/>
              <a:t>Instability Identified in Recent QSA Study</a:t>
            </a:r>
          </a:p>
          <a:p>
            <a:pPr lvl="1"/>
            <a:r>
              <a:rPr lang="en-US" sz="1800" dirty="0"/>
              <a:t>ERCOT presented on an issue that was not resolved by curtailment</a:t>
            </a:r>
          </a:p>
          <a:p>
            <a:pPr lvl="1"/>
            <a:r>
              <a:rPr lang="en-US" sz="1800" dirty="0"/>
              <a:t>Caused by low short circuit ratio under P6 contingency</a:t>
            </a:r>
          </a:p>
          <a:p>
            <a:pPr lvl="1"/>
            <a:r>
              <a:rPr lang="en-US" sz="1800" dirty="0"/>
              <a:t>Solutions include reducing capacity and tuning inverter controls</a:t>
            </a:r>
          </a:p>
          <a:p>
            <a:pPr lvl="1"/>
            <a:r>
              <a:rPr lang="en-US" sz="1800" dirty="0"/>
              <a:t>Friendly Reminder: FIS mitigation plans are extremely helpful</a:t>
            </a:r>
          </a:p>
          <a:p>
            <a:endParaRPr lang="en-US" sz="2200" dirty="0"/>
          </a:p>
          <a:p>
            <a:r>
              <a:rPr lang="en-US" sz="2200" dirty="0"/>
              <a:t>TSP Dynamic Devices – Model Guide and Requirements</a:t>
            </a:r>
          </a:p>
          <a:p>
            <a:pPr lvl="1"/>
            <a:r>
              <a:rPr lang="en-US" sz="1800" dirty="0"/>
              <a:t>ERCOT updated the Model Quality guide 7/1/2024 </a:t>
            </a:r>
          </a:p>
          <a:p>
            <a:pPr lvl="1"/>
            <a:r>
              <a:rPr lang="en-US" sz="1800" dirty="0"/>
              <a:t>ERCOT provided clarification on new and existing requirements</a:t>
            </a:r>
          </a:p>
          <a:p>
            <a:pPr lvl="1"/>
            <a:r>
              <a:rPr lang="en-US" sz="1800" dirty="0"/>
              <a:t>Majority of update was also presented at IBRWG on 8/9/2024</a:t>
            </a:r>
          </a:p>
          <a:p>
            <a:pPr lvl="1"/>
            <a:r>
              <a:rPr lang="en-US" sz="1800" dirty="0"/>
              <a:t>Refer to the DWG PM, Planning Guide Section 6.2, and the Model Quality Guide for full details</a:t>
            </a:r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6EAF9-B799-8B88-55E2-3B3FCD76F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9C238-BA29-3D37-8820-B38AC4CB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Status Update: 2024/25 Flat Start Cases</a:t>
            </a:r>
          </a:p>
          <a:p>
            <a:pPr lvl="1"/>
            <a:r>
              <a:rPr lang="en-US" sz="1800" dirty="0"/>
              <a:t>Flat start tools will be updated to accommodate node-breaker changes</a:t>
            </a:r>
          </a:p>
          <a:p>
            <a:pPr lvl="1"/>
            <a:r>
              <a:rPr lang="en-US" sz="1800" dirty="0"/>
              <a:t>Pass 1 will be provided to DWG by 9/5/2024</a:t>
            </a:r>
          </a:p>
          <a:p>
            <a:pPr lvl="1"/>
            <a:r>
              <a:rPr lang="en-US" sz="1800" dirty="0"/>
              <a:t>Feedback requested by 9/19/2024</a:t>
            </a:r>
          </a:p>
          <a:p>
            <a:endParaRPr lang="en-US" sz="2200" dirty="0"/>
          </a:p>
          <a:p>
            <a:r>
              <a:rPr lang="en-US" sz="2200" dirty="0"/>
              <a:t>GFM Update</a:t>
            </a:r>
          </a:p>
          <a:p>
            <a:pPr lvl="1"/>
            <a:r>
              <a:rPr lang="en-US" sz="1800" dirty="0"/>
              <a:t>ERCOT is working to create requirements and testing protocols surrounding GFM</a:t>
            </a:r>
          </a:p>
          <a:p>
            <a:pPr lvl="1"/>
            <a:r>
              <a:rPr lang="en-US" sz="1800" dirty="0"/>
              <a:t>Draft PGRR and NOGRR language will be presented during September IBRWG</a:t>
            </a:r>
          </a:p>
        </p:txBody>
      </p:sp>
    </p:spTree>
    <p:extLst>
      <p:ext uri="{BB962C8B-B14F-4D97-AF65-F5344CB8AC3E}">
        <p14:creationId xmlns:p14="http://schemas.microsoft.com/office/powerpoint/2010/main" val="330050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B813B2-D508-9A8D-EA13-CCAC70212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D1933-EE36-DB55-F8F1-CB568E840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Stability Assessment for Interim Large Load Review Process</a:t>
            </a:r>
          </a:p>
          <a:p>
            <a:pPr lvl="1"/>
            <a:r>
              <a:rPr lang="en-US" sz="1800" dirty="0"/>
              <a:t>Clarification requested on when stability assessments are needed</a:t>
            </a:r>
          </a:p>
          <a:p>
            <a:pPr lvl="1"/>
            <a:r>
              <a:rPr lang="en-US" sz="1800" dirty="0"/>
              <a:t>Currently, TSPs are required to study every large load</a:t>
            </a:r>
          </a:p>
          <a:p>
            <a:pPr lvl="1"/>
            <a:r>
              <a:rPr lang="en-US" sz="1800" dirty="0"/>
              <a:t>In 2023, DWG tabled a stability screening study due to lack of consensus</a:t>
            </a:r>
          </a:p>
          <a:p>
            <a:pPr lvl="1"/>
            <a:r>
              <a:rPr lang="en-US" sz="1800" dirty="0"/>
              <a:t>This item will be discussed during the October DWG meeting</a:t>
            </a:r>
          </a:p>
          <a:p>
            <a:endParaRPr lang="en-US" sz="2200" dirty="0"/>
          </a:p>
          <a:p>
            <a:r>
              <a:rPr lang="en-US" sz="2200" dirty="0"/>
              <a:t>DWG Leadership</a:t>
            </a:r>
          </a:p>
          <a:p>
            <a:pPr lvl="1"/>
            <a:r>
              <a:rPr lang="en-US" sz="1800" dirty="0"/>
              <a:t>Vice Chair Fahad Qureshi has agreed to serve as Chair next year</a:t>
            </a:r>
          </a:p>
          <a:p>
            <a:pPr lvl="1"/>
            <a:r>
              <a:rPr lang="en-US" sz="1800" dirty="0"/>
              <a:t>DWG is seeking a volunteer for a 2025 Vice Chair</a:t>
            </a:r>
          </a:p>
          <a:p>
            <a:pPr lvl="1"/>
            <a:r>
              <a:rPr lang="en-US" sz="1800" dirty="0"/>
              <a:t>DWG hopes to nominate a Vice Chair candidate next DWG meeting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16599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595F2-3DB8-0D33-62EA-5758239C9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Update on DWG Procedure Manual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144CB-51B7-4E83-B802-62E45F64C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All comments have been addressed in the updated DWG manual</a:t>
            </a:r>
          </a:p>
          <a:p>
            <a:r>
              <a:rPr lang="en-US" sz="2200" dirty="0"/>
              <a:t>This occurred during the 8/9/2024 IBRWG/DWG Workshop</a:t>
            </a:r>
          </a:p>
          <a:p>
            <a:r>
              <a:rPr lang="en-US" sz="2200" dirty="0"/>
              <a:t>The PUCT decision on NOGRR245 is anticipated in September</a:t>
            </a:r>
          </a:p>
          <a:p>
            <a:r>
              <a:rPr lang="en-US" sz="2200" dirty="0"/>
              <a:t>DWG will request ROS approval of the PM in October</a:t>
            </a:r>
          </a:p>
          <a:p>
            <a:r>
              <a:rPr lang="en-US" sz="2200" dirty="0"/>
              <a:t>The </a:t>
            </a:r>
            <a:r>
              <a:rPr lang="en-US" sz="2200" u="sng" dirty="0"/>
              <a:t>draft</a:t>
            </a:r>
            <a:r>
              <a:rPr lang="en-US" sz="2200" dirty="0"/>
              <a:t> PM is posted on the DWG landing page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40682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CC5353-C55B-E274-22C6-A719460EE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Questions or Feedback?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9F8D3-F108-9023-9449-AEBA7B633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2919541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320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DWG Report to ROS</vt:lpstr>
      <vt:lpstr>DWG Update</vt:lpstr>
      <vt:lpstr>DWG Update, continued</vt:lpstr>
      <vt:lpstr>DWG Update, continued</vt:lpstr>
      <vt:lpstr>Update on DWG Procedure Manual</vt:lpstr>
      <vt:lpstr>Questions or Feedback?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Paul Koberlein</cp:lastModifiedBy>
  <cp:revision>5</cp:revision>
  <dcterms:created xsi:type="dcterms:W3CDTF">2024-02-23T16:39:21Z</dcterms:created>
  <dcterms:modified xsi:type="dcterms:W3CDTF">2024-08-29T21:42:19Z</dcterms:modified>
</cp:coreProperties>
</file>