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8"/>
  </p:notesMasterIdLst>
  <p:sldIdLst>
    <p:sldId id="256" r:id="rId4"/>
    <p:sldId id="257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971E86-FDDD-4D1C-FF9E-0D5C5EB00DD6}" v="151" dt="2024-09-03T21:31:16.257"/>
    <p1510:client id="{50E7CC30-94E2-9B85-F97D-0A4F9F6D3FFE}" v="209" dt="2024-09-03T21:24:08.925"/>
    <p1510:client id="{5F6A1AA8-2521-2035-BA7C-A5510738087B}" v="57" dt="2024-09-03T21:39:42.984"/>
    <p1510:client id="{9E7B3322-7E06-827F-8479-9D63E02DDB33}" v="33" dt="2024-09-04T12:26:00.1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64548-A7D3-4313-8CC5-B22258EE2675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DBE61-27FA-4D78-AEED-7BF755EBE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8695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DBE61-27FA-4D78-AEED-7BF755EBE4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32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DBE61-27FA-4D78-AEED-7BF755EBE4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44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DBE61-27FA-4D78-AEED-7BF755EBE4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28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DBE61-27FA-4D78-AEED-7BF755EBE4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25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9C7CD-E27C-A327-CA87-FB4F6BBDC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AC80E6-BC38-EC7E-8872-FDF54FEBA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09A7A-84AC-BE13-1979-FBBB58A14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6E97-8B10-4D79-81DD-D82BF01BB7A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78AB4-8DF4-6068-87AC-6695D9C07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7A653-0C6F-C77C-16C7-DEFFAE8F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D64A-C236-4D4C-98D2-EAB6D0697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76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179BA-F6F7-8BE2-CA52-CA98CAA24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E9CDD-6E47-D660-BCC7-E3FB93F9A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55440-E3C6-C068-D2AE-28279247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6E97-8B10-4D79-81DD-D82BF01BB7A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68C8A-6CE6-5114-7A21-3E32283C6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91C67-2DB8-3A56-E278-142EEFC8B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D64A-C236-4D4C-98D2-EAB6D0697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73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BFA89D-C5B6-C5EB-AD70-8545C78F41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155C7E-3B63-FB1B-C90E-CE6487435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F4017-2B52-7F70-339B-58A618EC9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6E97-8B10-4D79-81DD-D82BF01BB7A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3EB3B-BFC0-FB91-93DE-E945F44C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44D9E-8248-0E7A-F30B-AEDA4B3BE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D64A-C236-4D4C-98D2-EAB6D0697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F54F6-85ED-ED7F-74E8-9FE1C0D68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BAE6F-B5D9-A2E4-5AEF-914264902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C0065-C330-2BCB-4A48-BCE7FC95F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6E97-8B10-4D79-81DD-D82BF01BB7A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5AA89-D3FC-B252-CED3-C496392D2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0EEE5-310B-7727-3F30-B63FF474B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D64A-C236-4D4C-98D2-EAB6D0697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C8CE2-C896-5BE6-2F77-473775906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3D5C4-0948-F6B2-5474-539230F33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417F4-3F27-7666-F64A-30799951B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6E97-8B10-4D79-81DD-D82BF01BB7A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D8C92-D7B5-2F8B-F2B5-8AB56151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1E8AF-6E5D-41B1-D378-E23B054BA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D64A-C236-4D4C-98D2-EAB6D0697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2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080D3-4225-CC2A-04D2-ABF41777D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76835-0EFB-8258-7862-5CA162AE88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35A87-78DD-88CE-D157-D9A7E48C5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49F1D-861D-DCFB-05FC-9122631D0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6E97-8B10-4D79-81DD-D82BF01BB7A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9CAB4-3DAE-B088-6AF4-7C0403406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ABBC71-54B1-285D-5BF7-3BD7720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D64A-C236-4D4C-98D2-EAB6D0697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49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622B1-B9E1-5F9E-61B0-265B2401A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183A3-217D-D660-2462-9E8DC3EB6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8C2DD-1829-E2FA-396C-099EFFDAB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6431AB-DCE5-E301-2134-374E19B4F4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B80256-1575-F18D-4FAC-E57E236DB9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3C66B1-E419-EE36-19BD-A6AA963B1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6E97-8B10-4D79-81DD-D82BF01BB7A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CA4FD5-308D-58D4-B7CC-BF17351F0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8D7A7B-AD24-8F32-1812-D4303DAEC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D64A-C236-4D4C-98D2-EAB6D0697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6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DCA06-FC93-5467-EDBA-5E2B60825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EE1647-BE94-8BE8-2EC2-545589554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6E97-8B10-4D79-81DD-D82BF01BB7A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9171C-5273-CF91-07A1-8C9304DB9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F02C1D-1567-39E1-ADF2-60D93442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D64A-C236-4D4C-98D2-EAB6D0697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7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ADA5A3-FDB9-DBC5-3384-C227B85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6E97-8B10-4D79-81DD-D82BF01BB7A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25B84B-ACBC-FE1C-9297-A897E20B0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90CC6-525D-798E-0375-EC9ABFE4F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D64A-C236-4D4C-98D2-EAB6D0697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37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F94D6-D3DD-A476-F6C4-29D0F32ED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3CCAD-B3E4-4550-8646-FB388B1CA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C24B90-A35F-B272-4C12-FB606ACD2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0D954-9FFC-177C-F9B5-ED79DF7AC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6E97-8B10-4D79-81DD-D82BF01BB7A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2D0CB-3677-3B7E-976E-A43272354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71884-B492-BCEC-C7F0-7485BF594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D64A-C236-4D4C-98D2-EAB6D0697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8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81CCE-F08C-1F50-1782-AD2775973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E05A6-CB63-871D-1BB1-B6774C1115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7D0AE-F954-2DBB-BB23-AAD7E0A3D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EFCCB-9573-18A1-486D-670A954A7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6E97-8B10-4D79-81DD-D82BF01BB7A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AF8B2-426D-496F-F2CD-6F58FFF4F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BA2D1-C996-9EFB-F402-85F33399D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D64A-C236-4D4C-98D2-EAB6D0697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EE5279-E7A7-4F35-CEDC-41D39914C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EC2E9-9885-4D6E-30F3-366072AEE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CA2D9-98EC-B430-9886-21EF38E30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26E97-8B10-4D79-81DD-D82BF01BB7A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674D0-0942-FA56-F72D-8D8D386FFC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3CFEE-D753-42B5-3419-8A07483D4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BD64A-C236-4D4C-98D2-EAB6D0697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7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C58CB-DA7B-5D9B-8BA0-6B9593DC7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49708"/>
            <a:ext cx="9144000" cy="926570"/>
          </a:xfrm>
        </p:spPr>
        <p:txBody>
          <a:bodyPr>
            <a:normAutofit fontScale="90000"/>
          </a:bodyPr>
          <a:lstStyle/>
          <a:p>
            <a:br>
              <a:rPr lang="en-US" sz="3000"/>
            </a:br>
            <a:br>
              <a:rPr lang="en-US" sz="4000" b="1"/>
            </a:br>
            <a:br>
              <a:rPr lang="en-US" sz="4000" b="1"/>
            </a:br>
            <a:r>
              <a:rPr lang="en-US" sz="4000" b="1"/>
              <a:t>Profile Working Group</a:t>
            </a:r>
            <a:br>
              <a:rPr lang="en-US" sz="3000"/>
            </a:br>
            <a:endParaRPr lang="en-US" sz="3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3A56D7-7E37-A7DF-DB2B-89B49A9A7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47333"/>
            <a:ext cx="9144000" cy="446270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F71D5A-CBA4-03B2-261C-7C8925CD7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888" y="1954410"/>
            <a:ext cx="4572000" cy="22826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C53518-6D5D-A2BF-8D37-D06426363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888" y="1961486"/>
            <a:ext cx="4498112" cy="22826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2658E9-75F7-293C-6BB3-A8243717B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283" y="4258243"/>
            <a:ext cx="2902244" cy="21659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536CD9-ACC0-49D7-6218-78BB3B97B5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7889" y="4244090"/>
            <a:ext cx="3075711" cy="21808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151A3F-5E0F-2CDA-0EE3-C3F85FEEBE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7210" y="4258243"/>
            <a:ext cx="3053632" cy="21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63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3777C-0F01-385A-F057-26AADF584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15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/>
              <a:t>August 21</a:t>
            </a:r>
            <a:r>
              <a:rPr lang="en-US" sz="3000" baseline="30000" dirty="0"/>
              <a:t>st</a:t>
            </a:r>
            <a:r>
              <a:rPr lang="en-US" sz="3000" dirty="0"/>
              <a:t> PWG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CCAE6-1958-E626-7B56-6ED2D2EC9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3667"/>
            <a:ext cx="10515600" cy="55192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Reviewed BUSIDRRQ &amp; BUSLRG Profile Counts</a:t>
            </a:r>
            <a:endParaRPr lang="en-US" dirty="0"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>
                <a:cs typeface="Calibri"/>
              </a:rPr>
              <a:t>ERCOT monthly profile counts now include LP&amp;L and Nueces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>
                <a:cs typeface="Calibri"/>
              </a:rPr>
              <a:t>The remaining BUSIDRRQ are EPS Meters or are unlikely to change until the customer is no longer 4CP or a MVO is executed</a:t>
            </a:r>
          </a:p>
          <a:p>
            <a:pPr marL="457200" lvl="1" indent="0">
              <a:buNone/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  <a:p>
            <a:pPr marL="457200" lvl="1" indent="0">
              <a:buNone/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pic>
        <p:nvPicPr>
          <p:cNvPr id="4" name="Picture 3" descr="A blue and white rectangular sign with numbers">
            <a:extLst>
              <a:ext uri="{FF2B5EF4-FFF2-40B4-BE49-F238E27FC236}">
                <a16:creationId xmlns:a16="http://schemas.microsoft.com/office/drawing/2014/main" id="{D67591E6-223E-3FD8-629C-5BB5C95E3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32" y="2715870"/>
            <a:ext cx="10231244" cy="2717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4F2DAE-4CB6-076D-3E43-9D1A39A2A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366" y="3590692"/>
            <a:ext cx="6904000" cy="76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06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CCAE6-1958-E626-7B56-6ED2D2EC9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6078"/>
            <a:ext cx="10515600" cy="57201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buNone/>
              <a:defRPr/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r>
              <a:rPr lang="en-US" dirty="0">
                <a:solidFill>
                  <a:prstClr val="black"/>
                </a:solidFill>
                <a:cs typeface="Calibri"/>
              </a:rPr>
              <a:t>Reviewing Annual Validation (AV) Process Enhancement</a:t>
            </a:r>
            <a:endParaRPr lang="en-US" dirty="0">
              <a:solidFill>
                <a:prstClr val="black"/>
              </a:solidFill>
            </a:endParaRPr>
          </a:p>
          <a:p>
            <a:pPr lvl="1">
              <a:buFont typeface="Courier New" panose="020B0604020202020204" pitchFamily="34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cs typeface="Calibri"/>
              </a:rPr>
              <a:t>ERCOT performing formal data analysis and review for AV enhancements</a:t>
            </a:r>
          </a:p>
          <a:p>
            <a:pPr lvl="1">
              <a:buFont typeface="Courier New" panose="020B0604020202020204" pitchFamily="34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cs typeface="Calibri"/>
              </a:rPr>
              <a:t>ERCOT committed to providing data analysis at the September's PWG meeting</a:t>
            </a:r>
          </a:p>
          <a:p>
            <a:pPr lvl="1">
              <a:buFont typeface="Courier New" panose="020B0604020202020204" pitchFamily="34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cs typeface="Calibri"/>
              </a:rPr>
              <a:t>AV enhancements goals:</a:t>
            </a:r>
          </a:p>
          <a:p>
            <a:pPr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    •</a:t>
            </a:r>
            <a:r>
              <a:rPr lang="en-US" sz="2000" dirty="0">
                <a:solidFill>
                  <a:prstClr val="black"/>
                </a:solidFill>
                <a:cs typeface="Calibri"/>
              </a:rPr>
              <a:t>Increased TDSP efficiencies for AV processing</a:t>
            </a:r>
            <a:endParaRPr lang="en-US" sz="2000">
              <a:solidFill>
                <a:prstClr val="black"/>
              </a:solidFill>
              <a:cs typeface="Calibri"/>
            </a:endParaRPr>
          </a:p>
          <a:p>
            <a:pPr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    •</a:t>
            </a:r>
            <a:r>
              <a:rPr lang="en-US" sz="2000" dirty="0">
                <a:solidFill>
                  <a:prstClr val="black"/>
                </a:solidFill>
                <a:cs typeface="Calibri"/>
              </a:rPr>
              <a:t>Retain REP’s value to Load Profile (ex: pricing)</a:t>
            </a:r>
            <a:endParaRPr lang="en-US" sz="2000">
              <a:solidFill>
                <a:prstClr val="black"/>
              </a:solidFill>
              <a:cs typeface="Calibri"/>
            </a:endParaRPr>
          </a:p>
          <a:p>
            <a:pPr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    •</a:t>
            </a:r>
            <a:r>
              <a:rPr lang="en-US" sz="2000" dirty="0">
                <a:solidFill>
                  <a:prstClr val="black"/>
                </a:solidFill>
                <a:cs typeface="Calibri"/>
              </a:rPr>
              <a:t>Provide more accurate Load Profiles to the market</a:t>
            </a:r>
            <a:endParaRPr lang="en-US" dirty="0">
              <a:solidFill>
                <a:prstClr val="black"/>
              </a:solidFill>
            </a:endParaRPr>
          </a:p>
          <a:p>
            <a:pPr>
              <a:buNone/>
              <a:defRPr/>
            </a:pPr>
            <a:endParaRPr lang="en-US" sz="2000">
              <a:solidFill>
                <a:prstClr val="black"/>
              </a:solidFill>
              <a:cs typeface="Calibri"/>
            </a:endParaRPr>
          </a:p>
          <a:p>
            <a:pPr>
              <a:buNone/>
              <a:defRPr/>
            </a:pPr>
            <a:endParaRPr lang="en-US" sz="2000" b="1" dirty="0">
              <a:solidFill>
                <a:prstClr val="black"/>
              </a:solidFill>
              <a:cs typeface="Calibri"/>
            </a:endParaRPr>
          </a:p>
          <a:p>
            <a:pPr>
              <a:buNone/>
              <a:defRPr/>
            </a:pPr>
            <a:endParaRPr lang="en-US" sz="2000" b="1" dirty="0">
              <a:solidFill>
                <a:prstClr val="black"/>
              </a:solidFill>
              <a:cs typeface="Calibri"/>
            </a:endParaRPr>
          </a:p>
          <a:p>
            <a:pPr>
              <a:buNone/>
              <a:defRPr/>
            </a:pPr>
            <a:r>
              <a:rPr lang="en-US" sz="2000" b="1" dirty="0">
                <a:solidFill>
                  <a:prstClr val="black"/>
                </a:solidFill>
                <a:cs typeface="Calibri"/>
              </a:rPr>
              <a:t>         Next PWG Meeting will be 9:30am, September 24, 2024, via Webex</a:t>
            </a:r>
            <a:endParaRPr lang="en-US" sz="2000" dirty="0">
              <a:solidFill>
                <a:prstClr val="black"/>
              </a:solidFill>
              <a:cs typeface="Calibri"/>
            </a:endParaRPr>
          </a:p>
          <a:p>
            <a:pPr marL="0" indent="0">
              <a:buNone/>
              <a:defRPr/>
            </a:pPr>
            <a:endParaRPr lang="en-US" sz="2400" b="1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8927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CCAE6-1958-E626-7B56-6ED2D2EC9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1738"/>
            <a:ext cx="10515600" cy="5810625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en-US"/>
          </a:p>
          <a:p>
            <a:pPr marL="457200" lvl="1" indent="0" algn="ctr">
              <a:buNone/>
            </a:pPr>
            <a:r>
              <a:rPr lang="en-US" sz="5200" b="1"/>
              <a:t>  QUESTIONS	</a:t>
            </a:r>
          </a:p>
          <a:p>
            <a:pPr marL="457200" lvl="1" indent="0" algn="ctr">
              <a:buNone/>
            </a:pPr>
            <a:endParaRPr lang="en-US" sz="5200"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3F23D1-EB65-38F4-DA84-10D0BF95B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341" y="1892679"/>
            <a:ext cx="5952067" cy="392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81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e9c0b8d7-bdb4-4fd3-b62a-f50327aaefce" origin="userSelected">
  <element uid="50c31824-0780-4910-87d1-eaaffd182d42" value=""/>
  <element uid="d14f5c36-f44a-4315-b438-005cfe8f069f" value=""/>
</sisl>
</file>

<file path=customXml/item2.xml><?xml version="1.0" encoding="utf-8"?>
<WrappedLabelHistory xmlns:xsd="http://www.w3.org/2001/XMLSchema" xmlns:xsi="http://www.w3.org/2001/XMLSchema-instance" xmlns="http://www.boldonjames.com/2016/02/Classifier/internal/wrappedLabelHistory">
  <Value>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JlOWMwYjhkNy1iZGI0LTRmZDMtYjYyYS1mNTAzMjdhYWVmY2UiIG9yaWdpbj0idXNlclNlbGVjdGVkIj48ZWxlbWVudCB1aWQ9IjUwYzMxODI0LTA3ODAtNDkxMC04N2QxLWVhYWZmZDE4MmQ0MiIgdmFsdWU9IiIgeG1sbnM9Imh0dHA6Ly93d3cuYm9sZG9uamFtZXMuY29tLzIwMDgvMDEvc2llL2ludGVybmFsL2xhYmVsIiAvPjxlbGVtZW50IHVpZD0iZDE0ZjVjMzYtZjQ0YS00MzE1LWI0MzgtMDA1Y2ZlOGYwNjlmIiB2YWx1ZT0iIiB4bWxucz0iaHR0cDovL3d3dy5ib2xkb25qYW1lcy5jb20vMjAwOC8wMS9zaWUvaW50ZXJuYWwvbGFiZWwiIC8+PC9zaXNsPjxVc2VyTmFtZT5DT1JQXHMwMTI3NTI8L1VzZXJOYW1lPjxEYXRlVGltZT44LzIzLzIwMjQgMzozODozMSBQTTwvRGF0ZVRpbWU+PExhYmVsU3RyaW5nPkFFUCBJbnRlcm5hbDwvTGFiZWxTdHJpbmc+PC9pdGVtPjwvbGFiZWxIaXN0b3J5Pg==</Value>
</WrappedLabelHistory>
</file>

<file path=customXml/itemProps1.xml><?xml version="1.0" encoding="utf-8"?>
<ds:datastoreItem xmlns:ds="http://schemas.openxmlformats.org/officeDocument/2006/customXml" ds:itemID="{4821DE7F-7651-4215-8525-9E1A867ED314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7947C6DC-04CC-4559-BE51-BC4B422648C8}">
  <ds:schemaRefs>
    <ds:schemaRef ds:uri="http://www.boldonjames.com/2016/02/Classifier/internal/wrappedLabelHistory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Widescreen</PresentationFormat>
  <Paragraphs>24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Courier New</vt:lpstr>
      <vt:lpstr>Office Theme</vt:lpstr>
      <vt:lpstr>   Profile Working Group </vt:lpstr>
      <vt:lpstr>August 21st PWG Meeting</vt:lpstr>
      <vt:lpstr>PowerPoint Presentation</vt:lpstr>
      <vt:lpstr>PowerPoint Presentation</vt:lpstr>
    </vt:vector>
  </TitlesOfParts>
  <Company>American Electric Power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Profile Working Group</dc:title>
  <dc:creator>William R Snyder JR.</dc:creator>
  <cp:lastModifiedBy>Hanson, Pamela</cp:lastModifiedBy>
  <cp:revision>44</cp:revision>
  <dcterms:created xsi:type="dcterms:W3CDTF">2024-08-23T13:27:46Z</dcterms:created>
  <dcterms:modified xsi:type="dcterms:W3CDTF">2024-09-04T14:39:10Z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036d08cf-fbb3-47cd-86a5-12a0e0588877</vt:lpwstr>
  </property>
  <property fmtid="{D5CDD505-2E9C-101B-9397-08002B2CF9AE}" pid="3" name="bjClsUserRVM">
    <vt:lpwstr>[]</vt:lpwstr>
  </property>
  <property fmtid="{D5CDD505-2E9C-101B-9397-08002B2CF9AE}" pid="4" name="bjSaver">
    <vt:lpwstr>visHhHtKVGysQCGivR1/6nq9MycZU63t</vt:lpwstr>
  </property>
  <property fmtid="{D5CDD505-2E9C-101B-9397-08002B2CF9AE}" pid="5" name="bjDocumentLabelXML">
    <vt:lpwstr>&lt;?xml version="1.0" encoding="us-ascii"?&gt;&lt;sisl xmlns:xsd="http://www.w3.org/2001/XMLSchema" xmlns:xsi="http://www.w3.org/2001/XMLSchema-instance" sislVersion="0" policy="e9c0b8d7-bdb4-4fd3-b62a-f50327aaefce" origin="userSelected" xmlns="http://www.boldonj</vt:lpwstr>
  </property>
  <property fmtid="{D5CDD505-2E9C-101B-9397-08002B2CF9AE}" pid="6" name="bjDocumentLabelXML-0">
    <vt:lpwstr>ames.com/2008/01/sie/internal/label"&gt;&lt;element uid="50c31824-0780-4910-87d1-eaaffd182d42" value="" /&gt;&lt;element uid="d14f5c36-f44a-4315-b438-005cfe8f069f" value="" /&gt;&lt;/sisl&gt;</vt:lpwstr>
  </property>
  <property fmtid="{D5CDD505-2E9C-101B-9397-08002B2CF9AE}" pid="7" name="bjDocumentSecurityLabel">
    <vt:lpwstr>AEP Internal</vt:lpwstr>
  </property>
  <property fmtid="{D5CDD505-2E9C-101B-9397-08002B2CF9AE}" pid="8" name="MSIP_Label_69f43042-6bda-44b2-91eb-eca3d3d484f4_SiteId">
    <vt:lpwstr>15f3c881-6b03-4ff6-8559-77bf5177818f</vt:lpwstr>
  </property>
  <property fmtid="{D5CDD505-2E9C-101B-9397-08002B2CF9AE}" pid="9" name="MSIP_Label_69f43042-6bda-44b2-91eb-eca3d3d484f4_Name">
    <vt:lpwstr>AEP Internal</vt:lpwstr>
  </property>
  <property fmtid="{D5CDD505-2E9C-101B-9397-08002B2CF9AE}" pid="10" name="MSIP_Label_69f43042-6bda-44b2-91eb-eca3d3d484f4_Enabled">
    <vt:lpwstr>true</vt:lpwstr>
  </property>
  <property fmtid="{D5CDD505-2E9C-101B-9397-08002B2CF9AE}" pid="11" name="bjLabelHistoryID">
    <vt:lpwstr>{7947C6DC-04CC-4559-BE51-BC4B422648C8}</vt:lpwstr>
  </property>
  <property fmtid="{D5CDD505-2E9C-101B-9397-08002B2CF9AE}" pid="12" name="MSIP_Label_7084cbda-52b8-46fb-a7b7-cb5bd465ed85_Enabled">
    <vt:lpwstr>true</vt:lpwstr>
  </property>
  <property fmtid="{D5CDD505-2E9C-101B-9397-08002B2CF9AE}" pid="13" name="MSIP_Label_7084cbda-52b8-46fb-a7b7-cb5bd465ed85_SetDate">
    <vt:lpwstr>2024-09-04T14:38:25Z</vt:lpwstr>
  </property>
  <property fmtid="{D5CDD505-2E9C-101B-9397-08002B2CF9AE}" pid="14" name="MSIP_Label_7084cbda-52b8-46fb-a7b7-cb5bd465ed85_Method">
    <vt:lpwstr>Standard</vt:lpwstr>
  </property>
  <property fmtid="{D5CDD505-2E9C-101B-9397-08002B2CF9AE}" pid="15" name="MSIP_Label_7084cbda-52b8-46fb-a7b7-cb5bd465ed85_Name">
    <vt:lpwstr>Internal</vt:lpwstr>
  </property>
  <property fmtid="{D5CDD505-2E9C-101B-9397-08002B2CF9AE}" pid="16" name="MSIP_Label_7084cbda-52b8-46fb-a7b7-cb5bd465ed85_SiteId">
    <vt:lpwstr>0afb747d-bff7-4596-a9fc-950ef9e0ec45</vt:lpwstr>
  </property>
  <property fmtid="{D5CDD505-2E9C-101B-9397-08002B2CF9AE}" pid="17" name="MSIP_Label_7084cbda-52b8-46fb-a7b7-cb5bd465ed85_ActionId">
    <vt:lpwstr>36d42425-0d1e-4d43-ac71-8cea71c87ce3</vt:lpwstr>
  </property>
  <property fmtid="{D5CDD505-2E9C-101B-9397-08002B2CF9AE}" pid="18" name="MSIP_Label_7084cbda-52b8-46fb-a7b7-cb5bd465ed85_ContentBits">
    <vt:lpwstr>0</vt:lpwstr>
  </property>
</Properties>
</file>