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2599-3726-D948-43C9-5A39F4F4B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DC713-F828-D8D1-75A1-B5623A439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E98E-6F3B-F733-E076-BFB7893D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07CCA-CA91-241D-A935-12C476E8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B1A6-0CD1-73B9-05F6-9D5738FE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5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47BD-56E5-83D3-F9A5-74CFD1DA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77213-49E6-A3EC-A902-F581E7E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0C2B-6099-9D46-5EFD-88048D43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22894-9C4D-4B1F-7959-5BD27432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F1CB1-0B63-986C-8438-9844DFCE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4CE89-1B52-2F32-E9C1-F0BD393F1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442FF-61DD-0DC4-45EB-3237D3FA0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865A5-CC99-5C17-0164-1ADBDF23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6ED0-02D0-75E4-F0C7-6F3722AC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3B86-5AD9-3396-3698-C761C44A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7625-08CB-9DD1-2A50-C551E9F6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43DC9-F149-2E04-A67B-CB8B74D0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E1D9-08B4-68EF-D6CB-0A1E324E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F75A0-D17B-8F6C-7D1A-D9D7FFE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E9CD-0C74-0FDC-0791-EBA1A67F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C676-2C9F-FDB6-88B4-C28F951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E0E9-6092-9951-8F3B-29F50B8B6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22FC-5563-058F-A6CE-DA32E6D1C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C393-409A-7C5F-E427-1F1CB2B3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C1208-9017-1AB7-CBB0-14E38DA7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9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2CFB-FC61-0A99-0D25-C9484EE1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5BFF-9D5D-3FB7-9BAE-66C6E53C9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1862C-72E1-1BA4-5753-6DDC4770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71891-F36C-F82E-98CA-2D2100BA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C202F-1588-8A35-C17B-564095BC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85DB3-4D46-F9EC-9A82-B7E9622F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BEC2-5A86-4384-AF8E-72A0B055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3C12-24CB-8CAA-03A5-5264E1A9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BCD-BFAC-2DEE-501D-15CEC93F9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D89EBE-0B6E-555C-0B2F-8ADBC9221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056D8-5150-9600-281B-AD835DE1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C01B0-97E2-6AA5-D224-63477C1A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80547-810A-23B8-CFDB-D71993CA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1A7C8-51C8-95A4-C519-9878C52B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B57CF-CB6F-BCF7-49F4-51EDF536E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D3226-1323-7345-5530-EF9FE082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CB268-DAC9-7933-24D7-3ED2185E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5F2D6-7BC9-D845-F1F8-616DC4C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D2205-9BFD-B957-DA88-6A6AAA66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F6AA5-8CBE-DFFD-C898-3AFFD77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3EF17-5CDD-CB13-97A5-7BC4E1A3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E91-B687-4BC3-99A4-1F166654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D06D-3EB4-0BA8-9152-F4D30BD78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475D-CCB5-98C7-DDB3-9FF29600F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5F168-3034-154E-86D8-3E770C1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BF3C-1100-AE5A-D984-07F9A33C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A2DFE-787C-F942-6361-6A4451B7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E881-F4CA-8C5D-099B-C0F4958A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7CEFB-DB7D-44C1-F170-2F1406257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92C1-8D73-EA4C-1748-B2B4C9C6E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EC83E-0D1A-A986-0BA3-647DB2A3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EC8F1-7145-F8AD-CF21-C8A4DC29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A630B-03DE-EE36-46B5-0EA701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EFCF0-B890-122F-113E-2C568B1F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0D3AA-6B64-4B79-E4F9-14C28708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46BF0-B28C-02F1-EDE3-2087F470C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E7500C-F730-4720-8FE1-767EFC6A3F6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7B79-D7DE-41BB-41BF-9A954268E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EAA4-353E-6FAE-4AF3-2EAC6A312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E50B-57E6-ABDE-DA22-9FF7E5FA6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8793A-3476-CA81-40D3-924F987DC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WMS update 9.11.2024</a:t>
            </a:r>
          </a:p>
        </p:txBody>
      </p:sp>
    </p:spTree>
    <p:extLst>
      <p:ext uri="{BB962C8B-B14F-4D97-AF65-F5344CB8AC3E}">
        <p14:creationId xmlns:p14="http://schemas.microsoft.com/office/powerpoint/2010/main" val="169072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9.04.2024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05" y="1690688"/>
            <a:ext cx="1093359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Vistra presented draft comments to VCMRR042</a:t>
            </a:r>
          </a:p>
          <a:p>
            <a:r>
              <a:rPr lang="en-US" dirty="0"/>
              <a:t>VCMRR042 – SO2 and NOx emission prices</a:t>
            </a:r>
          </a:p>
          <a:p>
            <a:pPr lvl="1"/>
            <a:r>
              <a:rPr lang="en-US" dirty="0"/>
              <a:t>Allows for seasonal index pricing for effective months May – Sep and annual index pricing for effective months Oct – Apr</a:t>
            </a:r>
          </a:p>
          <a:p>
            <a:pPr lvl="1"/>
            <a:r>
              <a:rPr lang="en-US" u="sng" dirty="0"/>
              <a:t>New concept for ERCOT’s monthly calculation process</a:t>
            </a:r>
            <a:endParaRPr lang="en-US" dirty="0"/>
          </a:p>
          <a:p>
            <a:pPr lvl="2"/>
            <a:r>
              <a:rPr lang="en-US" dirty="0"/>
              <a:t>For the effective month pricing, ERCOT would take an average of the first 15-days of the prior month according to the above pricing scheme. </a:t>
            </a:r>
          </a:p>
          <a:p>
            <a:pPr lvl="2"/>
            <a:r>
              <a:rPr lang="en-US" dirty="0"/>
              <a:t>Seasonal pricing would start at $850/short ton and any monthly adjustments would be paused and remain constant when calculated averages breach a +/- 10% threshold.</a:t>
            </a:r>
          </a:p>
          <a:p>
            <a:pPr lvl="2"/>
            <a:r>
              <a:rPr lang="en-US" dirty="0"/>
              <a:t>Grey box language was added to accommodate how the process will change when ERCOT is able to automate this methodology.</a:t>
            </a:r>
          </a:p>
          <a:p>
            <a:r>
              <a:rPr lang="en-US" dirty="0"/>
              <a:t>ERCOT would like clarity on exactly how their manual and automated processes would work before determining if additional language is needed.</a:t>
            </a:r>
          </a:p>
          <a:p>
            <a:r>
              <a:rPr lang="en-US" dirty="0"/>
              <a:t>Vistra and ERCOT will meet offline to discuss.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9.04.2024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05" y="1690688"/>
            <a:ext cx="1093359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Vistra presented a new concept for emission cost recovery in the instance that a QSE runs out of emission credits and must buy additional credits from the market.</a:t>
            </a:r>
          </a:p>
          <a:p>
            <a:r>
              <a:rPr lang="en-US" dirty="0"/>
              <a:t>Purchases of additional credits are not currently covered under the Verifiable Cost Manual.</a:t>
            </a:r>
          </a:p>
          <a:p>
            <a:r>
              <a:rPr lang="en-US" dirty="0"/>
              <a:t>The new recovery would be dispute based with after the fact documentation required. Any eligible recovery would be uplifted to load on a LRS basis.</a:t>
            </a:r>
          </a:p>
          <a:p>
            <a:r>
              <a:rPr lang="en-US" dirty="0"/>
              <a:t>Comments from the group expressed a desire to modify language to disincentivize over procurement and to only credit what was actually consumed. </a:t>
            </a:r>
          </a:p>
          <a:p>
            <a:r>
              <a:rPr lang="en-US" dirty="0"/>
              <a:t>ERCOT requested additional clarity on procedure and will meet with Vistra offline to work on language updates. 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2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F5DCB7-26D9-3A06-DAC6-D541106DC369}"/>
              </a:ext>
            </a:extLst>
          </p:cNvPr>
          <p:cNvSpPr txBox="1"/>
          <p:nvPr/>
        </p:nvSpPr>
        <p:spPr>
          <a:xfrm>
            <a:off x="1917577" y="2659559"/>
            <a:ext cx="7492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4941DE-2099-C5E6-9B6A-3708A179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78" y="2350720"/>
            <a:ext cx="1039242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The October meeting date is pending progress of discussions outlined on the previous slides.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Stay tuned.</a:t>
            </a:r>
          </a:p>
        </p:txBody>
      </p:sp>
    </p:spTree>
    <p:extLst>
      <p:ext uri="{BB962C8B-B14F-4D97-AF65-F5344CB8AC3E}">
        <p14:creationId xmlns:p14="http://schemas.microsoft.com/office/powerpoint/2010/main" val="348917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288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RCWG</vt:lpstr>
      <vt:lpstr>RCWG 9.04.2024</vt:lpstr>
      <vt:lpstr>RCWG 9.04.2024</vt:lpstr>
      <vt:lpstr>The October meeting date is pending progress of discussions outlined on the previous slides.  Stay tuned.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RCWG</dc:title>
  <dc:creator>LCRA</dc:creator>
  <cp:lastModifiedBy>LCRA</cp:lastModifiedBy>
  <cp:revision>19</cp:revision>
  <dcterms:created xsi:type="dcterms:W3CDTF">2024-06-27T17:11:48Z</dcterms:created>
  <dcterms:modified xsi:type="dcterms:W3CDTF">2024-09-04T16:14:09Z</dcterms:modified>
</cp:coreProperties>
</file>