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6"/>
  </p:notesMasterIdLst>
  <p:handoutMasterIdLst>
    <p:handoutMasterId r:id="rId7"/>
  </p:handoutMasterIdLst>
  <p:sldIdLst>
    <p:sldId id="270" r:id="rId4"/>
    <p:sldId id="265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9996E7C-7F43-782D-6924-D67A30165977}" name="Nathan Bigbee" initials="NB" userId="Nathan Bigbee"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807" autoAdjust="0"/>
  </p:normalViewPr>
  <p:slideViewPr>
    <p:cSldViewPr snapToGrid="0">
      <p:cViewPr varScale="1">
        <p:scale>
          <a:sx n="109" d="100"/>
          <a:sy n="109" d="100"/>
        </p:scale>
        <p:origin x="1530" y="96"/>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9/1/2024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9/1/2024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1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1"/>
            <a:ext cx="8534400" cy="5052221"/>
          </a:xfrm>
          <a:prstGeom prst="rect">
            <a:avLst/>
          </a:prstGeom>
        </p:spPr>
        <p:txBody>
          <a:bodyPr/>
          <a:lstStyle>
            <a:lvl1pPr>
              <a:defRPr sz="1463">
                <a:solidFill>
                  <a:schemeClr val="tx2"/>
                </a:solidFill>
              </a:defRPr>
            </a:lvl1pPr>
            <a:lvl2pPr>
              <a:defRPr sz="1351">
                <a:solidFill>
                  <a:schemeClr val="tx2"/>
                </a:solidFill>
              </a:defRPr>
            </a:lvl2pPr>
            <a:lvl3pPr>
              <a:defRPr sz="1238">
                <a:solidFill>
                  <a:schemeClr val="tx2"/>
                </a:solidFill>
              </a:defRPr>
            </a:lvl3pPr>
            <a:lvl4pPr>
              <a:defRPr sz="1181">
                <a:solidFill>
                  <a:schemeClr val="tx2"/>
                </a:solidFill>
              </a:defRPr>
            </a:lvl4pPr>
            <a:lvl5pPr>
              <a:defRPr sz="1125">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2"/>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788">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1638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Shun-Hsien.Huang@erc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endParaRPr lang="en-US" sz="2800" b="0" cap="none" dirty="0"/>
          </a:p>
          <a:p>
            <a:r>
              <a:rPr lang="en-US" sz="2800" b="0" cap="none" dirty="0"/>
              <a:t>Outage Coordination for PUN Resource Planned Outages – Status Update</a:t>
            </a:r>
          </a:p>
        </p:txBody>
      </p:sp>
      <p:sp>
        <p:nvSpPr>
          <p:cNvPr id="4" name="Text Placeholder 3"/>
          <p:cNvSpPr>
            <a:spLocks noGrp="1"/>
          </p:cNvSpPr>
          <p:nvPr>
            <p:ph type="body" sz="quarter" idx="10"/>
          </p:nvPr>
        </p:nvSpPr>
        <p:spPr>
          <a:xfrm>
            <a:off x="3547872" y="3771900"/>
            <a:ext cx="5138928" cy="923544"/>
          </a:xfrm>
        </p:spPr>
        <p:txBody>
          <a:bodyPr/>
          <a:lstStyle/>
          <a:p>
            <a:endParaRPr lang="en-US" dirty="0"/>
          </a:p>
          <a:p>
            <a:r>
              <a:rPr lang="en-US" dirty="0"/>
              <a:t>Operations Support</a:t>
            </a:r>
          </a:p>
          <a:p>
            <a:endParaRPr lang="en-US" dirty="0"/>
          </a:p>
          <a:p>
            <a:endParaRPr lang="en-US" dirty="0"/>
          </a:p>
          <a:p>
            <a:r>
              <a:rPr lang="en-US" dirty="0"/>
              <a:t>ERCOT ROS Meeting</a:t>
            </a:r>
          </a:p>
          <a:p>
            <a:r>
              <a:rPr lang="en-US" dirty="0"/>
              <a:t>September 9, 2024</a:t>
            </a:r>
          </a:p>
          <a:p>
            <a:endParaRPr lang="en-US" dirty="0"/>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FDA43-82F3-18B6-12C2-BD754EA09A4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D7780AF8-0B58-0406-0EBC-E73E564EF2C7}"/>
              </a:ext>
            </a:extLst>
          </p:cNvPr>
          <p:cNvSpPr>
            <a:spLocks noGrp="1"/>
          </p:cNvSpPr>
          <p:nvPr>
            <p:ph idx="1"/>
          </p:nvPr>
        </p:nvSpPr>
        <p:spPr/>
        <p:txBody>
          <a:bodyPr/>
          <a:lstStyle/>
          <a:p>
            <a:r>
              <a:rPr lang="en-US" dirty="0"/>
              <a:t>In August, ERCOT provided a presentation to ROS that summarized the challenges in outage coordination due to the increase in the number of registered PUNs used to determine eligibility for net metering under the requirements approved in NPRR945.  </a:t>
            </a:r>
          </a:p>
          <a:p>
            <a:r>
              <a:rPr lang="en-US" dirty="0"/>
              <a:t>ERCOT also presented the proposed solution to address the issue without impacting availability of net metering.  Below is the status update of the proposed solutions. </a:t>
            </a:r>
          </a:p>
          <a:p>
            <a:endParaRPr lang="en-US" dirty="0"/>
          </a:p>
          <a:p>
            <a:endParaRPr lang="en-US" dirty="0"/>
          </a:p>
          <a:p>
            <a:endParaRPr lang="en-US" dirty="0"/>
          </a:p>
          <a:p>
            <a:endParaRPr lang="en-US" dirty="0"/>
          </a:p>
          <a:p>
            <a:endParaRPr lang="en-US" dirty="0"/>
          </a:p>
          <a:p>
            <a:endParaRPr lang="en-US" dirty="0"/>
          </a:p>
          <a:p>
            <a:endParaRPr lang="en-US" dirty="0"/>
          </a:p>
          <a:p>
            <a:r>
              <a:rPr lang="en-US" sz="1600" dirty="0"/>
              <a:t>For questions, please contact Shun-Hsien (Fred) Huang, </a:t>
            </a:r>
            <a:r>
              <a:rPr lang="en-US" sz="1600" dirty="0">
                <a:hlinkClick r:id="rId2"/>
              </a:rPr>
              <a:t>Shun-Hsien.Huang@ercot.com</a:t>
            </a:r>
            <a:r>
              <a:rPr lang="en-US" sz="1600" dirty="0"/>
              <a:t> </a:t>
            </a:r>
          </a:p>
          <a:p>
            <a:endParaRPr lang="en-US" dirty="0"/>
          </a:p>
        </p:txBody>
      </p:sp>
      <p:sp>
        <p:nvSpPr>
          <p:cNvPr id="4" name="Slide Number Placeholder 3">
            <a:extLst>
              <a:ext uri="{FF2B5EF4-FFF2-40B4-BE49-F238E27FC236}">
                <a16:creationId xmlns:a16="http://schemas.microsoft.com/office/drawing/2014/main" id="{F4D97F11-07B6-FE05-3827-583B1C683786}"/>
              </a:ext>
            </a:extLst>
          </p:cNvPr>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a:extLst>
              <a:ext uri="{FF2B5EF4-FFF2-40B4-BE49-F238E27FC236}">
                <a16:creationId xmlns:a16="http://schemas.microsoft.com/office/drawing/2014/main" id="{E9FE9C12-D53B-E28D-9156-5ED79E4F6076}"/>
              </a:ext>
            </a:extLst>
          </p:cNvPr>
          <p:cNvGraphicFramePr>
            <a:graphicFrameLocks noGrp="1"/>
          </p:cNvGraphicFramePr>
          <p:nvPr>
            <p:extLst>
              <p:ext uri="{D42A27DB-BD31-4B8C-83A1-F6EECF244321}">
                <p14:modId xmlns:p14="http://schemas.microsoft.com/office/powerpoint/2010/main" val="81805173"/>
              </p:ext>
            </p:extLst>
          </p:nvPr>
        </p:nvGraphicFramePr>
        <p:xfrm>
          <a:off x="381000" y="3126236"/>
          <a:ext cx="8295968" cy="1879600"/>
        </p:xfrm>
        <a:graphic>
          <a:graphicData uri="http://schemas.openxmlformats.org/drawingml/2006/table">
            <a:tbl>
              <a:tblPr firstRow="1" bandRow="1">
                <a:tableStyleId>{5C22544A-7EE6-4342-B048-85BDC9FD1C3A}</a:tableStyleId>
              </a:tblPr>
              <a:tblGrid>
                <a:gridCol w="241717">
                  <a:extLst>
                    <a:ext uri="{9D8B030D-6E8A-4147-A177-3AD203B41FA5}">
                      <a16:colId xmlns:a16="http://schemas.microsoft.com/office/drawing/2014/main" val="1404357602"/>
                    </a:ext>
                  </a:extLst>
                </a:gridCol>
                <a:gridCol w="4682614">
                  <a:extLst>
                    <a:ext uri="{9D8B030D-6E8A-4147-A177-3AD203B41FA5}">
                      <a16:colId xmlns:a16="http://schemas.microsoft.com/office/drawing/2014/main" val="2462747905"/>
                    </a:ext>
                  </a:extLst>
                </a:gridCol>
                <a:gridCol w="1041148">
                  <a:extLst>
                    <a:ext uri="{9D8B030D-6E8A-4147-A177-3AD203B41FA5}">
                      <a16:colId xmlns:a16="http://schemas.microsoft.com/office/drawing/2014/main" val="2321320463"/>
                    </a:ext>
                  </a:extLst>
                </a:gridCol>
                <a:gridCol w="2330489">
                  <a:extLst>
                    <a:ext uri="{9D8B030D-6E8A-4147-A177-3AD203B41FA5}">
                      <a16:colId xmlns:a16="http://schemas.microsoft.com/office/drawing/2014/main" val="925462797"/>
                    </a:ext>
                  </a:extLst>
                </a:gridCol>
              </a:tblGrid>
              <a:tr h="370840">
                <a:tc>
                  <a:txBody>
                    <a:bodyPr/>
                    <a:lstStyle/>
                    <a:p>
                      <a:r>
                        <a:rPr lang="en-US" dirty="0"/>
                        <a:t>#</a:t>
                      </a:r>
                    </a:p>
                  </a:txBody>
                  <a:tcPr/>
                </a:tc>
                <a:tc>
                  <a:txBody>
                    <a:bodyPr/>
                    <a:lstStyle/>
                    <a:p>
                      <a:r>
                        <a:rPr lang="en-US" dirty="0"/>
                        <a:t>Short Description</a:t>
                      </a:r>
                    </a:p>
                  </a:txBody>
                  <a:tcPr/>
                </a:tc>
                <a:tc>
                  <a:txBody>
                    <a:bodyPr/>
                    <a:lstStyle/>
                    <a:p>
                      <a:r>
                        <a:rPr lang="en-US" dirty="0"/>
                        <a:t>Status</a:t>
                      </a:r>
                    </a:p>
                  </a:txBody>
                  <a:tcPr/>
                </a:tc>
                <a:tc>
                  <a:txBody>
                    <a:bodyPr/>
                    <a:lstStyle/>
                    <a:p>
                      <a:r>
                        <a:rPr lang="en-US" dirty="0"/>
                        <a:t>Tentative Implementation</a:t>
                      </a:r>
                    </a:p>
                  </a:txBody>
                  <a:tcPr/>
                </a:tc>
                <a:extLst>
                  <a:ext uri="{0D108BD9-81ED-4DB2-BD59-A6C34878D82A}">
                    <a16:rowId xmlns:a16="http://schemas.microsoft.com/office/drawing/2014/main" val="1822355956"/>
                  </a:ext>
                </a:extLst>
              </a:tr>
              <a:tr h="370840">
                <a:tc>
                  <a:txBody>
                    <a:bodyPr/>
                    <a:lstStyle/>
                    <a:p>
                      <a:r>
                        <a:rPr lang="en-US" dirty="0"/>
                        <a:t>1</a:t>
                      </a:r>
                    </a:p>
                  </a:txBody>
                  <a:tcPr/>
                </a:tc>
                <a:tc>
                  <a:txBody>
                    <a:bodyPr/>
                    <a:lstStyle/>
                    <a:p>
                      <a:r>
                        <a:rPr lang="en-US" dirty="0"/>
                        <a:t>Implement a new enumeration, “Netted Network”, in the ERCOT model application</a:t>
                      </a:r>
                    </a:p>
                  </a:txBody>
                  <a:tcPr/>
                </a:tc>
                <a:tc>
                  <a:txBody>
                    <a:bodyPr/>
                    <a:lstStyle/>
                    <a:p>
                      <a:r>
                        <a:rPr lang="en-US" dirty="0"/>
                        <a:t>Ongoing</a:t>
                      </a:r>
                    </a:p>
                  </a:txBody>
                  <a:tcPr/>
                </a:tc>
                <a:tc>
                  <a:txBody>
                    <a:bodyPr/>
                    <a:lstStyle/>
                    <a:p>
                      <a:r>
                        <a:rPr lang="en-US" dirty="0"/>
                        <a:t>September 2024</a:t>
                      </a:r>
                    </a:p>
                  </a:txBody>
                  <a:tcPr/>
                </a:tc>
                <a:extLst>
                  <a:ext uri="{0D108BD9-81ED-4DB2-BD59-A6C34878D82A}">
                    <a16:rowId xmlns:a16="http://schemas.microsoft.com/office/drawing/2014/main" val="3544371403"/>
                  </a:ext>
                </a:extLst>
              </a:tr>
              <a:tr h="370840">
                <a:tc>
                  <a:txBody>
                    <a:bodyPr/>
                    <a:lstStyle/>
                    <a:p>
                      <a:r>
                        <a:rPr lang="en-US" dirty="0"/>
                        <a:t>2</a:t>
                      </a:r>
                    </a:p>
                  </a:txBody>
                  <a:tcPr/>
                </a:tc>
                <a:tc>
                  <a:txBody>
                    <a:bodyPr/>
                    <a:lstStyle/>
                    <a:p>
                      <a:r>
                        <a:rPr lang="en-US" dirty="0"/>
                        <a:t>Develop and submit RFI to all existing registered PUNs to identify the industrial generation facilities (IGF)</a:t>
                      </a:r>
                    </a:p>
                  </a:txBody>
                  <a:tcPr/>
                </a:tc>
                <a:tc>
                  <a:txBody>
                    <a:bodyPr/>
                    <a:lstStyle/>
                    <a:p>
                      <a:r>
                        <a:rPr lang="en-US" dirty="0"/>
                        <a:t>Ongoing</a:t>
                      </a:r>
                    </a:p>
                  </a:txBody>
                  <a:tcPr/>
                </a:tc>
                <a:tc>
                  <a:txBody>
                    <a:bodyPr/>
                    <a:lstStyle/>
                    <a:p>
                      <a:r>
                        <a:rPr lang="en-US" dirty="0"/>
                        <a:t>October 2024</a:t>
                      </a:r>
                    </a:p>
                  </a:txBody>
                  <a:tcPr/>
                </a:tc>
                <a:extLst>
                  <a:ext uri="{0D108BD9-81ED-4DB2-BD59-A6C34878D82A}">
                    <a16:rowId xmlns:a16="http://schemas.microsoft.com/office/drawing/2014/main" val="681180377"/>
                  </a:ext>
                </a:extLst>
              </a:tr>
              <a:tr h="370840">
                <a:tc>
                  <a:txBody>
                    <a:bodyPr/>
                    <a:lstStyle/>
                    <a:p>
                      <a:r>
                        <a:rPr lang="en-US" dirty="0"/>
                        <a:t>3</a:t>
                      </a:r>
                    </a:p>
                  </a:txBody>
                  <a:tcPr/>
                </a:tc>
                <a:tc>
                  <a:txBody>
                    <a:bodyPr/>
                    <a:lstStyle/>
                    <a:p>
                      <a:r>
                        <a:rPr lang="en-US" dirty="0"/>
                        <a:t>Develop a process and attestation form for new PUN registration for IGF recognition</a:t>
                      </a:r>
                    </a:p>
                  </a:txBody>
                  <a:tcPr/>
                </a:tc>
                <a:tc>
                  <a:txBody>
                    <a:bodyPr/>
                    <a:lstStyle/>
                    <a:p>
                      <a:r>
                        <a:rPr lang="en-US" dirty="0"/>
                        <a:t>Ongoing</a:t>
                      </a:r>
                    </a:p>
                  </a:txBody>
                  <a:tcPr/>
                </a:tc>
                <a:tc>
                  <a:txBody>
                    <a:bodyPr/>
                    <a:lstStyle/>
                    <a:p>
                      <a:r>
                        <a:rPr lang="en-US" dirty="0"/>
                        <a:t>December 2024</a:t>
                      </a:r>
                    </a:p>
                  </a:txBody>
                  <a:tcPr/>
                </a:tc>
                <a:extLst>
                  <a:ext uri="{0D108BD9-81ED-4DB2-BD59-A6C34878D82A}">
                    <a16:rowId xmlns:a16="http://schemas.microsoft.com/office/drawing/2014/main" val="2737451599"/>
                  </a:ext>
                </a:extLst>
              </a:tr>
            </a:tbl>
          </a:graphicData>
        </a:graphic>
      </p:graphicFrame>
    </p:spTree>
    <p:extLst>
      <p:ext uri="{BB962C8B-B14F-4D97-AF65-F5344CB8AC3E}">
        <p14:creationId xmlns:p14="http://schemas.microsoft.com/office/powerpoint/2010/main" val="1116621445"/>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27129</TotalTime>
  <Words>171</Words>
  <Application>Microsoft Office PowerPoint</Application>
  <PresentationFormat>On-screen Show (4:3)</PresentationFormat>
  <Paragraphs>37</Paragraphs>
  <Slides>2</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Courier New</vt:lpstr>
      <vt:lpstr>Wingdings</vt:lpstr>
      <vt:lpstr>1_Office Theme</vt:lpstr>
      <vt:lpstr>2_Custom Design</vt:lpstr>
      <vt:lpstr>3_Custom Design</vt:lpstr>
      <vt:lpstr>PowerPoint Presentation</vt:lpstr>
      <vt:lpstr>Status Update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Huang, Fred</cp:lastModifiedBy>
  <cp:revision>624</cp:revision>
  <dcterms:created xsi:type="dcterms:W3CDTF">2016-04-16T13:25:21Z</dcterms:created>
  <dcterms:modified xsi:type="dcterms:W3CDTF">2024-09-01T13:21:55Z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2024-04-08T20:38:04Z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150c43bb-b58c-41a6-b4a7-81ac515c22be</vt:lpwstr>
  </property>
  <property fmtid="{D5CDD505-2E9C-101B-9397-08002B2CF9AE}" pid="8" name="MSIP_Label_7084cbda-52b8-46fb-a7b7-cb5bd465ed85_ContentBits">
    <vt:lpwstr>0</vt:lpwstr>
  </property>
</Properties>
</file>