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69" r:id="rId3"/>
    <p:sldId id="276" r:id="rId4"/>
    <p:sldId id="278" r:id="rId5"/>
    <p:sldId id="279" r:id="rId6"/>
    <p:sldId id="277" r:id="rId7"/>
    <p:sldId id="275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13450-4CF3-4745-9550-7541FFD94A2B}" type="datetimeFigureOut">
              <a:rPr lang="en-US" smtClean="0"/>
              <a:t>8/30/2024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2BAD7-6ACB-44F4-B36D-40EA5E0A97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45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20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930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778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58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72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29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69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51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6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9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73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20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42426"/>
            <a:ext cx="9144000" cy="2034229"/>
          </a:xfrm>
        </p:spPr>
        <p:txBody>
          <a:bodyPr/>
          <a:lstStyle/>
          <a:p>
            <a:r>
              <a:rPr lang="en-US" dirty="0"/>
              <a:t>Planning Working Group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10168"/>
            <a:ext cx="9144000" cy="2894202"/>
          </a:xfrm>
        </p:spPr>
        <p:txBody>
          <a:bodyPr>
            <a:noAutofit/>
          </a:bodyPr>
          <a:lstStyle/>
          <a:p>
            <a:r>
              <a:rPr lang="en-US" sz="2800" dirty="0"/>
              <a:t>to</a:t>
            </a:r>
          </a:p>
          <a:p>
            <a:pPr>
              <a:spcAft>
                <a:spcPts val="1000"/>
              </a:spcAft>
            </a:pPr>
            <a:r>
              <a:rPr lang="en-US" sz="2800" dirty="0"/>
              <a:t>The Reliability and Operations Subcommittee</a:t>
            </a:r>
          </a:p>
          <a:p>
            <a:r>
              <a:rPr lang="en-US" sz="2800" dirty="0"/>
              <a:t>Dylan Preas, PLWG Chair</a:t>
            </a:r>
          </a:p>
          <a:p>
            <a:r>
              <a:rPr lang="en-US" sz="2800" dirty="0"/>
              <a:t>Mina Turner, PLWG Vice-Chair</a:t>
            </a:r>
          </a:p>
          <a:p>
            <a:r>
              <a:rPr lang="en-US" dirty="0"/>
              <a:t> </a:t>
            </a:r>
            <a:br>
              <a:rPr lang="en-US" sz="2800" dirty="0"/>
            </a:br>
            <a:r>
              <a:rPr lang="en-US" sz="2800" dirty="0"/>
              <a:t>September 9, 2024</a:t>
            </a:r>
          </a:p>
        </p:txBody>
      </p:sp>
    </p:spTree>
    <p:extLst>
      <p:ext uri="{BB962C8B-B14F-4D97-AF65-F5344CB8AC3E}">
        <p14:creationId xmlns:p14="http://schemas.microsoft.com/office/powerpoint/2010/main" val="1319244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675" y="2081319"/>
            <a:ext cx="10926589" cy="4245819"/>
          </a:xfrm>
        </p:spPr>
        <p:txBody>
          <a:bodyPr>
            <a:normAutofit/>
          </a:bodyPr>
          <a:lstStyle/>
          <a:p>
            <a:pPr marL="0" indent="0">
              <a:spcBef>
                <a:spcPts val="2400"/>
              </a:spcBef>
              <a:spcAft>
                <a:spcPts val="1200"/>
              </a:spcAft>
              <a:buNone/>
            </a:pPr>
            <a:r>
              <a:rPr lang="en-US" b="1" dirty="0">
                <a:latin typeface="Calibri" panose="020F0502020204030204" pitchFamily="34" charset="0"/>
                <a:cs typeface="Times New Roman" panose="02020603050405020304" pitchFamily="18" charset="0"/>
              </a:rPr>
              <a:t>PGRR107 (NPRR1180) 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– Inclusion of Forecasted Load in Planning Analyses </a:t>
            </a:r>
          </a:p>
          <a:p>
            <a:pPr marL="640080" lvl="1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PLWG reached consensus on PGRR107 (</a:t>
            </a:r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107PGRR-07 ERCOT comments 071524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) and agreed to recommend this revision request for ROS consideration.</a:t>
            </a:r>
          </a:p>
          <a:p>
            <a:pPr marL="640080" lvl="1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PLWG recommended changing “Load” to “load” or “Load forecast” in the definition of Substantiated Load, part (c), in NPRR1180.</a:t>
            </a:r>
          </a:p>
          <a:p>
            <a:pPr marL="640080" lvl="1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ERCOT submitted comments to PGRR107 on Aug 28 (</a:t>
            </a:r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107PGRR-08 ERCOT Comments 082824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) with revisions not considered by PLWG.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17EF68-C3A7-4448-3089-1283DFE6D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9313" y="331929"/>
            <a:ext cx="5837903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/>
              <a:t>PLWG Update</a:t>
            </a:r>
            <a:br>
              <a:rPr lang="en-US" sz="4800" b="1" dirty="0"/>
            </a:br>
            <a:r>
              <a:rPr lang="en-US" b="1" dirty="0"/>
              <a:t>Aug 13, 2024 Meeting</a:t>
            </a:r>
          </a:p>
        </p:txBody>
      </p:sp>
    </p:spTree>
    <p:extLst>
      <p:ext uri="{BB962C8B-B14F-4D97-AF65-F5344CB8AC3E}">
        <p14:creationId xmlns:p14="http://schemas.microsoft.com/office/powerpoint/2010/main" val="2610315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324" y="1836687"/>
            <a:ext cx="11200907" cy="3818251"/>
          </a:xfrm>
        </p:spPr>
        <p:txBody>
          <a:bodyPr>
            <a:noAutofit/>
          </a:bodyPr>
          <a:lstStyle/>
          <a:p>
            <a:pPr marL="0" indent="0">
              <a:spcBef>
                <a:spcPts val="2400"/>
              </a:spcBef>
              <a:spcAft>
                <a:spcPts val="600"/>
              </a:spcAft>
              <a:buNone/>
            </a:pPr>
            <a:r>
              <a:rPr lang="en-US" b="1" dirty="0">
                <a:latin typeface="Calibri" panose="020F0502020204030204" pitchFamily="34" charset="0"/>
                <a:cs typeface="Times New Roman" panose="02020603050405020304" pitchFamily="18" charset="0"/>
              </a:rPr>
              <a:t>PGRR115 (related to NPRR1234) 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– Interconnection Requirements for Large Loads and Modeling Standards for Loads 25 MW or Greater </a:t>
            </a:r>
          </a:p>
          <a:p>
            <a:pPr marL="640080" lvl="1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ERCOT reviewed reply comments (submitted on Aug 13) to ERCOT Steel Mills comments (submitted on July 3). One of the concerns in the comments are related to Section 9.2.5(1) remote-control disconnect requirements for existing large loads, particularly industrial facilities.</a:t>
            </a:r>
          </a:p>
          <a:p>
            <a:pPr marL="640080" lvl="1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ERCOT also discussed a potential revision request which will limit how much load can be served at a single station (to mitigate frequency events with the loss of large load), as well as language that modifies ERCOT Planning Guide Section 4.1.1.8 Maintenance Outage Reliability Criteria.</a:t>
            </a:r>
          </a:p>
          <a:p>
            <a:pPr marL="640080" lvl="1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PLWG tabled PGRR115 for further discussion.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17EF68-C3A7-4448-3089-1283DFE6D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9313" y="331929"/>
            <a:ext cx="5837903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/>
              <a:t>PLWG Update</a:t>
            </a:r>
            <a:br>
              <a:rPr lang="en-US" sz="4800" b="1" dirty="0"/>
            </a:br>
            <a:r>
              <a:rPr lang="en-US" b="1" dirty="0"/>
              <a:t>Aug 13, 2024 Meeting</a:t>
            </a:r>
          </a:p>
        </p:txBody>
      </p:sp>
    </p:spTree>
    <p:extLst>
      <p:ext uri="{BB962C8B-B14F-4D97-AF65-F5344CB8AC3E}">
        <p14:creationId xmlns:p14="http://schemas.microsoft.com/office/powerpoint/2010/main" val="2104392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325" y="1836687"/>
            <a:ext cx="11130116" cy="3818251"/>
          </a:xfrm>
        </p:spPr>
        <p:txBody>
          <a:bodyPr>
            <a:noAutofit/>
          </a:bodyPr>
          <a:lstStyle/>
          <a:p>
            <a:pPr marL="0" indent="0">
              <a:spcBef>
                <a:spcPts val="2400"/>
              </a:spcBef>
              <a:spcAft>
                <a:spcPts val="600"/>
              </a:spcAft>
              <a:buNone/>
            </a:pPr>
            <a:r>
              <a:rPr lang="en-US" b="1" dirty="0">
                <a:latin typeface="Calibri" panose="020F0502020204030204" pitchFamily="34" charset="0"/>
                <a:cs typeface="Times New Roman" panose="02020603050405020304" pitchFamily="18" charset="0"/>
              </a:rPr>
              <a:t>PGRR117 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– Addition of Resiliency Assessment and Criteria to Reflect PUCT Rule Changes</a:t>
            </a:r>
          </a:p>
          <a:p>
            <a:pPr marL="640080" lvl="1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PGRR117 revises the ERCOT Planning Guide to reflect the Public Utility Commission’s rulemaking which requires ERCOT to conduct a biennial assessment of the ERCOT power grid’s reliability and resiliency in extreme weather scenarios and permits ERCOT to recommend transmission projects to address resiliency issues identified in the assessment.</a:t>
            </a:r>
          </a:p>
          <a:p>
            <a:pPr marL="640080" lvl="1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ERCOT provided an overview of PGRR117, and discussion was held.</a:t>
            </a:r>
          </a:p>
          <a:p>
            <a:pPr marL="640080" lvl="1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PLWG tabled PGRR117 for further discussion.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17EF68-C3A7-4448-3089-1283DFE6D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9313" y="331929"/>
            <a:ext cx="5837903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/>
              <a:t>PLWG Update</a:t>
            </a:r>
            <a:br>
              <a:rPr lang="en-US" sz="4800" b="1" dirty="0"/>
            </a:br>
            <a:r>
              <a:rPr lang="en-US" b="1" dirty="0"/>
              <a:t>Aug 13, 2024 Meeting</a:t>
            </a:r>
          </a:p>
        </p:txBody>
      </p:sp>
    </p:spTree>
    <p:extLst>
      <p:ext uri="{BB962C8B-B14F-4D97-AF65-F5344CB8AC3E}">
        <p14:creationId xmlns:p14="http://schemas.microsoft.com/office/powerpoint/2010/main" val="3893954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325" y="1990070"/>
            <a:ext cx="11130116" cy="3818251"/>
          </a:xfrm>
        </p:spPr>
        <p:txBody>
          <a:bodyPr>
            <a:noAutofit/>
          </a:bodyPr>
          <a:lstStyle/>
          <a:p>
            <a:pPr marL="0" indent="0">
              <a:spcBef>
                <a:spcPts val="2400"/>
              </a:spcBef>
              <a:spcAft>
                <a:spcPts val="600"/>
              </a:spcAft>
              <a:buNone/>
            </a:pPr>
            <a:r>
              <a:rPr lang="en-US" b="1" dirty="0">
                <a:latin typeface="Calibri" panose="020F0502020204030204" pitchFamily="34" charset="0"/>
                <a:cs typeface="Times New Roman" panose="02020603050405020304" pitchFamily="18" charset="0"/>
              </a:rPr>
              <a:t>NPRR1247 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– Incorporation of Congestion Cost Savings Test in Economic Evaluation of Transmission Projects</a:t>
            </a:r>
          </a:p>
          <a:p>
            <a:pPr marL="640080" lvl="1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As a consultant to ERCOT, Energy and Environmental Economics (E3) recommended system-wide energy cost reduction (“System-Wide Gross Load Cost”) as the most suitable congestion cost savings test.</a:t>
            </a:r>
          </a:p>
          <a:p>
            <a:pPr marL="640080" lvl="1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ERCOT provided an overview of NPRR1247, which incorporates the recommended congestion cost savings test into the economic planning criteria in Section 3.11.2.</a:t>
            </a:r>
          </a:p>
          <a:p>
            <a:pPr marL="640080" lvl="1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NPRR1247 is pending formal assignment and presented for discussion only.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17EF68-C3A7-4448-3089-1283DFE6D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9313" y="331929"/>
            <a:ext cx="5837903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/>
              <a:t>PLWG Update</a:t>
            </a:r>
            <a:br>
              <a:rPr lang="en-US" sz="4800" b="1" dirty="0"/>
            </a:br>
            <a:r>
              <a:rPr lang="en-US" b="1" dirty="0"/>
              <a:t>Aug 13, 2024 Meeting</a:t>
            </a:r>
          </a:p>
        </p:txBody>
      </p:sp>
    </p:spTree>
    <p:extLst>
      <p:ext uri="{BB962C8B-B14F-4D97-AF65-F5344CB8AC3E}">
        <p14:creationId xmlns:p14="http://schemas.microsoft.com/office/powerpoint/2010/main" val="3994736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540" y="2104647"/>
            <a:ext cx="11262919" cy="3818251"/>
          </a:xfrm>
        </p:spPr>
        <p:txBody>
          <a:bodyPr>
            <a:normAutofit/>
          </a:bodyPr>
          <a:lstStyle/>
          <a:p>
            <a:pPr marL="0" indent="0">
              <a:spcBef>
                <a:spcPts val="2400"/>
              </a:spcBef>
              <a:spcAft>
                <a:spcPts val="1200"/>
              </a:spcAft>
              <a:buNone/>
            </a:pPr>
            <a:r>
              <a:rPr lang="en-US" sz="3600" b="1" dirty="0">
                <a:latin typeface="Calibri" panose="020F0502020204030204" pitchFamily="34" charset="0"/>
                <a:cs typeface="Times New Roman" panose="02020603050405020304" pitchFamily="18" charset="0"/>
              </a:rPr>
              <a:t>NERC Topics Roundtable</a:t>
            </a:r>
            <a:endParaRPr lang="en-US" sz="3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Mina Turner (AEP) is on the drafting team for NERC CIP-014-4 and plans to discuss the revised standard at a future PLWG meeting.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Future topics related to NERC TPL-008-1 Transmission Planning Performance Requirements for Extreme Weather.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17EF68-C3A7-4448-3089-1283DFE6D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9313" y="331929"/>
            <a:ext cx="5837903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/>
              <a:t>PLWG Update</a:t>
            </a:r>
            <a:br>
              <a:rPr lang="en-US" sz="4800" b="1" dirty="0"/>
            </a:br>
            <a:r>
              <a:rPr lang="en-US" b="1" dirty="0"/>
              <a:t>Aug 13, 2024 Meeting</a:t>
            </a:r>
          </a:p>
        </p:txBody>
      </p:sp>
    </p:spTree>
    <p:extLst>
      <p:ext uri="{BB962C8B-B14F-4D97-AF65-F5344CB8AC3E}">
        <p14:creationId xmlns:p14="http://schemas.microsoft.com/office/powerpoint/2010/main" val="3992421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060DEF-FB1F-AEF0-FA8E-C994F7F474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BF2AA-27A0-9908-976D-195C0AC94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223" y="2880813"/>
            <a:ext cx="10986082" cy="381825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600" b="1" dirty="0"/>
              <a:t>NPRR1070 </a:t>
            </a:r>
            <a:r>
              <a:rPr lang="en-US" sz="3600" dirty="0"/>
              <a:t>– Planning Criteria for GTC Exit Solutions</a:t>
            </a:r>
          </a:p>
          <a:p>
            <a:pPr lvl="1">
              <a:spcAft>
                <a:spcPts val="1200"/>
              </a:spcAft>
            </a:pPr>
            <a:r>
              <a:rPr lang="en-US" sz="3200" dirty="0"/>
              <a:t>Remains tabled as ERCOT staff develops draft revision requests</a:t>
            </a:r>
            <a:r>
              <a:rPr lang="en-US" sz="2800" dirty="0"/>
              <a:t>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70BCDA-440D-9BD7-785E-332EE9646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9313" y="331929"/>
            <a:ext cx="5837903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/>
              <a:t>PLWG Update</a:t>
            </a:r>
            <a:br>
              <a:rPr lang="en-US" sz="4800" b="1" dirty="0"/>
            </a:br>
            <a:r>
              <a:rPr lang="en-US" b="1" dirty="0"/>
              <a:t>Aug 13, 2024 Meeting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BCF7938-347F-53F0-F896-21874FDC2EA1}"/>
              </a:ext>
            </a:extLst>
          </p:cNvPr>
          <p:cNvSpPr txBox="1">
            <a:spLocks/>
          </p:cNvSpPr>
          <p:nvPr/>
        </p:nvSpPr>
        <p:spPr>
          <a:xfrm>
            <a:off x="588776" y="2012565"/>
            <a:ext cx="5819714" cy="8488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+mn-lt"/>
              </a:rPr>
              <a:t>Open Action Item(s)</a:t>
            </a:r>
          </a:p>
        </p:txBody>
      </p:sp>
    </p:spTree>
    <p:extLst>
      <p:ext uri="{BB962C8B-B14F-4D97-AF65-F5344CB8AC3E}">
        <p14:creationId xmlns:p14="http://schemas.microsoft.com/office/powerpoint/2010/main" val="3473115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317570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7734</TotalTime>
  <Words>512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Office Theme</vt:lpstr>
      <vt:lpstr>Planning Working Group Update</vt:lpstr>
      <vt:lpstr>PLWG Update Aug 13, 2024 Meeting</vt:lpstr>
      <vt:lpstr>PLWG Update Aug 13, 2024 Meeting</vt:lpstr>
      <vt:lpstr>PLWG Update Aug 13, 2024 Meeting</vt:lpstr>
      <vt:lpstr>PLWG Update Aug 13, 2024 Meeting</vt:lpstr>
      <vt:lpstr>PLWG Update Aug 13, 2024 Meeting</vt:lpstr>
      <vt:lpstr>PLWG Update Aug 13, 2024 Meeting</vt:lpstr>
      <vt:lpstr>Questions?</vt:lpstr>
    </vt:vector>
  </TitlesOfParts>
  <Company>Pedernales Electric Cooperative,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Working Group Update</dc:title>
  <dc:creator>Dewitt, Charles</dc:creator>
  <cp:lastModifiedBy>Dylan Preas</cp:lastModifiedBy>
  <cp:revision>203</cp:revision>
  <dcterms:created xsi:type="dcterms:W3CDTF">2021-03-22T15:18:30Z</dcterms:created>
  <dcterms:modified xsi:type="dcterms:W3CDTF">2024-08-30T21:47:10Z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1ce7164-e805-4ab4-ac95-a582ab107225_Enabled">
    <vt:lpwstr>true</vt:lpwstr>
  </property>
  <property fmtid="{D5CDD505-2E9C-101B-9397-08002B2CF9AE}" pid="3" name="MSIP_Label_81ce7164-e805-4ab4-ac95-a582ab107225_SetDate">
    <vt:lpwstr>2023-02-22T17:19:51Z</vt:lpwstr>
  </property>
  <property fmtid="{D5CDD505-2E9C-101B-9397-08002B2CF9AE}" pid="4" name="MSIP_Label_81ce7164-e805-4ab4-ac95-a582ab107225_Method">
    <vt:lpwstr>Privileged</vt:lpwstr>
  </property>
  <property fmtid="{D5CDD505-2E9C-101B-9397-08002B2CF9AE}" pid="5" name="MSIP_Label_81ce7164-e805-4ab4-ac95-a582ab107225_Name">
    <vt:lpwstr>Public</vt:lpwstr>
  </property>
  <property fmtid="{D5CDD505-2E9C-101B-9397-08002B2CF9AE}" pid="6" name="MSIP_Label_81ce7164-e805-4ab4-ac95-a582ab107225_SiteId">
    <vt:lpwstr>34c5e68e-b374-47fe-91da-0e3d638792fb</vt:lpwstr>
  </property>
  <property fmtid="{D5CDD505-2E9C-101B-9397-08002B2CF9AE}" pid="7" name="MSIP_Label_81ce7164-e805-4ab4-ac95-a582ab107225_ActionId">
    <vt:lpwstr>2faea785-853e-46b5-8b20-5e49bf39d443</vt:lpwstr>
  </property>
  <property fmtid="{D5CDD505-2E9C-101B-9397-08002B2CF9AE}" pid="8" name="MSIP_Label_81ce7164-e805-4ab4-ac95-a582ab107225_ContentBits">
    <vt:lpwstr>0</vt:lpwstr>
  </property>
</Properties>
</file>