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3"/>
    <p:sldMasterId id="2147483648" r:id="rId4"/>
    <p:sldMasterId id="2147483651" r:id="rId5"/>
  </p:sldMasterIdLst>
  <p:notesMasterIdLst>
    <p:notesMasterId r:id="rId11"/>
  </p:notesMasterIdLst>
  <p:handoutMasterIdLst>
    <p:handoutMasterId r:id="rId12"/>
  </p:handoutMasterIdLst>
  <p:sldIdLst>
    <p:sldId id="355" r:id="rId6"/>
    <p:sldId id="444" r:id="rId7"/>
    <p:sldId id="445" r:id="rId8"/>
    <p:sldId id="852" r:id="rId9"/>
    <p:sldId id="85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79153" autoAdjust="0"/>
  </p:normalViewPr>
  <p:slideViewPr>
    <p:cSldViewPr showGuides="1">
      <p:cViewPr varScale="1">
        <p:scale>
          <a:sx n="64" d="100"/>
          <a:sy n="64" d="100"/>
        </p:scale>
        <p:origin x="72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1" d="100"/>
          <a:sy n="81" d="100"/>
        </p:scale>
        <p:origin x="262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3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41106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31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1629013"/>
            <a:ext cx="5486400" cy="27084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cs typeface="Arial"/>
              </a:rPr>
              <a:t>2024 Demand Response Survey Update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Cory Carswell	</a:t>
            </a:r>
            <a:endParaRPr lang="en-US" sz="2000" i="1" dirty="0">
              <a:solidFill>
                <a:schemeClr val="tx2"/>
              </a:solidFill>
              <a:cs typeface="Arial"/>
            </a:endParaRPr>
          </a:p>
          <a:p>
            <a:r>
              <a:rPr lang="en-US" dirty="0">
                <a:solidFill>
                  <a:schemeClr val="tx2"/>
                </a:solidFill>
              </a:rPr>
              <a:t>Engineer, Market Analysis &amp; Validation</a:t>
            </a:r>
          </a:p>
          <a:p>
            <a:r>
              <a:rPr lang="en-US" dirty="0">
                <a:solidFill>
                  <a:schemeClr val="tx2"/>
                </a:solidFill>
              </a:rPr>
              <a:t>ERCOT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  <a:cs typeface="Arial"/>
              </a:rPr>
              <a:t>Retail Market Subcommittee (RMS)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cs typeface="Arial"/>
              </a:rPr>
              <a:t>September 10, 2024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Demand/Price Response Survey -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381000" y="1219200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Emails providing REP/NOIE participation status were sent out August 15th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111 REPS with reporting requirement.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48 NOIE with reporting requirement.</a:t>
            </a:r>
          </a:p>
          <a:p>
            <a:pPr lvl="1"/>
            <a:endParaRPr lang="en-US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86% response received from REPs with reporting requirement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94% response received from NOIEs with reporting requirement.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59 REPs reported DR/PR participation.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Current active ESI IDs 6.15 million.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21 NOIE reported programs.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10 LSE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20 TDSP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2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Demand/Price Response Survey – Key 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0" y="10668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>
                <a:solidFill>
                  <a:schemeClr val="accent2"/>
                </a:solidFill>
              </a:rPr>
              <a:t>REPs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September 11th  </a:t>
            </a:r>
            <a:r>
              <a:rPr lang="en-US" dirty="0">
                <a:solidFill>
                  <a:schemeClr val="accent2"/>
                </a:solidFill>
              </a:rPr>
              <a:t>- ESI ID extract file provided to REPs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October 15th  </a:t>
            </a:r>
            <a:r>
              <a:rPr lang="en-US" dirty="0">
                <a:solidFill>
                  <a:schemeClr val="accent2"/>
                </a:solidFill>
              </a:rPr>
              <a:t>– due date for submitting ESI ID participation files.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October 31st  </a:t>
            </a:r>
            <a:r>
              <a:rPr lang="en-US" dirty="0">
                <a:solidFill>
                  <a:schemeClr val="accent2"/>
                </a:solidFill>
              </a:rPr>
              <a:t>– due date for final corrections.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October 31st  </a:t>
            </a:r>
            <a:r>
              <a:rPr lang="en-US" dirty="0">
                <a:solidFill>
                  <a:schemeClr val="accent2"/>
                </a:solidFill>
              </a:rPr>
              <a:t>– due date for submitting event files.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>
                <a:solidFill>
                  <a:schemeClr val="accent2"/>
                </a:solidFill>
              </a:rPr>
              <a:t>NOIEs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October 31st </a:t>
            </a:r>
            <a:r>
              <a:rPr lang="en-US" dirty="0">
                <a:solidFill>
                  <a:schemeClr val="accent2"/>
                </a:solidFill>
              </a:rPr>
              <a:t>– due date for submitting customer counts/event files.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November 7th </a:t>
            </a:r>
            <a:r>
              <a:rPr lang="en-US" dirty="0">
                <a:solidFill>
                  <a:schemeClr val="accent2"/>
                </a:solidFill>
              </a:rPr>
              <a:t>– due date for final corrections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38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REP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2965F-D35F-476B-9E8F-EDDE92E81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84788"/>
            <a:ext cx="8525996" cy="5439812"/>
          </a:xfrm>
        </p:spPr>
        <p:txBody>
          <a:bodyPr lIns="91440" tIns="45720" rIns="91440" bIns="45720" anchor="t"/>
          <a:lstStyle/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August 1</a:t>
            </a:r>
            <a:r>
              <a:rPr lang="en-US" sz="1800" b="1" baseline="30000" dirty="0">
                <a:cs typeface="Arial"/>
              </a:rPr>
              <a:t>st</a:t>
            </a:r>
            <a:r>
              <a:rPr lang="en-US" sz="1800" b="1" dirty="0">
                <a:cs typeface="Arial"/>
              </a:rPr>
              <a:t> </a:t>
            </a:r>
            <a:r>
              <a:rPr lang="en-US" sz="1800" dirty="0">
                <a:cs typeface="Arial"/>
              </a:rPr>
              <a:t> – Market Notice on beginning of survey process; email notice to all REPs regarding survey participation status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August 15</a:t>
            </a:r>
            <a:r>
              <a:rPr lang="en-US" sz="1800" b="1" baseline="30000" dirty="0">
                <a:cs typeface="Arial"/>
              </a:rPr>
              <a:t>th</a:t>
            </a:r>
            <a:r>
              <a:rPr lang="en-US" sz="1800" b="1" dirty="0">
                <a:cs typeface="Arial"/>
              </a:rPr>
              <a:t> </a:t>
            </a:r>
            <a:r>
              <a:rPr lang="en-US" sz="1800" dirty="0">
                <a:cs typeface="Arial"/>
              </a:rPr>
              <a:t> – Due date for demand response program participation (yes/no, points of contact)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September 1</a:t>
            </a:r>
            <a:r>
              <a:rPr lang="en-US" sz="1800" b="1" baseline="30000" dirty="0">
                <a:cs typeface="Arial"/>
              </a:rPr>
              <a:t>st</a:t>
            </a:r>
            <a:r>
              <a:rPr lang="en-US" sz="1800" b="1" dirty="0">
                <a:cs typeface="Arial"/>
              </a:rPr>
              <a:t> </a:t>
            </a:r>
            <a:r>
              <a:rPr lang="en-US" sz="1800" dirty="0">
                <a:cs typeface="Arial"/>
              </a:rPr>
              <a:t> – Snapshot date for participation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ea typeface="+mn-lt"/>
                <a:cs typeface="+mn-lt"/>
              </a:rPr>
              <a:t>September 11</a:t>
            </a:r>
            <a:r>
              <a:rPr lang="en-US" sz="1800" b="1" baseline="30000" dirty="0">
                <a:ea typeface="+mn-lt"/>
                <a:cs typeface="+mn-lt"/>
              </a:rPr>
              <a:t>th</a:t>
            </a:r>
            <a:r>
              <a:rPr lang="en-US" sz="1800" b="1" dirty="0">
                <a:ea typeface="+mn-lt"/>
                <a:cs typeface="+mn-lt"/>
              </a:rPr>
              <a:t> </a:t>
            </a:r>
            <a:r>
              <a:rPr lang="en-US" sz="1800" dirty="0">
                <a:ea typeface="+mn-lt"/>
                <a:cs typeface="+mn-lt"/>
              </a:rPr>
              <a:t> – ESI ID extract file provided to REPs</a:t>
            </a:r>
            <a:endParaRPr lang="en-US" sz="1800" dirty="0">
              <a:cs typeface="Arial" panose="020B0604020202020204"/>
            </a:endParaRP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October 1</a:t>
            </a:r>
            <a:r>
              <a:rPr lang="en-US" sz="1800" b="1" baseline="30000" dirty="0">
                <a:cs typeface="Arial" panose="020B0604020202020204"/>
              </a:rPr>
              <a:t>st</a:t>
            </a:r>
            <a:r>
              <a:rPr lang="en-US" sz="1800" b="1" dirty="0">
                <a:cs typeface="Arial" panose="020B0604020202020204"/>
              </a:rPr>
              <a:t> </a:t>
            </a:r>
            <a:r>
              <a:rPr lang="en-US" sz="1800" dirty="0">
                <a:ea typeface="+mn-lt"/>
                <a:cs typeface="+mn-lt"/>
              </a:rPr>
              <a:t>– </a:t>
            </a:r>
            <a:r>
              <a:rPr lang="en-US" sz="1800" dirty="0">
                <a:cs typeface="Arial" panose="020B0604020202020204"/>
              </a:rPr>
              <a:t> First day eligible to submit event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ea typeface="+mn-lt"/>
                <a:cs typeface="+mn-lt"/>
              </a:rPr>
              <a:t>October 15</a:t>
            </a:r>
            <a:r>
              <a:rPr lang="en-US" sz="1800" b="1" baseline="30000" dirty="0">
                <a:ea typeface="+mn-lt"/>
                <a:cs typeface="+mn-lt"/>
              </a:rPr>
              <a:t>th</a:t>
            </a:r>
            <a:r>
              <a:rPr lang="en-US" sz="1800" b="1" dirty="0">
                <a:ea typeface="+mn-lt"/>
                <a:cs typeface="+mn-lt"/>
              </a:rPr>
              <a:t>  </a:t>
            </a:r>
            <a:r>
              <a:rPr lang="en-US" sz="1800" dirty="0">
                <a:ea typeface="+mn-lt"/>
                <a:cs typeface="+mn-lt"/>
              </a:rPr>
              <a:t>– Submission deadline for participation data</a:t>
            </a:r>
            <a:endParaRPr lang="en-US" sz="1800" dirty="0">
              <a:cs typeface="Arial" panose="020B0604020202020204"/>
            </a:endParaRP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October 31</a:t>
            </a:r>
            <a:r>
              <a:rPr lang="en-US" sz="1800" b="1" baseline="30000" dirty="0">
                <a:cs typeface="Arial" panose="020B0604020202020204"/>
              </a:rPr>
              <a:t>st</a:t>
            </a:r>
            <a:r>
              <a:rPr lang="en-US" sz="1800" b="1" dirty="0">
                <a:cs typeface="Arial" panose="020B0604020202020204"/>
              </a:rPr>
              <a:t> </a:t>
            </a:r>
            <a:r>
              <a:rPr lang="en-US" sz="1800" dirty="0">
                <a:cs typeface="Arial" panose="020B0604020202020204"/>
              </a:rPr>
              <a:t> – Submission deadline for event data; </a:t>
            </a:r>
            <a:r>
              <a:rPr lang="en-US" sz="1800" dirty="0">
                <a:ea typeface="+mn-lt"/>
                <a:cs typeface="+mn-lt"/>
              </a:rPr>
              <a:t>deadline for any issues identified by ERCOT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December 31</a:t>
            </a:r>
            <a:r>
              <a:rPr lang="en-US" sz="1800" b="1" baseline="30000" dirty="0">
                <a:cs typeface="Arial" panose="020B0604020202020204"/>
              </a:rPr>
              <a:t>st</a:t>
            </a:r>
            <a:r>
              <a:rPr lang="en-US" sz="1800" b="1" dirty="0">
                <a:cs typeface="Arial" panose="020B0604020202020204"/>
              </a:rPr>
              <a:t> </a:t>
            </a:r>
            <a:r>
              <a:rPr lang="en-US" sz="1800" dirty="0">
                <a:cs typeface="Arial" panose="020B0604020202020204"/>
              </a:rPr>
              <a:t> – Demand response report posted; email notice for next year's survey participation status</a:t>
            </a:r>
          </a:p>
          <a:p>
            <a:pPr marL="457200" lvl="1" indent="0">
              <a:buNone/>
            </a:pPr>
            <a:endParaRPr lang="en-US" sz="1400" dirty="0">
              <a:cs typeface="Arial" panose="020B0604020202020204"/>
            </a:endParaRPr>
          </a:p>
          <a:p>
            <a:pPr lvl="1"/>
            <a:endParaRPr lang="en-US" sz="1600" dirty="0">
              <a:cs typeface="Arial" panose="020B0604020202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40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NOIE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2965F-D35F-476B-9E8F-EDDE92E81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84788"/>
            <a:ext cx="8525996" cy="5439812"/>
          </a:xfrm>
        </p:spPr>
        <p:txBody>
          <a:bodyPr lIns="91440" tIns="45720" rIns="91440" bIns="45720" anchor="t"/>
          <a:lstStyle/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August 1</a:t>
            </a:r>
            <a:r>
              <a:rPr lang="en-US" sz="1800" b="1" baseline="30000" dirty="0">
                <a:cs typeface="Arial"/>
              </a:rPr>
              <a:t>st</a:t>
            </a:r>
            <a:r>
              <a:rPr lang="en-US" sz="1800" b="1" dirty="0">
                <a:cs typeface="Arial"/>
              </a:rPr>
              <a:t> </a:t>
            </a:r>
            <a:r>
              <a:rPr lang="en-US" sz="1800" dirty="0">
                <a:cs typeface="Arial"/>
              </a:rPr>
              <a:t> – Market Notice on beginning of survey process; email notice to all NOIEs regarding survey participation status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August 15</a:t>
            </a:r>
            <a:r>
              <a:rPr lang="en-US" sz="1800" b="1" baseline="30000" dirty="0">
                <a:cs typeface="Arial"/>
              </a:rPr>
              <a:t>th</a:t>
            </a:r>
            <a:r>
              <a:rPr lang="en-US" sz="1800" b="1" dirty="0">
                <a:cs typeface="Arial"/>
              </a:rPr>
              <a:t> </a:t>
            </a:r>
            <a:r>
              <a:rPr lang="en-US" sz="1800" dirty="0">
                <a:cs typeface="Arial"/>
              </a:rPr>
              <a:t> – Due date for demand response program participation (yes/no, points of contact)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September 1</a:t>
            </a:r>
            <a:r>
              <a:rPr lang="en-US" sz="1800" b="1" baseline="30000" dirty="0">
                <a:cs typeface="Arial"/>
              </a:rPr>
              <a:t>st</a:t>
            </a:r>
            <a:r>
              <a:rPr lang="en-US" sz="1800" b="1" dirty="0">
                <a:cs typeface="Arial"/>
              </a:rPr>
              <a:t> </a:t>
            </a:r>
            <a:r>
              <a:rPr lang="en-US" sz="1800" dirty="0">
                <a:cs typeface="Arial"/>
              </a:rPr>
              <a:t> – Snapshot date for participation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October 1</a:t>
            </a:r>
            <a:r>
              <a:rPr lang="en-US" sz="1800" b="1" baseline="30000" dirty="0">
                <a:cs typeface="Arial" panose="020B0604020202020204"/>
              </a:rPr>
              <a:t>st</a:t>
            </a:r>
            <a:r>
              <a:rPr lang="en-US" sz="1800" b="1" dirty="0">
                <a:cs typeface="Arial" panose="020B0604020202020204"/>
              </a:rPr>
              <a:t> </a:t>
            </a:r>
            <a:r>
              <a:rPr lang="en-US" sz="1800" dirty="0">
                <a:cs typeface="Arial" panose="020B0604020202020204"/>
              </a:rPr>
              <a:t> - First day eligible to submit event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October 31</a:t>
            </a:r>
            <a:r>
              <a:rPr lang="en-US" sz="1800" b="1" baseline="30000" dirty="0">
                <a:cs typeface="Arial" panose="020B0604020202020204"/>
              </a:rPr>
              <a:t>st</a:t>
            </a:r>
            <a:r>
              <a:rPr lang="en-US" sz="1800" b="1" dirty="0">
                <a:cs typeface="Arial" panose="020B0604020202020204"/>
              </a:rPr>
              <a:t> </a:t>
            </a:r>
            <a:r>
              <a:rPr lang="en-US" sz="1800" dirty="0">
                <a:cs typeface="Arial" panose="020B0604020202020204"/>
              </a:rPr>
              <a:t> – Submission deadline for participation and event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November 7</a:t>
            </a:r>
            <a:r>
              <a:rPr lang="en-US" sz="1800" b="1" baseline="30000" dirty="0">
                <a:cs typeface="Arial" panose="020B0604020202020204"/>
              </a:rPr>
              <a:t>th</a:t>
            </a:r>
            <a:r>
              <a:rPr lang="en-US" sz="1800" b="1" dirty="0">
                <a:cs typeface="Arial" panose="020B0604020202020204"/>
              </a:rPr>
              <a:t> </a:t>
            </a:r>
            <a:r>
              <a:rPr lang="en-US" sz="1800" dirty="0">
                <a:cs typeface="Arial" panose="020B0604020202020204"/>
              </a:rPr>
              <a:t> – Submission deadline for any issues identified by ERCOT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December 31</a:t>
            </a:r>
            <a:r>
              <a:rPr lang="en-US" sz="1800" b="1" baseline="30000" dirty="0">
                <a:cs typeface="Arial" panose="020B0604020202020204"/>
              </a:rPr>
              <a:t>st</a:t>
            </a:r>
            <a:r>
              <a:rPr lang="en-US" sz="1800" b="1" dirty="0">
                <a:cs typeface="Arial" panose="020B0604020202020204"/>
              </a:rPr>
              <a:t> </a:t>
            </a:r>
            <a:r>
              <a:rPr lang="en-US" sz="1800" dirty="0">
                <a:cs typeface="Arial" panose="020B0604020202020204"/>
              </a:rPr>
              <a:t> – Demand response report posted; email notice for next year's survey participation status</a:t>
            </a:r>
          </a:p>
          <a:p>
            <a:pPr marL="457200" lvl="1" indent="0">
              <a:buNone/>
            </a:pPr>
            <a:endParaRPr lang="en-US" sz="1400" dirty="0">
              <a:cs typeface="Arial" panose="020B0604020202020204"/>
            </a:endParaRPr>
          </a:p>
          <a:p>
            <a:pPr lvl="1"/>
            <a:endParaRPr lang="en-US" sz="1600" dirty="0">
              <a:cs typeface="Arial" panose="020B0604020202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0088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8" ma:contentTypeDescription="Create a new document." ma:contentTypeScope="" ma:versionID="878aef88f412b9a53b1fae2dcc8bd22c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e292638c76055f447802ddffc75c2630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09553A-EE71-412B-83BC-37B4E783D1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6D985E-C3BF-4A05-A4F2-2BD1E83886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378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Demand/Price Response Survey - Status</vt:lpstr>
      <vt:lpstr>Demand/Price Response Survey – Key Dates</vt:lpstr>
      <vt:lpstr>REP</vt:lpstr>
      <vt:lpstr>NOIE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136</cp:revision>
  <dcterms:created xsi:type="dcterms:W3CDTF">2017-02-27T16:27:57Z</dcterms:created>
  <dcterms:modified xsi:type="dcterms:W3CDTF">2024-09-03T14:32:38Z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2023-07-21T20:08:21Z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68599460-d4ca-41b5-aaaf-049c817f7112</vt:lpwstr>
  </property>
  <property fmtid="{D5CDD505-2E9C-101B-9397-08002B2CF9AE}" pid="8" name="MSIP_Label_7084cbda-52b8-46fb-a7b7-cb5bd465ed85_ContentBits">
    <vt:lpwstr>0</vt:lpwstr>
  </property>
</Properties>
</file>