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5" r:id="rId4"/>
  </p:sldMasterIdLst>
  <p:sldIdLst>
    <p:sldId id="262" r:id="rId5"/>
    <p:sldId id="263" r:id="rId6"/>
    <p:sldId id="265" r:id="rId7"/>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D74E12A-1B5E-7698-D623-935F4BF3DC28}" name="Lee, Alex" initials="LA" userId="S::Alex.Lee@ercot.com::e5e9e365-afbe-44ad-87a8-74a5a714bd1d" providerId="AD"/>
  <p188:author id="{B75D2142-A40A-C382-DD32-CD53D1B00E23}" name="Julia Matevosyan" initials="JM" userId="35275da4e72cfe02"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18245B-8655-4479-BE72-BFFAFD6EDEB2}"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54339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DE18245B-8655-4479-BE72-BFFAFD6EDEB2}" type="datetimeFigureOut">
              <a:rPr lang="en-US" smtClean="0"/>
              <a:t>8/27/2024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1689559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9699071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85133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2029183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56820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758628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18245B-8655-4479-BE72-BFFAFD6EDEB2}"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4230337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18245B-8655-4479-BE72-BFFAFD6EDEB2}"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2209559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18245B-8655-4479-BE72-BFFAFD6EDEB2}"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659378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4169482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18245B-8655-4479-BE72-BFFAFD6EDEB2}" type="datetimeFigureOut">
              <a:rPr lang="en-US" smtClean="0"/>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880812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18245B-8655-4479-BE72-BFFAFD6EDEB2}" type="datetimeFigureOut">
              <a:rPr lang="en-US" smtClean="0"/>
              <a:t>8/27/2024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4168490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18245B-8655-4479-BE72-BFFAFD6EDEB2}" type="datetimeFigureOut">
              <a:rPr lang="en-US" smtClean="0"/>
              <a:t>8/27/2024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172306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18245B-8655-4479-BE72-BFFAFD6EDEB2}" type="datetimeFigureOut">
              <a:rPr lang="en-US" smtClean="0"/>
              <a:t>8/27/2024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1267406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18245B-8655-4479-BE72-BFFAFD6EDEB2}" type="datetimeFigureOut">
              <a:rPr lang="en-US" smtClean="0"/>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982094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18245B-8655-4479-BE72-BFFAFD6EDEB2}" type="datetimeFigureOut">
              <a:rPr lang="en-US" smtClean="0"/>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255448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E18245B-8655-4479-BE72-BFFAFD6EDEB2}" type="datetimeFigureOut">
              <a:rPr lang="en-US" smtClean="0"/>
              <a:t>8/27/2024</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885BD5E1-E5D4-468F-B285-9C69E06872ED}" type="slidenum">
              <a:rPr lang="en-US" smtClean="0"/>
              <a:t>‹#›</a:t>
            </a:fld>
            <a:endParaRPr lang="en-US"/>
          </a:p>
        </p:txBody>
      </p:sp>
    </p:spTree>
    <p:extLst>
      <p:ext uri="{BB962C8B-B14F-4D97-AF65-F5344CB8AC3E}">
        <p14:creationId xmlns:p14="http://schemas.microsoft.com/office/powerpoint/2010/main" val="2484048533"/>
      </p:ext>
    </p:extLst>
  </p:cSld>
  <p:clrMap bg1="dk1" tx1="lt1" bg2="dk2" tx2="lt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 id="2147483907" r:id="rId12"/>
    <p:sldLayoutId id="2147483908" r:id="rId13"/>
    <p:sldLayoutId id="2147483909" r:id="rId14"/>
    <p:sldLayoutId id="2147483910" r:id="rId15"/>
    <p:sldLayoutId id="2147483911" r:id="rId16"/>
    <p:sldLayoutId id="2147483912"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33FDF-E82D-4714-96A4-91F11E10CE9D}"/>
              </a:ext>
            </a:extLst>
          </p:cNvPr>
          <p:cNvSpPr>
            <a:spLocks noGrp="1"/>
          </p:cNvSpPr>
          <p:nvPr>
            <p:ph type="ctrTitle"/>
          </p:nvPr>
        </p:nvSpPr>
        <p:spPr/>
        <p:txBody>
          <a:bodyPr/>
          <a:lstStyle/>
          <a:p>
            <a:r>
              <a:rPr lang="en-US" dirty="0"/>
              <a:t>VPWG Update</a:t>
            </a:r>
          </a:p>
        </p:txBody>
      </p:sp>
      <p:sp>
        <p:nvSpPr>
          <p:cNvPr id="3" name="Subtitle 2">
            <a:extLst>
              <a:ext uri="{FF2B5EF4-FFF2-40B4-BE49-F238E27FC236}">
                <a16:creationId xmlns:a16="http://schemas.microsoft.com/office/drawing/2014/main" id="{5DC279E1-4FB6-4CEA-8D5F-78CCF1DD8990}"/>
              </a:ext>
            </a:extLst>
          </p:cNvPr>
          <p:cNvSpPr>
            <a:spLocks noGrp="1"/>
          </p:cNvSpPr>
          <p:nvPr>
            <p:ph type="subTitle" idx="1"/>
          </p:nvPr>
        </p:nvSpPr>
        <p:spPr/>
        <p:txBody>
          <a:bodyPr/>
          <a:lstStyle/>
          <a:p>
            <a:r>
              <a:rPr lang="en-US" dirty="0"/>
              <a:t>Chair: Maribel Khayat (CenterPoint Energy)</a:t>
            </a:r>
          </a:p>
          <a:p>
            <a:r>
              <a:rPr lang="en-US" dirty="0"/>
              <a:t>Vice-Chair: Weiwei Hu (AEN)</a:t>
            </a:r>
          </a:p>
        </p:txBody>
      </p:sp>
    </p:spTree>
    <p:extLst>
      <p:ext uri="{BB962C8B-B14F-4D97-AF65-F5344CB8AC3E}">
        <p14:creationId xmlns:p14="http://schemas.microsoft.com/office/powerpoint/2010/main" val="2576066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28E6EBD6-D8C2-4146-A6D6-589EFC0912F2}"/>
              </a:ext>
            </a:extLst>
          </p:cNvPr>
          <p:cNvSpPr txBox="1">
            <a:spLocks/>
          </p:cNvSpPr>
          <p:nvPr/>
        </p:nvSpPr>
        <p:spPr>
          <a:xfrm>
            <a:off x="838200" y="1058368"/>
            <a:ext cx="10187866" cy="5151942"/>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a:buFont typeface="Wingdings" panose="05000000000000000000" pitchFamily="2" charset="2"/>
              <a:buChar char="Ø"/>
            </a:pPr>
            <a:r>
              <a:rPr lang="en-US" dirty="0">
                <a:solidFill>
                  <a:schemeClr val="tx1"/>
                </a:solidFill>
              </a:rPr>
              <a:t>Met August 27th, 2024</a:t>
            </a:r>
          </a:p>
          <a:p>
            <a:pPr lvl="1">
              <a:buFont typeface="Wingdings" panose="05000000000000000000" pitchFamily="2" charset="2"/>
              <a:buChar char="§"/>
            </a:pPr>
            <a:r>
              <a:rPr lang="en-US" dirty="0">
                <a:solidFill>
                  <a:schemeClr val="tx1"/>
                </a:solidFill>
              </a:rPr>
              <a:t> No voting items on the agenda. </a:t>
            </a:r>
          </a:p>
          <a:p>
            <a:pPr lvl="1">
              <a:buFont typeface="Wingdings" panose="05000000000000000000" pitchFamily="2" charset="2"/>
              <a:buChar char="§"/>
            </a:pPr>
            <a:r>
              <a:rPr lang="en-US" dirty="0"/>
              <a:t> ERCOT kicked off the 2024 Winter / 2025 Spring voltage profile. </a:t>
            </a:r>
          </a:p>
          <a:p>
            <a:pPr lvl="1">
              <a:buFont typeface="Wingdings" panose="05000000000000000000" pitchFamily="2" charset="2"/>
              <a:buChar char="§"/>
            </a:pPr>
            <a:r>
              <a:rPr lang="en-US" dirty="0">
                <a:solidFill>
                  <a:schemeClr val="tx1"/>
                </a:solidFill>
              </a:rPr>
              <a:t> ERCOT Generator Voltage Performance Report was deferred to 1Q 2025.</a:t>
            </a:r>
          </a:p>
          <a:p>
            <a:pPr lvl="1">
              <a:buFont typeface="Wingdings" panose="05000000000000000000" pitchFamily="2" charset="2"/>
              <a:buChar char="§"/>
            </a:pPr>
            <a:r>
              <a:rPr lang="en-US" dirty="0">
                <a:solidFill>
                  <a:schemeClr val="tx1"/>
                </a:solidFill>
              </a:rPr>
              <a:t> ERCOT reported that a few TSPs may start getting meeting invites to discuss some local voltage control issues as there has been an uptick on voltage SOL exceedances. Effort is focused on top 20 worse performing buses. </a:t>
            </a:r>
          </a:p>
          <a:p>
            <a:pPr lvl="1">
              <a:buFont typeface="Wingdings" panose="05000000000000000000" pitchFamily="2" charset="2"/>
              <a:buChar char="§"/>
            </a:pPr>
            <a:r>
              <a:rPr lang="en-US" dirty="0">
                <a:solidFill>
                  <a:schemeClr val="tx1"/>
                </a:solidFill>
              </a:rPr>
              <a:t> Brief discussion on leadership and meeting format changes for next year.</a:t>
            </a:r>
          </a:p>
          <a:p>
            <a:pPr lvl="1">
              <a:buFont typeface="Wingdings" panose="05000000000000000000" pitchFamily="2" charset="2"/>
              <a:buChar char="§"/>
            </a:pPr>
            <a:endParaRPr lang="en-US" dirty="0">
              <a:solidFill>
                <a:schemeClr val="tx1"/>
              </a:solidFill>
            </a:endParaRPr>
          </a:p>
          <a:p>
            <a:pPr lvl="1">
              <a:buFont typeface="Wingdings" panose="05000000000000000000" pitchFamily="2" charset="2"/>
              <a:buChar char="§"/>
            </a:pPr>
            <a:endParaRPr lang="en-US" dirty="0">
              <a:solidFill>
                <a:schemeClr val="tx1"/>
              </a:solidFill>
            </a:endParaRPr>
          </a:p>
          <a:p>
            <a:pPr>
              <a:buFont typeface="Wingdings" panose="05000000000000000000" pitchFamily="2" charset="2"/>
              <a:buChar char="Ø"/>
            </a:pPr>
            <a:r>
              <a:rPr lang="en-US" dirty="0">
                <a:solidFill>
                  <a:schemeClr val="tx1"/>
                </a:solidFill>
              </a:rPr>
              <a:t>Next Meeting November 5</a:t>
            </a:r>
            <a:r>
              <a:rPr lang="en-US" baseline="30000" dirty="0">
                <a:solidFill>
                  <a:schemeClr val="tx1"/>
                </a:solidFill>
              </a:rPr>
              <a:t>th</a:t>
            </a:r>
            <a:r>
              <a:rPr lang="en-US" dirty="0">
                <a:solidFill>
                  <a:schemeClr val="tx1"/>
                </a:solidFill>
              </a:rPr>
              <a:t>, 2024</a:t>
            </a:r>
          </a:p>
        </p:txBody>
      </p:sp>
    </p:spTree>
    <p:extLst>
      <p:ext uri="{BB962C8B-B14F-4D97-AF65-F5344CB8AC3E}">
        <p14:creationId xmlns:p14="http://schemas.microsoft.com/office/powerpoint/2010/main" val="2253158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BDCF0-2C52-4E55-9B52-40AC7EF2B0AB}"/>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4046946887"/>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154BF533E1F48479474C88CE7EE3036" ma:contentTypeVersion="10" ma:contentTypeDescription="Create a new document." ma:contentTypeScope="" ma:versionID="7f8420e24be7900e60118dd9260abe14">
  <xsd:schema xmlns:xsd="http://www.w3.org/2001/XMLSchema" xmlns:xs="http://www.w3.org/2001/XMLSchema" xmlns:p="http://schemas.microsoft.com/office/2006/metadata/properties" xmlns:ns2="635c83eb-f5cf-4208-a2ff-d606128e8a21" xmlns:ns3="8bca69a1-24a2-451f-bb2b-dacc0aef6476" targetNamespace="http://schemas.microsoft.com/office/2006/metadata/properties" ma:root="true" ma:fieldsID="ee55c420dfca3032bfc0f32731d75be8" ns2:_="" ns3:_="">
    <xsd:import namespace="635c83eb-f5cf-4208-a2ff-d606128e8a21"/>
    <xsd:import namespace="8bca69a1-24a2-451f-bb2b-dacc0aef647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5c83eb-f5cf-4208-a2ff-d606128e8a2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bca69a1-24a2-451f-bb2b-dacc0aef647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CDBE40A-4920-4136-B4F0-22914B28037D}">
  <ds:schemaRefs>
    <ds:schemaRef ds:uri="http://schemas.microsoft.com/sharepoint/v3/contenttype/forms"/>
  </ds:schemaRefs>
</ds:datastoreItem>
</file>

<file path=customXml/itemProps2.xml><?xml version="1.0" encoding="utf-8"?>
<ds:datastoreItem xmlns:ds="http://schemas.openxmlformats.org/officeDocument/2006/customXml" ds:itemID="{1B1652FF-73F9-45B6-AC68-F218E37BE8AF}">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C4D86C2-66F8-438C-9992-C44D70B6A1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5c83eb-f5cf-4208-a2ff-d606128e8a21"/>
    <ds:schemaRef ds:uri="8bca69a1-24a2-451f-bb2b-dacc0aef64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Slice</Template>
  <TotalTime>1963</TotalTime>
  <Words>116</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Century Gothic</vt:lpstr>
      <vt:lpstr>Wingdings</vt:lpstr>
      <vt:lpstr>Wingdings 3</vt:lpstr>
      <vt:lpstr>Slice</vt:lpstr>
      <vt:lpstr>VPWG Update</vt:lpstr>
      <vt:lpstr>PowerPoint Presentation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IBR TF update to ROS</dc:title>
  <dc:creator>Mohammad Albaijat</dc:creator>
  <cp:lastModifiedBy>Khayat, Maribel C</cp:lastModifiedBy>
  <cp:revision>33</cp:revision>
  <cp:lastPrinted>2022-04-06T20:16:34Z</cp:lastPrinted>
  <dcterms:created xsi:type="dcterms:W3CDTF">2022-03-31T15:30:17Z</dcterms:created>
  <dcterms:modified xsi:type="dcterms:W3CDTF">2024-08-27T19:10:52Z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0x0101009154BF533E1F48479474C88CE7EE3036</vt:lpwstr>
  </property>
  <property fmtid="{D5CDD505-2E9C-101B-9397-08002B2CF9AE}" pid="3" name="MSIP_Label_e3ac3a1a-de19-428b-b395-6d250d7743fb_Enabled">
    <vt:lpwstr>true</vt:lpwstr>
  </property>
  <property fmtid="{D5CDD505-2E9C-101B-9397-08002B2CF9AE}" pid="4" name="MSIP_Label_e3ac3a1a-de19-428b-b395-6d250d7743fb_SetDate">
    <vt:lpwstr>2023-08-29T11:43:41Z</vt:lpwstr>
  </property>
  <property fmtid="{D5CDD505-2E9C-101B-9397-08002B2CF9AE}" pid="5" name="MSIP_Label_e3ac3a1a-de19-428b-b395-6d250d7743fb_Method">
    <vt:lpwstr>Standard</vt:lpwstr>
  </property>
  <property fmtid="{D5CDD505-2E9C-101B-9397-08002B2CF9AE}" pid="6" name="MSIP_Label_e3ac3a1a-de19-428b-b395-6d250d7743fb_Name">
    <vt:lpwstr>Internal Use Only</vt:lpwstr>
  </property>
  <property fmtid="{D5CDD505-2E9C-101B-9397-08002B2CF9AE}" pid="7" name="MSIP_Label_e3ac3a1a-de19-428b-b395-6d250d7743fb_SiteId">
    <vt:lpwstr>88cc5fd7-fd78-44b6-ad75-b6915088974f</vt:lpwstr>
  </property>
  <property fmtid="{D5CDD505-2E9C-101B-9397-08002B2CF9AE}" pid="8" name="MSIP_Label_e3ac3a1a-de19-428b-b395-6d250d7743fb_ActionId">
    <vt:lpwstr>7953d12e-2b07-4f31-bad6-7c027f67b471</vt:lpwstr>
  </property>
  <property fmtid="{D5CDD505-2E9C-101B-9397-08002B2CF9AE}" pid="9" name="MSIP_Label_e3ac3a1a-de19-428b-b395-6d250d7743fb_ContentBits">
    <vt:lpwstr>0</vt:lpwstr>
  </property>
  <property fmtid="{D5CDD505-2E9C-101B-9397-08002B2CF9AE}" pid="10" name="MSIP_Label_7084cbda-52b8-46fb-a7b7-cb5bd465ed85_Enabled">
    <vt:lpwstr>true</vt:lpwstr>
  </property>
  <property fmtid="{D5CDD505-2E9C-101B-9397-08002B2CF9AE}" pid="11" name="MSIP_Label_7084cbda-52b8-46fb-a7b7-cb5bd465ed85_SetDate">
    <vt:lpwstr>2024-03-05T23:03:51Z</vt:lpwstr>
  </property>
  <property fmtid="{D5CDD505-2E9C-101B-9397-08002B2CF9AE}" pid="12" name="MSIP_Label_7084cbda-52b8-46fb-a7b7-cb5bd465ed85_Method">
    <vt:lpwstr>Standard</vt:lpwstr>
  </property>
  <property fmtid="{D5CDD505-2E9C-101B-9397-08002B2CF9AE}" pid="13" name="MSIP_Label_7084cbda-52b8-46fb-a7b7-cb5bd465ed85_Name">
    <vt:lpwstr>Internal</vt:lpwstr>
  </property>
  <property fmtid="{D5CDD505-2E9C-101B-9397-08002B2CF9AE}" pid="14" name="MSIP_Label_7084cbda-52b8-46fb-a7b7-cb5bd465ed85_SiteId">
    <vt:lpwstr>0afb747d-bff7-4596-a9fc-950ef9e0ec45</vt:lpwstr>
  </property>
  <property fmtid="{D5CDD505-2E9C-101B-9397-08002B2CF9AE}" pid="15" name="MSIP_Label_7084cbda-52b8-46fb-a7b7-cb5bd465ed85_ActionId">
    <vt:lpwstr>aa515862-4711-4cf4-9fd0-adf6205b7e19</vt:lpwstr>
  </property>
  <property fmtid="{D5CDD505-2E9C-101B-9397-08002B2CF9AE}" pid="16" name="MSIP_Label_7084cbda-52b8-46fb-a7b7-cb5bd465ed85_ContentBits">
    <vt:lpwstr>0</vt:lpwstr>
  </property>
</Properties>
</file>