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521A-0D30-D877-5F2A-5F2B4E001B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424E2-9FDD-73D2-E3EB-A3CFF6AEC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8257A-1E2C-029E-622A-5A3C13EF6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302B3-29D7-F599-8893-FD7E05B87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58940-5981-1BBA-8075-3C65C04D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48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4531-411B-F42F-21B5-79F97228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118D7E-DC55-F03D-BFC7-E35D4E552F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30F0A-7D56-845F-B590-95364FFD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4C84-031D-873E-F992-B9924FD36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A720D-49D5-B076-911E-444018ECD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46E0FF-C980-4321-D67D-F003DCBAD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760B5-B719-7BD4-8E23-D661528132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50CD2-786A-A959-8A3C-466007A4C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27B18-9566-A20E-D6FE-6577DCF4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06697-C286-8D72-5D99-134DD4A17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05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745B4-027F-5423-1DD2-EACA4740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7D65C1-E51B-745D-AC97-36290604C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30D2-DE70-4DDE-C58D-5ABE21C0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8B485-732B-DFD4-FD47-5D6C995F1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CCC64-CCC8-11D6-9744-3FBB1C415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9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E540D-A7B2-03B4-CC20-CF468A0B3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C38A97-0D26-E456-3565-DC57E23B7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1D775-E19D-6CED-3EE2-582FFD00B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B90DD-FCE4-0EF9-3DCD-AD9F737BD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6C18E-3F08-2646-AEBA-63E4DC4E4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7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8367D-ACF4-4098-533E-AC733123F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6F0BF-8CEE-5737-2664-562801F03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65396-3875-2434-2EAD-C0DCCAA0E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1A928-21D0-4E12-07D5-BF547DD5E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1F1BC-C890-A21E-3486-35AA4CE4A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6702E-A79D-E0B5-A914-EAF37EB9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CAA-F634-2804-2BC2-4B4F001D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149763-7D83-40FB-1B63-01200480C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A5163-F787-AACE-58A9-CCCEF6375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F3CE7C-AEEF-0929-7330-C202CA462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42B15B-6E64-D0A8-FBC8-DC831183DB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A8B435-96CD-05F0-03F5-064128949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EAC4D-899D-01CE-6D56-D3C03BF6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24AA66-02AE-82DE-44D3-CF2C6FD77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F5D2F-2CB7-3768-06FA-297BBB61D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1EA283-FB03-7621-CDC5-40DFAF33C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4E0AE-63CC-8B81-B965-8D1D20EF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FD495-49FF-A589-B9FD-7A9C8532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0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AB5AAB-DF0F-2697-0589-1BB0DD18E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B48-9FDF-C33F-73A0-03C2E299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DDD7C-E4D6-5617-5239-BA4382E44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5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F257F-B754-296E-12D1-82B944E0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86A0A-10DC-0AF3-1728-971F004C1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46FBD-4163-39A7-F871-C6FAE57C9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51526-CB88-7E2F-5109-446AD8AF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CDEE4-FD2D-FFA0-1C54-8704CA22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B1454-E705-E7BC-7123-7D8D744E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15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856EC-B4C7-A07B-5932-01F8F91C1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E97F57-FCBF-DAB2-11F9-77A5D02D7A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879AB-91F6-3D7D-FAC7-6661E5C27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1E602-5942-4BAD-A4A8-2E1A4093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CB678-8E7B-17CD-0C5F-DF2A0820D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0360D-71E8-AB54-A6CF-86C4B4FD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EA4D8-DB83-CCD9-5624-3E5A8D29F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71CF5C-C096-CB54-B177-B29FF1417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691C-4FA1-BEE0-38BC-366ADFDBB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6B4C17-23DC-463A-97B9-30CBA6CB668E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CBC08-AEE7-78B2-929F-6500C9F5BE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59D8-A916-0877-D0CE-54E2F9F80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D1E83-B248-4D02-B539-E260AEEC70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29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2A7FE-D5DC-0CBF-E743-766C5454C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en-US" sz="6600" dirty="0"/>
              <a:t>DWG Report to ROS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4D1C7-5548-D48E-6D7A-895A7565C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Paul Koberlein – DWG Chair</a:t>
            </a:r>
          </a:p>
          <a:p>
            <a:pPr algn="l"/>
            <a:r>
              <a:rPr lang="en-US" dirty="0"/>
              <a:t>September 9th, 2024</a:t>
            </a:r>
          </a:p>
          <a:p>
            <a:pPr algn="l"/>
            <a:endParaRPr lang="en-US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42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1D9E1-E4B2-050D-F6B6-CA67328A7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A4D7A-8705-048B-88F1-F396AC71B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DWG </a:t>
            </a:r>
            <a:r>
              <a:rPr lang="en-US" sz="2200" dirty="0" err="1"/>
              <a:t>WebEx</a:t>
            </a:r>
            <a:r>
              <a:rPr lang="en-US" sz="2200" dirty="0"/>
              <a:t> meeting held on 8/22/2024</a:t>
            </a:r>
          </a:p>
          <a:p>
            <a:r>
              <a:rPr lang="en-US" sz="2200" dirty="0"/>
              <a:t>Instability Identified in Recent QSA Study</a:t>
            </a:r>
          </a:p>
          <a:p>
            <a:pPr lvl="1"/>
            <a:r>
              <a:rPr lang="en-US" sz="1800" dirty="0"/>
              <a:t>ERCOT presented on an issue that was not resolved by curtailment</a:t>
            </a:r>
          </a:p>
          <a:p>
            <a:pPr lvl="1"/>
            <a:r>
              <a:rPr lang="en-US" sz="1800" dirty="0"/>
              <a:t>Caused by low short circuit ratio under P6 contingency</a:t>
            </a:r>
          </a:p>
          <a:p>
            <a:pPr lvl="1"/>
            <a:r>
              <a:rPr lang="en-US" sz="1800" dirty="0"/>
              <a:t>Solutions include reducing capacity and tuning inverter controls</a:t>
            </a:r>
          </a:p>
          <a:p>
            <a:pPr lvl="1"/>
            <a:r>
              <a:rPr lang="en-US" sz="1800" dirty="0"/>
              <a:t>Friendly Reminder: FIS mitigation plans are extremely helpful</a:t>
            </a:r>
          </a:p>
          <a:p>
            <a:endParaRPr lang="en-US" sz="2200" dirty="0"/>
          </a:p>
          <a:p>
            <a:r>
              <a:rPr lang="en-US" sz="2200" dirty="0"/>
              <a:t>TSP Dynamic Devices – Model Guide and Requirements</a:t>
            </a:r>
          </a:p>
          <a:p>
            <a:pPr lvl="1"/>
            <a:r>
              <a:rPr lang="en-US" sz="1800" dirty="0"/>
              <a:t>ERCOT updated the Model Quality guide 7/1/2024 </a:t>
            </a:r>
          </a:p>
          <a:p>
            <a:pPr lvl="1"/>
            <a:r>
              <a:rPr lang="en-US" sz="1800" dirty="0"/>
              <a:t>ERCOT provided clarification on new and existing requirements</a:t>
            </a:r>
          </a:p>
          <a:p>
            <a:pPr lvl="1"/>
            <a:r>
              <a:rPr lang="en-US" sz="1800" dirty="0"/>
              <a:t>Majority of update was also presented at IBRWG on 8/9/2024</a:t>
            </a:r>
          </a:p>
          <a:p>
            <a:pPr lvl="1"/>
            <a:r>
              <a:rPr lang="en-US" sz="1800" dirty="0"/>
              <a:t>Refer to the DWG PM, Planning Guide Section 6.2, and the Model Quality Guide for full details</a:t>
            </a:r>
          </a:p>
        </p:txBody>
      </p:sp>
    </p:spTree>
    <p:extLst>
      <p:ext uri="{BB962C8B-B14F-4D97-AF65-F5344CB8AC3E}">
        <p14:creationId xmlns:p14="http://schemas.microsoft.com/office/powerpoint/2010/main" val="178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D6EAF9-B799-8B88-55E2-3B3FCD76F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C238-BA29-3D37-8820-B38AC4CB6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Status Update: 2024/25 Flat Start Cases</a:t>
            </a:r>
          </a:p>
          <a:p>
            <a:pPr lvl="1"/>
            <a:r>
              <a:rPr lang="en-US" sz="1800" dirty="0"/>
              <a:t>Flat start tools will be updated to accommodate node-breaker changes</a:t>
            </a:r>
          </a:p>
          <a:p>
            <a:pPr lvl="1"/>
            <a:r>
              <a:rPr lang="en-US" sz="1800" dirty="0"/>
              <a:t>Pass 1 will be provided to DWG by 9/5/2024</a:t>
            </a:r>
          </a:p>
          <a:p>
            <a:pPr lvl="1"/>
            <a:r>
              <a:rPr lang="en-US" sz="1800" dirty="0"/>
              <a:t>Feedback requested by 9/19/2024</a:t>
            </a:r>
          </a:p>
          <a:p>
            <a:endParaRPr lang="en-US" sz="2200" dirty="0"/>
          </a:p>
          <a:p>
            <a:r>
              <a:rPr lang="en-US" sz="2200" dirty="0"/>
              <a:t>GFM Update</a:t>
            </a:r>
          </a:p>
          <a:p>
            <a:pPr lvl="1"/>
            <a:r>
              <a:rPr lang="en-US" sz="1800" dirty="0"/>
              <a:t>ERCOT is working to create requirements and testing protocols surrounding GFM</a:t>
            </a:r>
          </a:p>
          <a:p>
            <a:pPr lvl="1"/>
            <a:r>
              <a:rPr lang="en-US" sz="1800" dirty="0"/>
              <a:t>Draft PGRR and NOGRR language will be presented during September IBRWG</a:t>
            </a:r>
          </a:p>
        </p:txBody>
      </p:sp>
    </p:spTree>
    <p:extLst>
      <p:ext uri="{BB962C8B-B14F-4D97-AF65-F5344CB8AC3E}">
        <p14:creationId xmlns:p14="http://schemas.microsoft.com/office/powerpoint/2010/main" val="330050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B813B2-D508-9A8D-EA13-CCAC7021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DWG Update, continued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D1933-EE36-DB55-F8F1-CB568E84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Stability Assessment for Interim Large Load Review Process</a:t>
            </a:r>
          </a:p>
          <a:p>
            <a:pPr lvl="1"/>
            <a:r>
              <a:rPr lang="en-US" sz="1800" dirty="0"/>
              <a:t>Clarification requested on when stability assessments are needed</a:t>
            </a:r>
          </a:p>
          <a:p>
            <a:pPr lvl="1"/>
            <a:r>
              <a:rPr lang="en-US" sz="1800" dirty="0"/>
              <a:t>Currently, TSPs are required to study every large load</a:t>
            </a:r>
          </a:p>
          <a:p>
            <a:pPr lvl="1"/>
            <a:r>
              <a:rPr lang="en-US" sz="1800" dirty="0"/>
              <a:t>In 2023, DWG tabled a stability screening study due to lack of consensus</a:t>
            </a:r>
          </a:p>
          <a:p>
            <a:pPr lvl="1"/>
            <a:r>
              <a:rPr lang="en-US" sz="1800" dirty="0"/>
              <a:t>This item will be discussed during the October DWG meeting</a:t>
            </a:r>
          </a:p>
          <a:p>
            <a:endParaRPr lang="en-US" sz="2200" dirty="0"/>
          </a:p>
          <a:p>
            <a:r>
              <a:rPr lang="en-US" sz="2200" dirty="0"/>
              <a:t>DWG Leadership</a:t>
            </a:r>
          </a:p>
          <a:p>
            <a:pPr lvl="1"/>
            <a:r>
              <a:rPr lang="en-US" sz="1800" dirty="0"/>
              <a:t>Vice Chair Fahad Qureshi has agreed to serve as Chair next year</a:t>
            </a:r>
          </a:p>
          <a:p>
            <a:pPr lvl="1"/>
            <a:r>
              <a:rPr lang="en-US" sz="1800" dirty="0"/>
              <a:t>DWG is seeking a volunteer for a 2025 Vice Chair</a:t>
            </a:r>
          </a:p>
          <a:p>
            <a:pPr lvl="1"/>
            <a:r>
              <a:rPr lang="en-US" sz="1800" dirty="0"/>
              <a:t>DWG hopes to nominate a Vice Chair candidate next DWG meeting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16599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F595F2-3DB8-0D33-62EA-5758239C9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Update on DWG Procedure Manual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144CB-51B7-4E83-B802-62E45F64C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2200" dirty="0"/>
              <a:t>All comments have been addressed in the updated DWG manual</a:t>
            </a:r>
          </a:p>
          <a:p>
            <a:r>
              <a:rPr lang="en-US" sz="2200" dirty="0"/>
              <a:t>This occurred during the 8/9/2024 IBRWG/DWG Workshop</a:t>
            </a:r>
          </a:p>
          <a:p>
            <a:r>
              <a:rPr lang="en-US" sz="2200" dirty="0"/>
              <a:t>The PUCT decision on NOGRR245 is anticipated in September</a:t>
            </a:r>
          </a:p>
          <a:p>
            <a:r>
              <a:rPr lang="en-US" sz="2200" dirty="0"/>
              <a:t>DWG will request ROS approval of the PM in October</a:t>
            </a:r>
          </a:p>
          <a:p>
            <a:r>
              <a:rPr lang="en-US" sz="2200" dirty="0"/>
              <a:t>The </a:t>
            </a:r>
            <a:r>
              <a:rPr lang="en-US" sz="2200" u="sng" dirty="0"/>
              <a:t>draft</a:t>
            </a:r>
            <a:r>
              <a:rPr lang="en-US" sz="2200" dirty="0"/>
              <a:t> PM is posted on the DWG landing page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4068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CC5353-C55B-E274-22C6-A719460EE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Questions or Feedback?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F8D3-F108-9023-9449-AEBA7B633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2919541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320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DWG Report to ROS</vt:lpstr>
      <vt:lpstr>DWG Update</vt:lpstr>
      <vt:lpstr>DWG Update, continued</vt:lpstr>
      <vt:lpstr>DWG Update, continued</vt:lpstr>
      <vt:lpstr>Update on DWG Procedure Manual</vt:lpstr>
      <vt:lpstr>Questions or Feedback?</vt:lpstr>
    </vt:vector>
  </TitlesOfParts>
  <Company>City of Lubbock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DWG Report to ROS</dc:title>
  <dc:creator>Paul Koberlein</dc:creator>
  <cp:lastModifiedBy>Paul Koberlein</cp:lastModifiedBy>
  <cp:revision>5</cp:revision>
  <dcterms:created xsi:type="dcterms:W3CDTF">2024-02-23T16:39:21Z</dcterms:created>
  <dcterms:modified xsi:type="dcterms:W3CDTF">2024-08-29T21:42:19Z</dcterms:modified>
</cp:coreProperties>
</file>