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70" r:id="rId7"/>
    <p:sldId id="267" r:id="rId8"/>
    <p:sldId id="269" r:id="rId9"/>
    <p:sldId id="277" r:id="rId10"/>
    <p:sldId id="276" r:id="rId11"/>
    <p:sldId id="274" r:id="rId12"/>
    <p:sldId id="275" r:id="rId13"/>
    <p:sldId id="27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1DAC34-577A-6D76-0A1E-61173797F039}" name="Pedigo, Jake" initials="PJ" userId="Pedigo, Jake" providerId="None"/>
  <p188:author id="{12C1EB47-5CCC-1F7F-33EF-67A9BCC88215}" name="Herrera, Shane" initials="HS" userId="S::Shane.Herrera@ercot.com::d15ff436-6b1f-4184-8e30-7c70948ea62e" providerId="AD"/>
  <p188:author id="{93C2D469-3C93-1426-EC43-579645DD73EF}" name="Frosch, Colleen" initials="FC" userId="S::Colleen.Frosch@ercot.com::ad348aff-c0ed-4a2c-bb5e-ef5cc181394b" providerId="AD"/>
  <p188:author id="{C806747A-0C22-AA86-E520-7AA1D9E4BD61}" name="Pedigo, Jake" initials="PJ" userId="S::jake.pedigo@ercot.com::0c06b333-eb43-4e1b-ae58-2615bd219d7a" providerId="AD"/>
  <p188:author id="{AA8FF4B2-6FD9-C710-232C-A5BFED59E343}" name="Sanchez, Daniel" initials="SD" userId="S::Daniel.Sanchez2@ercot.com::fb619a67-39da-40d8-9da5-675a1573cb40" providerId="AD"/>
  <p188:author id="{E5CF80EB-3342-E477-B30A-997F0E9EA1D6}" name="Herrera, Shane" initials="HS" userId="S::shane.herrera@ercot.com::d15ff436-6b1f-4184-8e30-7c70948ea62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125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8/21/2024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983358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415901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94100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28093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2/11/01/02-050124.doc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files/docs/2022/11/01/02-050124.docx"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323439"/>
          </a:xfrm>
          <a:prstGeom prst="rect">
            <a:avLst/>
          </a:prstGeom>
          <a:noFill/>
        </p:spPr>
        <p:txBody>
          <a:bodyPr wrap="square" rtlCol="0">
            <a:spAutoFit/>
          </a:bodyPr>
          <a:lstStyle/>
          <a:p>
            <a:r>
              <a:rPr lang="en-US" sz="2000" b="1" dirty="0">
                <a:latin typeface="+mj-lt"/>
              </a:rPr>
              <a:t>ERCOT 2024 UFLS Survey Results</a:t>
            </a:r>
          </a:p>
          <a:p>
            <a:endParaRPr lang="en-US" sz="2000" dirty="0">
              <a:solidFill>
                <a:schemeClr val="tx2"/>
              </a:solidFill>
              <a:latin typeface="+mj-lt"/>
            </a:endParaRPr>
          </a:p>
          <a:p>
            <a:r>
              <a:rPr lang="en-US" sz="2000" dirty="0">
                <a:latin typeface="+mj-lt"/>
              </a:rPr>
              <a:t>Jake Pedigo</a:t>
            </a:r>
          </a:p>
          <a:p>
            <a:r>
              <a:rPr lang="en-US" sz="2000" dirty="0">
                <a:latin typeface="+mj-lt"/>
              </a:rPr>
              <a:t>ERCOT Compliance</a:t>
            </a:r>
            <a:endParaRPr lang="en-US" sz="2000" dirty="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lIns="91440" tIns="45720" rIns="91440" bIns="45720" anchor="t">
            <a:noAutofit/>
          </a:bodyPr>
          <a:lstStyle/>
          <a:p>
            <a:pPr marL="0" indent="0">
              <a:buNone/>
            </a:pPr>
            <a:r>
              <a:rPr lang="en-US" sz="1400" dirty="0"/>
              <a:t>ERCOT coordinated and conducted the 2024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400" dirty="0"/>
              <a:t>The table below is taken from the </a:t>
            </a:r>
            <a:r>
              <a:rPr lang="en-US" sz="1400" b="1" i="1" dirty="0"/>
              <a:t>ERCOT Nodal Operating Guides, Section 2.6.1 (1), Requirements for Under-Frequency Load Shedding</a:t>
            </a:r>
            <a:r>
              <a:rPr lang="en-US" sz="1400" dirty="0"/>
              <a:t>, and lists the required load shed amounts:</a:t>
            </a:r>
          </a:p>
          <a:p>
            <a:pPr marL="0" indent="0">
              <a:buNone/>
            </a:pPr>
            <a:endParaRPr lang="en-US" sz="1600" dirty="0"/>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sz="200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419368228"/>
              </p:ext>
            </p:extLst>
          </p:nvPr>
        </p:nvGraphicFramePr>
        <p:xfrm>
          <a:off x="1445497" y="2090820"/>
          <a:ext cx="6248400" cy="246363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a:solidFill>
                            <a:schemeClr val="tx2"/>
                          </a:solidFill>
                          <a:latin typeface="+mn-lt"/>
                          <a:ea typeface="+mn-ea"/>
                          <a:cs typeface="+mn-cs"/>
                        </a:rPr>
                        <a:t>59.3 Hz </a:t>
                      </a:r>
                    </a:p>
                  </a:txBody>
                  <a:tcPr marL="9525" marR="9525" marT="9525" marB="0" anchor="ctr"/>
                </a:tc>
                <a:tc>
                  <a:txBody>
                    <a:bodyPr/>
                    <a:lstStyle/>
                    <a:p>
                      <a:pPr algn="ctr"/>
                      <a:r>
                        <a:rPr lang="en-US" sz="1600" kern="120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a:solidFill>
                            <a:schemeClr val="tx2"/>
                          </a:solidFill>
                          <a:latin typeface="+mn-lt"/>
                          <a:ea typeface="+mn-ea"/>
                          <a:cs typeface="+mn-cs"/>
                        </a:rPr>
                        <a:t>59.1 Hz</a:t>
                      </a:r>
                    </a:p>
                  </a:txBody>
                  <a:tcPr marL="9525" marR="9525" marT="9525" marB="0" anchor="ctr"/>
                </a:tc>
                <a:tc>
                  <a:txBody>
                    <a:bodyPr/>
                    <a:lstStyle/>
                    <a:p>
                      <a:pPr algn="ctr"/>
                      <a:r>
                        <a:rPr lang="en-US" sz="1600" kern="1200">
                          <a:solidFill>
                            <a:schemeClr val="tx2"/>
                          </a:solidFill>
                          <a:latin typeface="+mn-lt"/>
                          <a:ea typeface="+mn-ea"/>
                          <a:cs typeface="+mn-cs"/>
                        </a:rPr>
                        <a:t>A total of at least 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algn="ct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3"/>
                  </a:ext>
                </a:extLst>
              </a:tr>
              <a:tr h="370840">
                <a:tc>
                  <a:txBody>
                    <a:bodyPr/>
                    <a:lstStyle/>
                    <a:p>
                      <a:pPr algn="ctr" fontAlgn="b"/>
                      <a:r>
                        <a:rPr lang="en-US" sz="16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880387440"/>
                  </a:ext>
                </a:extLst>
              </a:tr>
              <a:tr h="370840">
                <a:tc>
                  <a:txBody>
                    <a:bodyPr/>
                    <a:lstStyle/>
                    <a:p>
                      <a:pPr algn="ctr" fontAlgn="b"/>
                      <a:r>
                        <a:rPr lang="en-US" sz="1600" kern="1200">
                          <a:solidFill>
                            <a:schemeClr val="tx2"/>
                          </a:solidFill>
                          <a:latin typeface="+mn-lt"/>
                          <a:ea typeface="+mn-ea"/>
                          <a:cs typeface="+mn-cs"/>
                        </a:rPr>
                        <a:t> 58.5 Hz </a:t>
                      </a:r>
                    </a:p>
                  </a:txBody>
                  <a:tcPr marL="9525" marR="9525" marT="9525" marB="0" anchor="ctr"/>
                </a:tc>
                <a:tc>
                  <a:txBody>
                    <a:bodyPr/>
                    <a:lstStyle/>
                    <a:p>
                      <a:pPr algn="ctr" fontAlgn="b"/>
                      <a:r>
                        <a:rPr lang="en-US" sz="1600" kern="120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462922777"/>
                  </a:ext>
                </a:extLst>
              </a:tr>
            </a:tbl>
          </a:graphicData>
        </a:graphic>
      </p:graphicFrame>
      <p:sp>
        <p:nvSpPr>
          <p:cNvPr id="14" name="Rectangle 13"/>
          <p:cNvSpPr/>
          <p:nvPr/>
        </p:nvSpPr>
        <p:spPr>
          <a:xfrm>
            <a:off x="338294" y="4646202"/>
            <a:ext cx="8305800" cy="1708160"/>
          </a:xfrm>
          <a:prstGeom prst="rect">
            <a:avLst/>
          </a:prstGeom>
        </p:spPr>
        <p:txBody>
          <a:bodyPr wrap="square">
            <a:spAutoFit/>
          </a:bodyPr>
          <a:lstStyle/>
          <a:p>
            <a:pPr>
              <a:lnSpc>
                <a:spcPct val="150000"/>
              </a:lnSpc>
            </a:pPr>
            <a:r>
              <a:rPr lang="en-US" sz="1400" b="1">
                <a:solidFill>
                  <a:schemeClr val="tx2"/>
                </a:solidFill>
              </a:rPr>
              <a:t>ERCOT Nodal Operating Guides, Section 2.6.1 (2) </a:t>
            </a:r>
          </a:p>
          <a:p>
            <a:pPr marL="400050" lvl="1" indent="0">
              <a:buNone/>
            </a:pPr>
            <a:r>
              <a:rPr lang="en-US" sz="1400" i="1">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a:t>2024 UFLS Survey Activity Timeline</a:t>
            </a:r>
            <a:endParaRPr lang="en-US" sz="2000" b="1">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400"/>
              <a:t>Below is the timeline reflecting the survey dates and activities:</a:t>
            </a:r>
          </a:p>
          <a:p>
            <a:pPr marL="0" lvl="0" indent="0">
              <a:buNone/>
            </a:pPr>
            <a:endParaRPr lang="en-US" sz="2000"/>
          </a:p>
          <a:p>
            <a:pPr>
              <a:lnSpc>
                <a:spcPct val="150000"/>
              </a:lnSpc>
            </a:pPr>
            <a:endParaRPr lang="en-US" sz="200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Table 6">
            <a:extLst>
              <a:ext uri="{FF2B5EF4-FFF2-40B4-BE49-F238E27FC236}">
                <a16:creationId xmlns:a16="http://schemas.microsoft.com/office/drawing/2014/main" id="{26069804-E26A-40C8-BA92-EACB16385E0A}"/>
              </a:ext>
            </a:extLst>
          </p:cNvPr>
          <p:cNvGraphicFramePr>
            <a:graphicFrameLocks noGrp="1"/>
          </p:cNvGraphicFramePr>
          <p:nvPr>
            <p:extLst>
              <p:ext uri="{D42A27DB-BD31-4B8C-83A1-F6EECF244321}">
                <p14:modId xmlns:p14="http://schemas.microsoft.com/office/powerpoint/2010/main" val="1430318049"/>
              </p:ext>
            </p:extLst>
          </p:nvPr>
        </p:nvGraphicFramePr>
        <p:xfrm>
          <a:off x="533400" y="1371600"/>
          <a:ext cx="7924800" cy="296672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a:t>Date</a:t>
                      </a:r>
                    </a:p>
                  </a:txBody>
                  <a:tcPr anchor="ctr"/>
                </a:tc>
                <a:tc>
                  <a:txBody>
                    <a:bodyPr/>
                    <a:lstStyle/>
                    <a:p>
                      <a:pPr algn="ctr"/>
                      <a:r>
                        <a:rPr lang="en-US" sz="1600"/>
                        <a:t>Activity</a:t>
                      </a:r>
                    </a:p>
                  </a:txBody>
                  <a:tcPr anchor="ctr"/>
                </a:tc>
                <a:extLst>
                  <a:ext uri="{0D108BD9-81ED-4DB2-BD59-A6C34878D82A}">
                    <a16:rowId xmlns:a16="http://schemas.microsoft.com/office/drawing/2014/main" val="10000"/>
                  </a:ext>
                </a:extLst>
              </a:tr>
              <a:tr h="370840">
                <a:tc>
                  <a:txBody>
                    <a:bodyPr/>
                    <a:lstStyle/>
                    <a:p>
                      <a:pPr algn="ctr"/>
                      <a:r>
                        <a:rPr lang="en-US" sz="1400"/>
                        <a:t>March 13</a:t>
                      </a:r>
                      <a:r>
                        <a:rPr lang="en-US" sz="1400" baseline="30000"/>
                        <a:t>th</a:t>
                      </a:r>
                      <a:endParaRPr lang="en-US" sz="1400"/>
                    </a:p>
                  </a:txBody>
                  <a:tcPr anchor="ctr"/>
                </a:tc>
                <a:tc>
                  <a:txBody>
                    <a:bodyPr/>
                    <a:lstStyle/>
                    <a:p>
                      <a:pPr algn="l"/>
                      <a:r>
                        <a:rPr lang="en-US" sz="140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March 28</a:t>
                      </a:r>
                      <a:r>
                        <a:rPr lang="en-US" sz="1400" baseline="30000"/>
                        <a:t>th</a:t>
                      </a:r>
                      <a:endParaRPr lang="en-US" sz="1400"/>
                    </a:p>
                  </a:txBody>
                  <a:tcPr anchor="ctr"/>
                </a:tc>
                <a:tc>
                  <a:txBody>
                    <a:bodyPr/>
                    <a:lstStyle/>
                    <a:p>
                      <a:pPr algn="l"/>
                      <a:r>
                        <a:rPr lang="en-US" sz="1400"/>
                        <a:t>Market Notice sent</a:t>
                      </a:r>
                      <a:r>
                        <a:rPr lang="en-US" sz="1400" baseline="0"/>
                        <a:t> to Authorized TO Representatives</a:t>
                      </a:r>
                      <a:endParaRPr lang="en-US" sz="1400"/>
                    </a:p>
                  </a:txBody>
                  <a:tcPr anchor="ctr"/>
                </a:tc>
                <a:extLst>
                  <a:ext uri="{0D108BD9-81ED-4DB2-BD59-A6C34878D82A}">
                    <a16:rowId xmlns:a16="http://schemas.microsoft.com/office/drawing/2014/main" val="10002"/>
                  </a:ext>
                </a:extLst>
              </a:tr>
              <a:tr h="370840">
                <a:tc>
                  <a:txBody>
                    <a:bodyPr/>
                    <a:lstStyle/>
                    <a:p>
                      <a:pPr algn="ctr"/>
                      <a:r>
                        <a:rPr lang="en-US" sz="1400"/>
                        <a:t>May 9</a:t>
                      </a:r>
                      <a:r>
                        <a:rPr lang="en-US" sz="1400" baseline="30000"/>
                        <a:t>th</a:t>
                      </a:r>
                      <a:r>
                        <a:rPr lang="en-US" sz="1400"/>
                        <a:t> </a:t>
                      </a:r>
                      <a:r>
                        <a:rPr lang="en-US" sz="1400" baseline="0"/>
                        <a:t>@ </a:t>
                      </a:r>
                      <a:r>
                        <a:rPr lang="en-US" sz="1400"/>
                        <a:t>11:00 AM</a:t>
                      </a:r>
                    </a:p>
                  </a:txBody>
                  <a:tcPr anchor="ctr"/>
                </a:tc>
                <a:tc>
                  <a:txBody>
                    <a:bodyPr/>
                    <a:lstStyle/>
                    <a:p>
                      <a:pPr algn="l"/>
                      <a:r>
                        <a:rPr lang="en-US" sz="1400"/>
                        <a:t>Date and time of survey</a:t>
                      </a:r>
                    </a:p>
                  </a:txBody>
                  <a:tcPr anchor="ctr"/>
                </a:tc>
                <a:extLst>
                  <a:ext uri="{0D108BD9-81ED-4DB2-BD59-A6C34878D82A}">
                    <a16:rowId xmlns:a16="http://schemas.microsoft.com/office/drawing/2014/main" val="10003"/>
                  </a:ext>
                </a:extLst>
              </a:tr>
              <a:tr h="370840">
                <a:tc>
                  <a:txBody>
                    <a:bodyPr/>
                    <a:lstStyle/>
                    <a:p>
                      <a:pPr algn="ctr"/>
                      <a:r>
                        <a:rPr lang="en-US" sz="1400"/>
                        <a:t>July 12</a:t>
                      </a:r>
                      <a:r>
                        <a:rPr lang="en-US" sz="1400" baseline="30000"/>
                        <a:t>th</a:t>
                      </a:r>
                      <a:r>
                        <a:rPr lang="en-US" sz="1400"/>
                        <a:t> </a:t>
                      </a:r>
                    </a:p>
                  </a:txBody>
                  <a:tcPr anchor="ctr"/>
                </a:tc>
                <a:tc>
                  <a:txBody>
                    <a:bodyPr/>
                    <a:lstStyle/>
                    <a:p>
                      <a:pPr algn="l"/>
                      <a:r>
                        <a:rPr lang="en-US" sz="140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400"/>
                        <a:t>August 15</a:t>
                      </a:r>
                      <a:r>
                        <a:rPr lang="en-US" sz="1400" baseline="30000"/>
                        <a:t>th</a:t>
                      </a:r>
                      <a:r>
                        <a:rPr lang="en-US" sz="1400"/>
                        <a:t> </a:t>
                      </a:r>
                    </a:p>
                  </a:txBody>
                  <a:tcPr anchor="ctr"/>
                </a:tc>
                <a:tc>
                  <a:txBody>
                    <a:bodyPr/>
                    <a:lstStyle/>
                    <a:p>
                      <a:pPr algn="l"/>
                      <a:r>
                        <a:rPr lang="en-US" sz="1400"/>
                        <a:t>Results reported to OWG</a:t>
                      </a:r>
                    </a:p>
                  </a:txBody>
                  <a:tcPr anchor="ctr"/>
                </a:tc>
                <a:extLst>
                  <a:ext uri="{0D108BD9-81ED-4DB2-BD59-A6C34878D82A}">
                    <a16:rowId xmlns:a16="http://schemas.microsoft.com/office/drawing/2014/main" val="10005"/>
                  </a:ext>
                </a:extLst>
              </a:tr>
              <a:tr h="370840">
                <a:tc>
                  <a:txBody>
                    <a:bodyPr/>
                    <a:lstStyle/>
                    <a:p>
                      <a:pPr algn="ctr"/>
                      <a:r>
                        <a:rPr lang="en-US" sz="1400"/>
                        <a:t>September 9</a:t>
                      </a:r>
                      <a:r>
                        <a:rPr lang="en-US" sz="1400" baseline="30000"/>
                        <a:t>th</a:t>
                      </a:r>
                      <a:r>
                        <a:rPr lang="en-US" sz="1400"/>
                        <a:t>  </a:t>
                      </a:r>
                    </a:p>
                  </a:txBody>
                  <a:tcPr anchor="ctr"/>
                </a:tc>
                <a:tc>
                  <a:txBody>
                    <a:bodyPr/>
                    <a:lstStyle/>
                    <a:p>
                      <a:pPr algn="l"/>
                      <a:r>
                        <a:rPr lang="en-US" sz="1400"/>
                        <a:t>Results reported to ROS</a:t>
                      </a:r>
                    </a:p>
                  </a:txBody>
                  <a:tcPr anchor="ctr"/>
                </a:tc>
                <a:extLst>
                  <a:ext uri="{0D108BD9-81ED-4DB2-BD59-A6C34878D82A}">
                    <a16:rowId xmlns:a16="http://schemas.microsoft.com/office/drawing/2014/main" val="339758657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t>September 19</a:t>
                      </a:r>
                      <a:r>
                        <a:rPr lang="en-US" sz="1400" baseline="30000"/>
                        <a:t>th</a:t>
                      </a:r>
                      <a:r>
                        <a:rPr lang="en-US" sz="1400"/>
                        <a:t> </a:t>
                      </a:r>
                    </a:p>
                  </a:txBody>
                  <a:tcPr anchor="ctr"/>
                </a:tc>
                <a:tc>
                  <a:txBody>
                    <a:bodyPr/>
                    <a:lstStyle/>
                    <a:p>
                      <a:pPr algn="l"/>
                      <a:r>
                        <a:rPr lang="en-US" sz="1400"/>
                        <a:t>Results reported to TAC</a:t>
                      </a:r>
                    </a:p>
                  </a:txBody>
                  <a:tcPr anchor="ctr"/>
                </a:tc>
                <a:extLst>
                  <a:ext uri="{0D108BD9-81ED-4DB2-BD59-A6C34878D82A}">
                    <a16:rowId xmlns:a16="http://schemas.microsoft.com/office/drawing/2014/main" val="2318778304"/>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lIns="91440" tIns="45720" rIns="91440" bIns="45720" anchor="t">
            <a:normAutofit/>
          </a:bodyPr>
          <a:lstStyle/>
          <a:p>
            <a:pPr marL="0" indent="0">
              <a:buNone/>
            </a:pPr>
            <a:r>
              <a:rPr lang="en-US" sz="1400"/>
              <a:t>The overall results of the 2024 UFLS survey are reflected in the table below:</a:t>
            </a:r>
            <a:endParaRPr lang="en-US" sz="1400">
              <a:solidFill>
                <a:schemeClr val="tx1"/>
              </a:solidFill>
            </a:endParaRPr>
          </a:p>
        </p:txBody>
      </p:sp>
      <p:sp>
        <p:nvSpPr>
          <p:cNvPr id="3" name="Title 2"/>
          <p:cNvSpPr>
            <a:spLocks noGrp="1"/>
          </p:cNvSpPr>
          <p:nvPr>
            <p:ph type="title"/>
          </p:nvPr>
        </p:nvSpPr>
        <p:spPr/>
        <p:txBody>
          <a:bodyPr/>
          <a:lstStyle/>
          <a:p>
            <a:r>
              <a:rPr lang="en-US" sz="200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46509" y="4876519"/>
            <a:ext cx="8450982" cy="2269914"/>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solidFill>
                  <a:schemeClr val="tx2"/>
                </a:solidFill>
              </a:rPr>
              <a:t>TOs successfully met the UFLS requirements for all five thresholds.</a:t>
            </a:r>
          </a:p>
          <a:p>
            <a:pPr marL="0" indent="0">
              <a:buNone/>
            </a:pPr>
            <a:endParaRPr lang="en-US" sz="1400" dirty="0">
              <a:solidFill>
                <a:schemeClr val="tx2"/>
              </a:solidFill>
            </a:endParaRPr>
          </a:p>
          <a:p>
            <a:pPr marL="0" indent="0">
              <a:buNone/>
            </a:pPr>
            <a:r>
              <a:rPr lang="en-US" sz="1400" dirty="0">
                <a:solidFill>
                  <a:schemeClr val="tx2"/>
                </a:solidFill>
              </a:rPr>
              <a:t>The ERCOT load at the time of the survey was </a:t>
            </a:r>
            <a:r>
              <a:rPr lang="en-US" sz="1400" b="1" dirty="0">
                <a:solidFill>
                  <a:schemeClr val="tx2"/>
                </a:solidFill>
              </a:rPr>
              <a:t>55,616 </a:t>
            </a:r>
            <a:r>
              <a:rPr lang="en-US" sz="1400" dirty="0">
                <a:solidFill>
                  <a:schemeClr val="tx2"/>
                </a:solidFill>
              </a:rPr>
              <a:t>MW. In comparison, the 2023 survey overall result was </a:t>
            </a:r>
            <a:r>
              <a:rPr lang="en-US" sz="1400" b="1" dirty="0">
                <a:solidFill>
                  <a:schemeClr val="tx2"/>
                </a:solidFill>
              </a:rPr>
              <a:t>30.95%</a:t>
            </a:r>
            <a:r>
              <a:rPr lang="en-US" sz="1400" dirty="0">
                <a:solidFill>
                  <a:schemeClr val="tx2"/>
                </a:solidFill>
              </a:rPr>
              <a:t> at </a:t>
            </a:r>
            <a:r>
              <a:rPr lang="en-US" sz="1400" b="1" dirty="0">
                <a:solidFill>
                  <a:schemeClr val="tx2"/>
                </a:solidFill>
              </a:rPr>
              <a:t>52,679 </a:t>
            </a:r>
            <a:r>
              <a:rPr lang="en-US" sz="1400" dirty="0">
                <a:solidFill>
                  <a:schemeClr val="tx2"/>
                </a:solidFill>
              </a:rPr>
              <a:t>MW of load.</a:t>
            </a:r>
            <a:endParaRPr lang="en-US" sz="1400" dirty="0">
              <a:solidFill>
                <a:schemeClr val="tx2"/>
              </a:solidFill>
              <a:cs typeface="Arial"/>
            </a:endParaRP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43155010"/>
              </p:ext>
            </p:extLst>
          </p:nvPr>
        </p:nvGraphicFramePr>
        <p:xfrm>
          <a:off x="685800" y="1396559"/>
          <a:ext cx="7620000" cy="3357511"/>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Measurement</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400" kern="1200">
                          <a:solidFill>
                            <a:schemeClr val="tx2"/>
                          </a:solidFill>
                          <a:latin typeface="+mn-lt"/>
                          <a:ea typeface="+mn-ea"/>
                          <a:cs typeface="+mn-cs"/>
                        </a:rPr>
                        <a:t>59.3 Hz</a:t>
                      </a:r>
                    </a:p>
                  </a:txBody>
                  <a:tcPr marL="9525" marR="9525" marT="9525" marB="0" anchor="ctr"/>
                </a:tc>
                <a:tc>
                  <a:txBody>
                    <a:bodyPr/>
                    <a:lstStyle/>
                    <a:p>
                      <a:pPr algn="ctr" fontAlgn="b"/>
                      <a:r>
                        <a:rPr lang="en-US" sz="14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400" b="1" kern="1200">
                          <a:solidFill>
                            <a:schemeClr val="tx2"/>
                          </a:solidFill>
                          <a:latin typeface="+mn-lt"/>
                          <a:ea typeface="+mn-ea"/>
                          <a:cs typeface="+mn-cs"/>
                        </a:rPr>
                        <a:t>6.97%</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400" kern="1200">
                          <a:solidFill>
                            <a:schemeClr val="tx2"/>
                          </a:solidFill>
                          <a:latin typeface="+mn-lt"/>
                          <a:ea typeface="+mn-ea"/>
                          <a:cs typeface="+mn-cs"/>
                        </a:rPr>
                        <a:t>59.1 Hz</a:t>
                      </a:r>
                    </a:p>
                  </a:txBody>
                  <a:tcPr marL="9525" marR="9525" marT="9525" marB="0" anchor="ctr"/>
                </a:tc>
                <a:tc>
                  <a:txBody>
                    <a:bodyPr/>
                    <a:lstStyle/>
                    <a:p>
                      <a:pPr algn="ctr"/>
                      <a:r>
                        <a:rPr lang="en-US" sz="1400" kern="1200">
                          <a:solidFill>
                            <a:schemeClr val="tx2"/>
                          </a:solidFill>
                          <a:latin typeface="+mn-lt"/>
                          <a:ea typeface="+mn-ea"/>
                          <a:cs typeface="+mn-cs"/>
                        </a:rPr>
                        <a:t>A total of at least 5% of the TO Load</a:t>
                      </a:r>
                    </a:p>
                  </a:txBody>
                  <a:tcPr marL="9525" marR="9525" marT="9525" marB="0" anchor="ctr"/>
                </a:tc>
                <a:tc>
                  <a:txBody>
                    <a:bodyPr/>
                    <a:lstStyle/>
                    <a:p>
                      <a:pPr algn="ctr" fontAlgn="b"/>
                      <a:r>
                        <a:rPr lang="en-US" sz="1400" b="1" kern="1200">
                          <a:solidFill>
                            <a:schemeClr val="tx2"/>
                          </a:solidFill>
                          <a:latin typeface="+mn-lt"/>
                          <a:ea typeface="+mn-ea"/>
                          <a:cs typeface="+mn-cs"/>
                        </a:rPr>
                        <a:t>7.43%</a:t>
                      </a:r>
                    </a:p>
                  </a:txBody>
                  <a:tcPr marL="9525" marR="9525" marT="9525" marB="0" anchor="ctr"/>
                </a:tc>
                <a:extLst>
                  <a:ext uri="{0D108BD9-81ED-4DB2-BD59-A6C34878D82A}">
                    <a16:rowId xmlns:a16="http://schemas.microsoft.com/office/drawing/2014/main" val="4101278895"/>
                  </a:ext>
                </a:extLst>
              </a:tr>
              <a:tr h="548640">
                <a:tc>
                  <a:txBody>
                    <a:bodyPr/>
                    <a:lstStyle/>
                    <a:p>
                      <a:pPr algn="ctr" fontAlgn="b"/>
                      <a:r>
                        <a:rPr lang="en-US" sz="1400" kern="1200">
                          <a:solidFill>
                            <a:schemeClr val="tx2"/>
                          </a:solidFill>
                          <a:latin typeface="+mn-lt"/>
                          <a:ea typeface="+mn-ea"/>
                          <a:cs typeface="+mn-cs"/>
                        </a:rPr>
                        <a:t> 58.9 Hz  </a:t>
                      </a:r>
                    </a:p>
                  </a:txBody>
                  <a:tcPr marL="9525" marR="9525" marT="9525" marB="0" anchor="ctr"/>
                </a:tc>
                <a:tc>
                  <a:txBody>
                    <a:bodyPr/>
                    <a:lstStyle/>
                    <a:p>
                      <a:pPr algn="ctr"/>
                      <a:r>
                        <a:rPr lang="en-US" sz="1400" kern="1200">
                          <a:solidFill>
                            <a:schemeClr val="tx2"/>
                          </a:solidFill>
                          <a:latin typeface="+mn-lt"/>
                          <a:ea typeface="+mn-ea"/>
                          <a:cs typeface="+mn-cs"/>
                        </a:rPr>
                        <a:t>A total of at least 15% of the TO Load</a:t>
                      </a:r>
                    </a:p>
                  </a:txBody>
                  <a:tcPr marL="73025" marR="73025" anchor="ctr"/>
                </a:tc>
                <a:tc>
                  <a:txBody>
                    <a:bodyPr/>
                    <a:lstStyle/>
                    <a:p>
                      <a:pPr algn="ctr" fontAlgn="b"/>
                      <a:r>
                        <a:rPr lang="en-US" sz="1400" b="1" kern="1200">
                          <a:solidFill>
                            <a:schemeClr val="tx2"/>
                          </a:solidFill>
                          <a:latin typeface="+mn-lt"/>
                          <a:ea typeface="+mn-ea"/>
                          <a:cs typeface="+mn-cs"/>
                        </a:rPr>
                        <a:t>18.79%</a:t>
                      </a:r>
                    </a:p>
                  </a:txBody>
                  <a:tcPr marL="9525" marR="9525" marT="9525" marB="0" anchor="ctr"/>
                </a:tc>
                <a:extLst>
                  <a:ext uri="{0D108BD9-81ED-4DB2-BD59-A6C34878D82A}">
                    <a16:rowId xmlns:a16="http://schemas.microsoft.com/office/drawing/2014/main" val="10002"/>
                  </a:ext>
                </a:extLst>
              </a:tr>
              <a:tr h="548640">
                <a:tc>
                  <a:txBody>
                    <a:bodyPr/>
                    <a:lstStyle/>
                    <a:p>
                      <a:pPr algn="ctr" fontAlgn="b"/>
                      <a:r>
                        <a:rPr lang="en-US" sz="14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15% of the TO Load</a:t>
                      </a:r>
                    </a:p>
                  </a:txBody>
                  <a:tcPr marL="73025" marR="73025" anchor="ctr"/>
                </a:tc>
                <a:tc>
                  <a:txBody>
                    <a:bodyPr/>
                    <a:lstStyle/>
                    <a:p>
                      <a:pPr algn="ctr" fontAlgn="b"/>
                      <a:r>
                        <a:rPr lang="en-US" sz="1400" b="1" kern="1200">
                          <a:solidFill>
                            <a:schemeClr val="tx2"/>
                          </a:solidFill>
                          <a:latin typeface="+mn-lt"/>
                          <a:ea typeface="+mn-ea"/>
                          <a:cs typeface="+mn-cs"/>
                        </a:rPr>
                        <a:t>19.15%</a:t>
                      </a:r>
                    </a:p>
                  </a:txBody>
                  <a:tcPr marL="9525" marR="9525" marT="9525" marB="0" anchor="ctr"/>
                </a:tc>
                <a:extLst>
                  <a:ext uri="{0D108BD9-81ED-4DB2-BD59-A6C34878D82A}">
                    <a16:rowId xmlns:a16="http://schemas.microsoft.com/office/drawing/2014/main" val="3673951511"/>
                  </a:ext>
                </a:extLst>
              </a:tr>
              <a:tr h="545263">
                <a:tc>
                  <a:txBody>
                    <a:bodyPr/>
                    <a:lstStyle/>
                    <a:p>
                      <a:pPr algn="ctr" fontAlgn="b"/>
                      <a:r>
                        <a:rPr lang="en-US" sz="1400" kern="1200">
                          <a:solidFill>
                            <a:schemeClr val="tx2"/>
                          </a:solidFill>
                          <a:latin typeface="+mn-lt"/>
                          <a:ea typeface="+mn-ea"/>
                          <a:cs typeface="+mn-cs"/>
                        </a:rPr>
                        <a:t>58.5 Hz</a:t>
                      </a:r>
                    </a:p>
                  </a:txBody>
                  <a:tcPr marL="9525" marR="9525" marT="9525" marB="0" anchor="ctr"/>
                </a:tc>
                <a:tc>
                  <a:txBody>
                    <a:bodyPr/>
                    <a:lstStyle/>
                    <a:p>
                      <a:pPr algn="ctr"/>
                      <a:r>
                        <a:rPr lang="en-US" sz="1400" kern="1200">
                          <a:solidFill>
                            <a:schemeClr val="tx2"/>
                          </a:solidFill>
                          <a:latin typeface="+mn-lt"/>
                          <a:ea typeface="+mn-ea"/>
                          <a:cs typeface="+mn-cs"/>
                        </a:rPr>
                        <a:t>A total of at least 25% of the TO Load</a:t>
                      </a:r>
                    </a:p>
                  </a:txBody>
                  <a:tcPr marL="73025" marR="73025" anchor="ctr"/>
                </a:tc>
                <a:tc>
                  <a:txBody>
                    <a:bodyPr/>
                    <a:lstStyle/>
                    <a:p>
                      <a:pPr algn="ctr" fontAlgn="b"/>
                      <a:r>
                        <a:rPr lang="en-US" sz="1400" b="1" kern="1200">
                          <a:solidFill>
                            <a:schemeClr val="tx2"/>
                          </a:solidFill>
                          <a:latin typeface="+mn-lt"/>
                          <a:ea typeface="+mn-ea"/>
                          <a:cs typeface="+mn-cs"/>
                        </a:rPr>
                        <a:t>30.83%</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768863"/>
            <a:ext cx="8491710" cy="1829482"/>
          </a:xfrm>
        </p:spPr>
        <p:txBody>
          <a:bodyPr lIns="91440" tIns="45720" rIns="91440" bIns="45720" anchor="t">
            <a:noAutofit/>
          </a:bodyPr>
          <a:lstStyle/>
          <a:p>
            <a:pPr marL="0" indent="0">
              <a:buNone/>
            </a:pPr>
            <a:r>
              <a:rPr lang="en-US" sz="1400" dirty="0"/>
              <a:t>NOGRR247 modifies the ERCOT automatic UFLS program by increasing the number of Load shed stages from three to five and changing the TO Load relief amounts to uniformly increment by 5% for each stage. The NOGRR also adds a UFLS minimum time delay of six cycles (0.1 seconds). Additionally, this NOGRR revises the grey-box language from NOGRR226 in Section 2.6.1 to provide that the TO Load value used to determine the TO Load at each frequency threshold in Table 1 will be the value of TO Load at the time frequency reaches 59.5 Hz, rather than the value of TO Load at the time of reaching each successive frequency threshold, consistent with the current method for determining TO Load in Table 1. Implementation is voluntary at this time, but will be mandatory on or before October 1, 2026:</a:t>
            </a:r>
            <a:endParaRPr lang="en-US" sz="1400" dirty="0">
              <a:solidFill>
                <a:schemeClr val="tx1"/>
              </a:solidFill>
            </a:endParaRPr>
          </a:p>
        </p:txBody>
      </p:sp>
      <p:sp>
        <p:nvSpPr>
          <p:cNvPr id="3" name="Title 2"/>
          <p:cNvSpPr>
            <a:spLocks noGrp="1"/>
          </p:cNvSpPr>
          <p:nvPr>
            <p:ph type="title"/>
          </p:nvPr>
        </p:nvSpPr>
        <p:spPr/>
        <p:txBody>
          <a:bodyPr/>
          <a:lstStyle/>
          <a:p>
            <a:r>
              <a:rPr lang="en-US" sz="2000"/>
              <a:t>Survey Results – NOGRR247</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317864201"/>
              </p:ext>
            </p:extLst>
          </p:nvPr>
        </p:nvGraphicFramePr>
        <p:xfrm>
          <a:off x="448823" y="2754632"/>
          <a:ext cx="8322554" cy="2964300"/>
        </p:xfrm>
        <a:graphic>
          <a:graphicData uri="http://schemas.openxmlformats.org/drawingml/2006/table">
            <a:tbl>
              <a:tblPr firstRow="1" bandRow="1">
                <a:tableStyleId>{5C22544A-7EE6-4342-B048-85BDC9FD1C3A}</a:tableStyleId>
              </a:tblPr>
              <a:tblGrid>
                <a:gridCol w="2012135">
                  <a:extLst>
                    <a:ext uri="{9D8B030D-6E8A-4147-A177-3AD203B41FA5}">
                      <a16:colId xmlns:a16="http://schemas.microsoft.com/office/drawing/2014/main" val="20000"/>
                    </a:ext>
                  </a:extLst>
                </a:gridCol>
                <a:gridCol w="3850195">
                  <a:extLst>
                    <a:ext uri="{9D8B030D-6E8A-4147-A177-3AD203B41FA5}">
                      <a16:colId xmlns:a16="http://schemas.microsoft.com/office/drawing/2014/main" val="20001"/>
                    </a:ext>
                  </a:extLst>
                </a:gridCol>
                <a:gridCol w="2460224">
                  <a:extLst>
                    <a:ext uri="{9D8B030D-6E8A-4147-A177-3AD203B41FA5}">
                      <a16:colId xmlns:a16="http://schemas.microsoft.com/office/drawing/2014/main" val="20002"/>
                    </a:ext>
                  </a:extLst>
                </a:gridCol>
              </a:tblGrid>
              <a:tr h="319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Delay to Trip</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487098">
                <a:tc>
                  <a:txBody>
                    <a:bodyPr/>
                    <a:lstStyle/>
                    <a:p>
                      <a:pPr algn="ctr" fontAlgn="b"/>
                      <a:r>
                        <a:rPr lang="en-US" sz="1400" kern="1200">
                          <a:solidFill>
                            <a:schemeClr val="tx2"/>
                          </a:solidFill>
                          <a:latin typeface="+mn-lt"/>
                          <a:ea typeface="+mn-ea"/>
                          <a:cs typeface="+mn-cs"/>
                        </a:rPr>
                        <a:t>59.3 Hz</a:t>
                      </a:r>
                    </a:p>
                  </a:txBody>
                  <a:tcPr marL="9525" marR="9525" marT="9525" marB="0" anchor="ctr"/>
                </a:tc>
                <a:tc>
                  <a:txBody>
                    <a:bodyPr/>
                    <a:lstStyle/>
                    <a:p>
                      <a:pPr algn="ctr" fontAlgn="b"/>
                      <a:r>
                        <a:rPr lang="en-US" sz="14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200" b="0" kern="1200">
                          <a:solidFill>
                            <a:schemeClr val="tx2"/>
                          </a:solidFill>
                          <a:latin typeface="+mn-lt"/>
                          <a:ea typeface="+mn-ea"/>
                          <a:cs typeface="+mn-cs"/>
                        </a:rPr>
                        <a:t>At least six cycles but no more than 30 cycles</a:t>
                      </a:r>
                    </a:p>
                  </a:txBody>
                  <a:tcPr marL="9525" marR="9525" marT="9525" marB="0" anchor="ctr"/>
                </a:tc>
                <a:extLst>
                  <a:ext uri="{0D108BD9-81ED-4DB2-BD59-A6C34878D82A}">
                    <a16:rowId xmlns:a16="http://schemas.microsoft.com/office/drawing/2014/main" val="10001"/>
                  </a:ext>
                </a:extLst>
              </a:tr>
              <a:tr h="483674">
                <a:tc>
                  <a:txBody>
                    <a:bodyPr/>
                    <a:lstStyle/>
                    <a:p>
                      <a:pPr algn="ctr" fontAlgn="b"/>
                      <a:r>
                        <a:rPr lang="en-US" sz="1400" kern="1200">
                          <a:solidFill>
                            <a:schemeClr val="tx2"/>
                          </a:solidFill>
                          <a:latin typeface="+mn-lt"/>
                          <a:ea typeface="+mn-ea"/>
                          <a:cs typeface="+mn-cs"/>
                        </a:rPr>
                        <a:t>59.1 Hz  </a:t>
                      </a:r>
                    </a:p>
                  </a:txBody>
                  <a:tcPr marL="9525" marR="9525" marT="9525" marB="0" anchor="ctr"/>
                </a:tc>
                <a:tc>
                  <a:txBody>
                    <a:bodyPr/>
                    <a:lstStyle/>
                    <a:p>
                      <a:pPr algn="ctr" fontAlgn="b"/>
                      <a:r>
                        <a:rPr lang="en-US" sz="1400" kern="1200">
                          <a:solidFill>
                            <a:schemeClr val="tx2"/>
                          </a:solidFill>
                          <a:latin typeface="+mn-lt"/>
                          <a:ea typeface="+mn-ea"/>
                          <a:cs typeface="+mn-cs"/>
                        </a:rPr>
                        <a:t>A total of at least 10% of the TO Load</a:t>
                      </a:r>
                    </a:p>
                  </a:txBody>
                  <a:tcPr marL="73025" marR="73025" anchor="ctr"/>
                </a:tc>
                <a:tc>
                  <a:txBody>
                    <a:bodyPr/>
                    <a:lstStyle/>
                    <a:p>
                      <a:pPr algn="ctr" fontAlgn="b"/>
                      <a:r>
                        <a:rPr lang="en-US" sz="1200" b="0" kern="1200">
                          <a:solidFill>
                            <a:schemeClr val="tx2"/>
                          </a:solidFill>
                          <a:latin typeface="+mn-lt"/>
                          <a:ea typeface="+mn-ea"/>
                          <a:cs typeface="+mn-cs"/>
                        </a:rPr>
                        <a:t>At least six cycles but no more than 30 cycles</a:t>
                      </a:r>
                    </a:p>
                  </a:txBody>
                  <a:tcPr marL="9525" marR="9525" marT="9525" marB="0" anchor="ctr"/>
                </a:tc>
                <a:extLst>
                  <a:ext uri="{0D108BD9-81ED-4DB2-BD59-A6C34878D82A}">
                    <a16:rowId xmlns:a16="http://schemas.microsoft.com/office/drawing/2014/main" val="10002"/>
                  </a:ext>
                </a:extLst>
              </a:tr>
              <a:tr h="0">
                <a:tc>
                  <a:txBody>
                    <a:bodyPr/>
                    <a:lstStyle/>
                    <a:p>
                      <a:pPr algn="ctr" fontAlgn="b"/>
                      <a:r>
                        <a:rPr lang="en-US" sz="1400" kern="1200">
                          <a:solidFill>
                            <a:schemeClr val="tx2"/>
                          </a:solidFill>
                          <a:latin typeface="+mn-lt"/>
                          <a:ea typeface="+mn-ea"/>
                          <a:cs typeface="+mn-cs"/>
                        </a:rPr>
                        <a:t>58.9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15%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2734027654"/>
                  </a:ext>
                </a:extLst>
              </a:tr>
              <a:tr h="0">
                <a:tc>
                  <a:txBody>
                    <a:bodyPr/>
                    <a:lstStyle/>
                    <a:p>
                      <a:pPr algn="ctr" fontAlgn="b"/>
                      <a:r>
                        <a:rPr lang="en-US" sz="1400" kern="1200">
                          <a:solidFill>
                            <a:schemeClr val="tx2"/>
                          </a:solidFill>
                          <a:latin typeface="+mn-lt"/>
                          <a:ea typeface="+mn-ea"/>
                          <a:cs typeface="+mn-cs"/>
                        </a:rPr>
                        <a:t>58.7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20%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a:solidFill>
                            <a:schemeClr val="tx2"/>
                          </a:solidFill>
                          <a:latin typeface="+mn-lt"/>
                          <a:ea typeface="+mn-ea"/>
                          <a:cs typeface="+mn-cs"/>
                        </a:rPr>
                        <a:t>At least six cycles but no more than 30 cycles</a:t>
                      </a:r>
                    </a:p>
                    <a:p>
                      <a:pPr algn="ctr" fontAlgn="b"/>
                      <a:endParaRPr lang="en-US" sz="12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336689090"/>
                  </a:ext>
                </a:extLst>
              </a:tr>
              <a:tr h="388156">
                <a:tc>
                  <a:txBody>
                    <a:bodyPr/>
                    <a:lstStyle/>
                    <a:p>
                      <a:pPr algn="ctr" fontAlgn="b"/>
                      <a:r>
                        <a:rPr lang="en-US" sz="1400" kern="1200" dirty="0">
                          <a:solidFill>
                            <a:schemeClr val="tx2"/>
                          </a:solidFill>
                          <a:latin typeface="+mn-lt"/>
                          <a:ea typeface="+mn-ea"/>
                          <a:cs typeface="+mn-cs"/>
                        </a:rPr>
                        <a:t>58.5 Hz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A total of at least 25% of the TO Load</a:t>
                      </a:r>
                    </a:p>
                    <a:p>
                      <a:pPr algn="ctr" fontAlgn="b"/>
                      <a:endParaRPr lang="en-US" sz="1400" kern="1200">
                        <a:solidFill>
                          <a:schemeClr val="tx2"/>
                        </a:solidFill>
                        <a:latin typeface="+mn-lt"/>
                        <a:ea typeface="+mn-ea"/>
                        <a:cs typeface="+mn-cs"/>
                      </a:endParaRPr>
                    </a:p>
                  </a:txBody>
                  <a:tcPr marL="73025" marR="73025"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2"/>
                          </a:solidFill>
                          <a:latin typeface="+mn-lt"/>
                          <a:ea typeface="+mn-ea"/>
                          <a:cs typeface="+mn-cs"/>
                        </a:rPr>
                        <a:t>At least six cycles but no more than 30 cycles</a:t>
                      </a:r>
                    </a:p>
                    <a:p>
                      <a:pPr algn="ctr" fontAlgn="b"/>
                      <a:endParaRPr lang="en-US" sz="1200" b="1" kern="1200" dirty="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912424358"/>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5</a:t>
            </a:fld>
            <a:endParaRPr lang="en-US"/>
          </a:p>
        </p:txBody>
      </p:sp>
      <p:sp>
        <p:nvSpPr>
          <p:cNvPr id="10" name="TextBox 9">
            <a:extLst>
              <a:ext uri="{FF2B5EF4-FFF2-40B4-BE49-F238E27FC236}">
                <a16:creationId xmlns:a16="http://schemas.microsoft.com/office/drawing/2014/main" id="{56D85605-47C9-1FD4-876E-C14DC6C59548}"/>
              </a:ext>
            </a:extLst>
          </p:cNvPr>
          <p:cNvSpPr txBox="1"/>
          <p:nvPr/>
        </p:nvSpPr>
        <p:spPr>
          <a:xfrm>
            <a:off x="381000" y="5816015"/>
            <a:ext cx="8491710" cy="307777"/>
          </a:xfrm>
          <a:prstGeom prst="rect">
            <a:avLst/>
          </a:prstGeom>
          <a:noFill/>
        </p:spPr>
        <p:txBody>
          <a:bodyPr wrap="square">
            <a:spAutoFit/>
          </a:bodyPr>
          <a:lstStyle/>
          <a:p>
            <a:pPr marL="0" indent="0">
              <a:buNone/>
            </a:pPr>
            <a:r>
              <a:rPr lang="en-US" sz="1400" dirty="0">
                <a:solidFill>
                  <a:schemeClr val="tx2"/>
                </a:solidFill>
              </a:rPr>
              <a:t>Reference: </a:t>
            </a:r>
            <a:r>
              <a:rPr lang="en-US" sz="1400" dirty="0">
                <a:cs typeface="Arial"/>
                <a:hlinkClick r:id="rId3"/>
              </a:rPr>
              <a:t>ERCOT Nodal Operating Guides Section 2: System Operations and Control Requirements</a:t>
            </a:r>
            <a:endParaRPr lang="en-US" sz="1400" dirty="0">
              <a:cs typeface="Arial"/>
            </a:endParaRPr>
          </a:p>
        </p:txBody>
      </p:sp>
    </p:spTree>
    <p:extLst>
      <p:ext uri="{BB962C8B-B14F-4D97-AF65-F5344CB8AC3E}">
        <p14:creationId xmlns:p14="http://schemas.microsoft.com/office/powerpoint/2010/main" val="2427741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768863"/>
            <a:ext cx="8491710" cy="1201437"/>
          </a:xfrm>
        </p:spPr>
        <p:txBody>
          <a:bodyPr lIns="91440" tIns="45720" rIns="91440" bIns="45720" anchor="t">
            <a:normAutofit/>
          </a:bodyPr>
          <a:lstStyle/>
          <a:p>
            <a:pPr marL="0" indent="0">
              <a:buNone/>
            </a:pPr>
            <a:r>
              <a:rPr lang="en-US" sz="1400" dirty="0"/>
              <a:t>ERCOT TOs have begun implementation of the additional UFLS stages. Two TO Entities have submitted capability totaling: </a:t>
            </a:r>
            <a:endParaRPr lang="en-US" sz="1400" dirty="0">
              <a:solidFill>
                <a:schemeClr val="tx2"/>
              </a:solidFill>
            </a:endParaRPr>
          </a:p>
          <a:p>
            <a:pPr marL="0" indent="0">
              <a:buNone/>
            </a:pPr>
            <a:endParaRPr lang="en-US" sz="1400" dirty="0">
              <a:solidFill>
                <a:schemeClr val="tx1"/>
              </a:solidFill>
            </a:endParaRPr>
          </a:p>
        </p:txBody>
      </p:sp>
      <p:sp>
        <p:nvSpPr>
          <p:cNvPr id="3" name="Title 2"/>
          <p:cNvSpPr>
            <a:spLocks noGrp="1"/>
          </p:cNvSpPr>
          <p:nvPr>
            <p:ph type="title"/>
          </p:nvPr>
        </p:nvSpPr>
        <p:spPr/>
        <p:txBody>
          <a:bodyPr/>
          <a:lstStyle/>
          <a:p>
            <a:r>
              <a:rPr lang="en-US" sz="2000"/>
              <a:t>Survey Results – NOGRR247 (cont.)</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04800" y="2187681"/>
            <a:ext cx="8450982" cy="2269914"/>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4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631326540"/>
              </p:ext>
            </p:extLst>
          </p:nvPr>
        </p:nvGraphicFramePr>
        <p:xfrm>
          <a:off x="720291" y="2562248"/>
          <a:ext cx="7620000" cy="1611583"/>
        </p:xfrm>
        <a:graphic>
          <a:graphicData uri="http://schemas.openxmlformats.org/drawingml/2006/table">
            <a:tbl>
              <a:tblPr firstRow="1" bandRow="1">
                <a:tableStyleId>{5C22544A-7EE6-4342-B048-85BDC9FD1C3A}</a:tableStyleId>
              </a:tblPr>
              <a:tblGrid>
                <a:gridCol w="1509843">
                  <a:extLst>
                    <a:ext uri="{9D8B030D-6E8A-4147-A177-3AD203B41FA5}">
                      <a16:colId xmlns:a16="http://schemas.microsoft.com/office/drawing/2014/main" val="20000"/>
                    </a:ext>
                  </a:extLst>
                </a:gridCol>
                <a:gridCol w="3062157">
                  <a:extLst>
                    <a:ext uri="{9D8B030D-6E8A-4147-A177-3AD203B41FA5}">
                      <a16:colId xmlns:a16="http://schemas.microsoft.com/office/drawing/2014/main" val="20001"/>
                    </a:ext>
                  </a:extLst>
                </a:gridCol>
                <a:gridCol w="1672984">
                  <a:extLst>
                    <a:ext uri="{9D8B030D-6E8A-4147-A177-3AD203B41FA5}">
                      <a16:colId xmlns:a16="http://schemas.microsoft.com/office/drawing/2014/main" val="20002"/>
                    </a:ext>
                  </a:extLst>
                </a:gridCol>
                <a:gridCol w="1375016">
                  <a:extLst>
                    <a:ext uri="{9D8B030D-6E8A-4147-A177-3AD203B41FA5}">
                      <a16:colId xmlns:a16="http://schemas.microsoft.com/office/drawing/2014/main" val="667357542"/>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Percentage</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Load</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400" kern="1200">
                          <a:solidFill>
                            <a:schemeClr val="tx2"/>
                          </a:solidFill>
                          <a:latin typeface="+mn-lt"/>
                          <a:ea typeface="+mn-ea"/>
                          <a:cs typeface="+mn-cs"/>
                        </a:rPr>
                        <a:t>59.1 Hz</a:t>
                      </a:r>
                    </a:p>
                  </a:txBody>
                  <a:tcPr marL="9525" marR="9525" marT="9525" marB="0" anchor="ctr"/>
                </a:tc>
                <a:tc>
                  <a:txBody>
                    <a:bodyPr/>
                    <a:lstStyle/>
                    <a:p>
                      <a:pPr algn="ctr" fontAlgn="b"/>
                      <a:r>
                        <a:rPr lang="en-US" sz="1400" kern="1200">
                          <a:solidFill>
                            <a:schemeClr val="tx2"/>
                          </a:solidFill>
                          <a:latin typeface="+mn-lt"/>
                          <a:ea typeface="+mn-ea"/>
                          <a:cs typeface="+mn-cs"/>
                        </a:rPr>
                        <a:t>A total of at least 10% of the TO Load</a:t>
                      </a:r>
                    </a:p>
                  </a:txBody>
                  <a:tcPr marL="9525" marR="9525" marT="9525" marB="0" anchor="ctr"/>
                </a:tc>
                <a:tc>
                  <a:txBody>
                    <a:bodyPr/>
                    <a:lstStyle/>
                    <a:p>
                      <a:pPr algn="ctr" fontAlgn="b"/>
                      <a:r>
                        <a:rPr lang="en-US" sz="1400" b="1" kern="1200">
                          <a:solidFill>
                            <a:schemeClr val="tx2"/>
                          </a:solidFill>
                          <a:latin typeface="+mn-lt"/>
                          <a:ea typeface="+mn-ea"/>
                          <a:cs typeface="+mn-cs"/>
                        </a:rPr>
                        <a:t>.46%</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a:solidFill>
                            <a:schemeClr val="tx2"/>
                          </a:solidFill>
                        </a:rPr>
                        <a:t>256.09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1"/>
                  </a:ext>
                </a:extLst>
              </a:tr>
              <a:tr h="544783">
                <a:tc>
                  <a:txBody>
                    <a:bodyPr/>
                    <a:lstStyle/>
                    <a:p>
                      <a:pPr algn="ctr" fontAlgn="b"/>
                      <a:r>
                        <a:rPr lang="en-US" sz="1400" kern="1200">
                          <a:solidFill>
                            <a:schemeClr val="tx2"/>
                          </a:solidFill>
                          <a:latin typeface="+mn-lt"/>
                          <a:ea typeface="+mn-ea"/>
                          <a:cs typeface="+mn-cs"/>
                        </a:rPr>
                        <a:t> 58.7 Hz  </a:t>
                      </a:r>
                    </a:p>
                  </a:txBody>
                  <a:tcPr marL="9525" marR="9525" marT="9525" marB="0" anchor="ctr"/>
                </a:tc>
                <a:tc>
                  <a:txBody>
                    <a:bodyPr/>
                    <a:lstStyle/>
                    <a:p>
                      <a:pPr algn="ctr" fontAlgn="b"/>
                      <a:r>
                        <a:rPr lang="en-US" sz="1400" kern="1200">
                          <a:solidFill>
                            <a:schemeClr val="tx2"/>
                          </a:solidFill>
                          <a:latin typeface="+mn-lt"/>
                          <a:ea typeface="+mn-ea"/>
                          <a:cs typeface="+mn-cs"/>
                        </a:rPr>
                        <a:t>A total of at least 20% of the TO Load</a:t>
                      </a:r>
                    </a:p>
                  </a:txBody>
                  <a:tcPr marL="73025" marR="73025" anchor="ctr"/>
                </a:tc>
                <a:tc>
                  <a:txBody>
                    <a:bodyPr/>
                    <a:lstStyle/>
                    <a:p>
                      <a:pPr algn="ctr" fontAlgn="b"/>
                      <a:r>
                        <a:rPr lang="en-US" sz="1400" b="1" kern="1200">
                          <a:solidFill>
                            <a:schemeClr val="tx2"/>
                          </a:solidFill>
                          <a:latin typeface="+mn-lt"/>
                          <a:ea typeface="+mn-ea"/>
                          <a:cs typeface="+mn-cs"/>
                        </a:rPr>
                        <a:t>.35%</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a:solidFill>
                            <a:schemeClr val="tx2"/>
                          </a:solidFill>
                        </a:rPr>
                        <a:t>197.04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2"/>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68508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a:t>Optional Supplemental/Anti-Stall UFLS Stages</a:t>
            </a:r>
          </a:p>
        </p:txBody>
      </p:sp>
      <p:sp>
        <p:nvSpPr>
          <p:cNvPr id="3" name="Content Placeholder 2"/>
          <p:cNvSpPr>
            <a:spLocks noGrp="1"/>
          </p:cNvSpPr>
          <p:nvPr>
            <p:ph idx="1"/>
          </p:nvPr>
        </p:nvSpPr>
        <p:spPr>
          <a:xfrm>
            <a:off x="214058" y="918368"/>
            <a:ext cx="8587042" cy="5521177"/>
          </a:xfrm>
        </p:spPr>
        <p:txBody>
          <a:bodyPr lIns="91440" tIns="45720" rIns="91440" bIns="45720" anchor="t"/>
          <a:lstStyle/>
          <a:p>
            <a:pPr marL="0" indent="0">
              <a:buNone/>
            </a:pPr>
            <a:r>
              <a:rPr lang="en-US" sz="1400" b="1" dirty="0"/>
              <a:t>ERCOT Nodal Operating Guides 2.6.1 (3)</a:t>
            </a:r>
            <a:br>
              <a:rPr lang="en-US" sz="1400" dirty="0">
                <a:ea typeface="+mn-lt"/>
                <a:cs typeface="+mn-lt"/>
              </a:rPr>
            </a:br>
            <a:endParaRPr lang="en-US" sz="1400" dirty="0">
              <a:ea typeface="+mn-lt"/>
              <a:cs typeface="+mn-lt"/>
            </a:endParaRPr>
          </a:p>
          <a:p>
            <a:pPr marL="0" indent="0">
              <a:buNone/>
            </a:pPr>
            <a:r>
              <a:rPr lang="en-US" sz="1400" dirty="0">
                <a:ea typeface="+mn-lt"/>
                <a:cs typeface="+mn-lt"/>
              </a:rPr>
              <a:t>A TO may meet the Load relief requirements of the Supplemental anti-stall UFLS stages by utilizing Load that would otherwise be utilized to meet the 59.1 Hz, 58.9 Hz, 58.7 Hz, and 58.5 Hz standard UFLS stages. In this circumstance, the TO’s Load relief responsibility at the 59.1 Hz, 58.9 Hz, 58.7 Hz,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stages. Implementation is voluntary at this time, but will be mandatory no earlier than October 1, 2026:</a:t>
            </a:r>
            <a:br>
              <a:rPr lang="en-US" sz="1400" dirty="0">
                <a:cs typeface="Arial"/>
              </a:rPr>
            </a:b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00" dirty="0">
              <a:cs typeface="Arial"/>
            </a:endParaRPr>
          </a:p>
          <a:p>
            <a:pPr marL="0" indent="0">
              <a:buNone/>
            </a:pPr>
            <a:endParaRPr lang="en-US" sz="1400" dirty="0">
              <a:cs typeface="Arial"/>
            </a:endParaRPr>
          </a:p>
          <a:p>
            <a:pPr marL="0" indent="0">
              <a:buNone/>
            </a:pPr>
            <a:r>
              <a:rPr lang="en-US" sz="1400" dirty="0">
                <a:ea typeface="+mn-lt"/>
                <a:cs typeface="+mn-lt"/>
              </a:rPr>
              <a:t>Reference: </a:t>
            </a:r>
            <a:r>
              <a:rPr lang="en-US" sz="1400" dirty="0">
                <a:cs typeface="Arial"/>
                <a:hlinkClick r:id="rId3"/>
              </a:rPr>
              <a:t>ERCOT Nodal Operating Guides Section 2: System Operations and Control Requirements</a:t>
            </a:r>
            <a:endParaRPr lang="en-US" sz="1400" dirty="0">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5" name="Table 4">
            <a:extLst>
              <a:ext uri="{FF2B5EF4-FFF2-40B4-BE49-F238E27FC236}">
                <a16:creationId xmlns:a16="http://schemas.microsoft.com/office/drawing/2014/main" id="{5E8BF154-29FF-C6D9-C424-E6AEB72C70BA}"/>
              </a:ext>
            </a:extLst>
          </p:cNvPr>
          <p:cNvGraphicFramePr>
            <a:graphicFrameLocks noGrp="1"/>
          </p:cNvGraphicFramePr>
          <p:nvPr>
            <p:extLst>
              <p:ext uri="{D42A27DB-BD31-4B8C-83A1-F6EECF244321}">
                <p14:modId xmlns:p14="http://schemas.microsoft.com/office/powerpoint/2010/main" val="218519295"/>
              </p:ext>
            </p:extLst>
          </p:nvPr>
        </p:nvGraphicFramePr>
        <p:xfrm>
          <a:off x="762000" y="3132953"/>
          <a:ext cx="7620000" cy="2260231"/>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Delay to Trip</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fontAlgn="b"/>
                      <a:r>
                        <a:rPr lang="en-US" sz="1600" kern="1200">
                          <a:solidFill>
                            <a:schemeClr val="tx2"/>
                          </a:solidFill>
                          <a:latin typeface="+mn-lt"/>
                          <a:ea typeface="+mn-ea"/>
                          <a:cs typeface="+mn-cs"/>
                        </a:rPr>
                        <a:t>At least 1.5% of the TO Load</a:t>
                      </a:r>
                    </a:p>
                  </a:txBody>
                  <a:tcPr marL="9525" marR="9525" marT="9525" marB="0" anchor="ctr"/>
                </a:tc>
                <a:tc>
                  <a:txBody>
                    <a:bodyPr/>
                    <a:lstStyle/>
                    <a:p>
                      <a:pPr algn="ctr" fontAlgn="b"/>
                      <a:r>
                        <a:rPr lang="en-US" sz="1600" b="0" kern="1200">
                          <a:solidFill>
                            <a:schemeClr val="tx2"/>
                          </a:solidFill>
                          <a:latin typeface="+mn-lt"/>
                          <a:ea typeface="+mn-ea"/>
                          <a:cs typeface="+mn-cs"/>
                        </a:rPr>
                        <a:t>90 seconds</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59.5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   A total of at least</a:t>
                      </a:r>
                      <a:r>
                        <a:rPr lang="en-US" sz="1600" kern="1200" baseline="0">
                          <a:solidFill>
                            <a:schemeClr val="tx2"/>
                          </a:solidFill>
                          <a:latin typeface="+mn-lt"/>
                          <a:ea typeface="+mn-ea"/>
                          <a:cs typeface="+mn-cs"/>
                        </a:rPr>
                        <a:t> 3.0% of the TO Load</a:t>
                      </a:r>
                      <a:r>
                        <a:rPr lang="en-US" sz="1600" kern="1200">
                          <a:solidFill>
                            <a:schemeClr val="tx2"/>
                          </a:solidFill>
                          <a:latin typeface="+mn-lt"/>
                          <a:ea typeface="+mn-ea"/>
                          <a:cs typeface="+mn-cs"/>
                        </a:rPr>
                        <a:t>	</a:t>
                      </a:r>
                    </a:p>
                  </a:txBody>
                  <a:tcPr marL="73025" marR="73025" anchor="ctr"/>
                </a:tc>
                <a:tc>
                  <a:txBody>
                    <a:bodyPr/>
                    <a:lstStyle/>
                    <a:p>
                      <a:pPr algn="ctr" fontAlgn="b"/>
                      <a:r>
                        <a:rPr lang="en-US" sz="1600" b="0" kern="1200">
                          <a:solidFill>
                            <a:schemeClr val="tx2"/>
                          </a:solidFill>
                          <a:latin typeface="+mn-lt"/>
                          <a:ea typeface="+mn-ea"/>
                          <a:cs typeface="+mn-cs"/>
                        </a:rPr>
                        <a:t>120 seconds</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a:r>
                        <a:rPr lang="en-US" sz="1600" kern="1200">
                          <a:solidFill>
                            <a:schemeClr val="tx2"/>
                          </a:solidFill>
                          <a:latin typeface="+mn-lt"/>
                          <a:ea typeface="+mn-ea"/>
                          <a:cs typeface="+mn-cs"/>
                        </a:rPr>
                        <a:t>A total of at least 4.5% of the TO Load</a:t>
                      </a:r>
                    </a:p>
                  </a:txBody>
                  <a:tcPr marL="73025" marR="73025" anchor="ctr"/>
                </a:tc>
                <a:tc>
                  <a:txBody>
                    <a:bodyPr/>
                    <a:lstStyle/>
                    <a:p>
                      <a:pPr algn="ctr" fontAlgn="b"/>
                      <a:r>
                        <a:rPr lang="en-US" sz="1600" b="0" kern="1200">
                          <a:solidFill>
                            <a:schemeClr val="tx2"/>
                          </a:solidFill>
                          <a:latin typeface="+mn-lt"/>
                          <a:ea typeface="+mn-ea"/>
                          <a:cs typeface="+mn-cs"/>
                        </a:rPr>
                        <a:t>150 seconds</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8799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3023" y="4539241"/>
            <a:ext cx="8450982" cy="406683"/>
          </a:xfrm>
        </p:spPr>
        <p:txBody>
          <a:bodyPr lIns="91440" tIns="45720" rIns="91440" bIns="45720" anchor="t">
            <a:noAutofit/>
          </a:bodyPr>
          <a:lstStyle/>
          <a:p>
            <a:pPr marL="0" indent="0">
              <a:buNone/>
            </a:pPr>
            <a:r>
              <a:rPr lang="en-US" sz="1400"/>
              <a:t> </a:t>
            </a:r>
            <a:endParaRPr lang="en-US" sz="1400">
              <a:solidFill>
                <a:srgbClr val="5B6770"/>
              </a:solidFill>
              <a:cs typeface="Arial"/>
            </a:endParaRPr>
          </a:p>
        </p:txBody>
      </p:sp>
      <p:sp>
        <p:nvSpPr>
          <p:cNvPr id="3" name="Title 2"/>
          <p:cNvSpPr>
            <a:spLocks noGrp="1"/>
          </p:cNvSpPr>
          <p:nvPr>
            <p:ph type="title"/>
          </p:nvPr>
        </p:nvSpPr>
        <p:spPr/>
        <p:txBody>
          <a:bodyPr/>
          <a:lstStyle/>
          <a:p>
            <a:r>
              <a:rPr lang="en-US" sz="2000"/>
              <a:t>Survey Results – NOGRR226</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83023" y="861338"/>
            <a:ext cx="8450982" cy="3261462"/>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solidFill>
                  <a:schemeClr val="tx2"/>
                </a:solidFill>
              </a:rPr>
              <a:t>ERCOT TOs have begun implementation of the Supplemental/Anti-Stall UFLS Stages. Two TO Entities have submitted capability totaling: </a:t>
            </a:r>
          </a:p>
        </p:txBody>
      </p:sp>
      <p:graphicFrame>
        <p:nvGraphicFramePr>
          <p:cNvPr id="8" name="Table 7"/>
          <p:cNvGraphicFramePr>
            <a:graphicFrameLocks noGrp="1"/>
          </p:cNvGraphicFramePr>
          <p:nvPr>
            <p:extLst>
              <p:ext uri="{D42A27DB-BD31-4B8C-83A1-F6EECF244321}">
                <p14:modId xmlns:p14="http://schemas.microsoft.com/office/powerpoint/2010/main" val="2648726184"/>
              </p:ext>
            </p:extLst>
          </p:nvPr>
        </p:nvGraphicFramePr>
        <p:xfrm>
          <a:off x="762000" y="2511847"/>
          <a:ext cx="7620000" cy="2434078"/>
        </p:xfrm>
        <a:graphic>
          <a:graphicData uri="http://schemas.openxmlformats.org/drawingml/2006/table">
            <a:tbl>
              <a:tblPr firstRow="1" bandRow="1">
                <a:tableStyleId>{5C22544A-7EE6-4342-B048-85BDC9FD1C3A}</a:tableStyleId>
              </a:tblPr>
              <a:tblGrid>
                <a:gridCol w="1509843">
                  <a:extLst>
                    <a:ext uri="{9D8B030D-6E8A-4147-A177-3AD203B41FA5}">
                      <a16:colId xmlns:a16="http://schemas.microsoft.com/office/drawing/2014/main" val="20000"/>
                    </a:ext>
                  </a:extLst>
                </a:gridCol>
                <a:gridCol w="3357992">
                  <a:extLst>
                    <a:ext uri="{9D8B030D-6E8A-4147-A177-3AD203B41FA5}">
                      <a16:colId xmlns:a16="http://schemas.microsoft.com/office/drawing/2014/main" val="20001"/>
                    </a:ext>
                  </a:extLst>
                </a:gridCol>
                <a:gridCol w="1515036">
                  <a:extLst>
                    <a:ext uri="{9D8B030D-6E8A-4147-A177-3AD203B41FA5}">
                      <a16:colId xmlns:a16="http://schemas.microsoft.com/office/drawing/2014/main" val="20002"/>
                    </a:ext>
                  </a:extLst>
                </a:gridCol>
                <a:gridCol w="1237129">
                  <a:extLst>
                    <a:ext uri="{9D8B030D-6E8A-4147-A177-3AD203B41FA5}">
                      <a16:colId xmlns:a16="http://schemas.microsoft.com/office/drawing/2014/main" val="3622930267"/>
                    </a:ext>
                  </a:extLst>
                </a:gridCol>
              </a:tblGrid>
              <a:tr h="6651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Frequency Threshold</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Minimum Requirement</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Percentage</a:t>
                      </a:r>
                      <a:endParaRPr lang="en-US" sz="14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a:effectLst/>
                        </a:rPr>
                        <a:t>Load</a:t>
                      </a:r>
                      <a:endParaRPr lang="en-US" sz="14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90839">
                <a:tc>
                  <a:txBody>
                    <a:bodyPr/>
                    <a:lstStyle/>
                    <a:p>
                      <a:pPr algn="ctr" fontAlgn="b"/>
                      <a:r>
                        <a:rPr lang="en-US" sz="1400" kern="1200">
                          <a:solidFill>
                            <a:schemeClr val="tx2"/>
                          </a:solidFill>
                          <a:latin typeface="+mn-lt"/>
                          <a:ea typeface="+mn-ea"/>
                          <a:cs typeface="+mn-cs"/>
                        </a:rPr>
                        <a:t>59.5 Hz</a:t>
                      </a:r>
                    </a:p>
                  </a:txBody>
                  <a:tcPr marL="9525" marR="9525" marT="9525" marB="0" anchor="ctr"/>
                </a:tc>
                <a:tc>
                  <a:txBody>
                    <a:bodyPr/>
                    <a:lstStyle/>
                    <a:p>
                      <a:pPr algn="ctr" fontAlgn="b"/>
                      <a:r>
                        <a:rPr lang="en-US" sz="1400" kern="1200">
                          <a:solidFill>
                            <a:schemeClr val="tx2"/>
                          </a:solidFill>
                          <a:latin typeface="+mn-lt"/>
                          <a:ea typeface="+mn-ea"/>
                          <a:cs typeface="+mn-cs"/>
                        </a:rPr>
                        <a:t>At least 1.5% of the TO Load </a:t>
                      </a:r>
                    </a:p>
                    <a:p>
                      <a:pPr algn="ctr" fontAlgn="b"/>
                      <a:r>
                        <a:rPr lang="en-US" sz="1400" kern="1200">
                          <a:solidFill>
                            <a:schemeClr val="tx2"/>
                          </a:solidFill>
                          <a:latin typeface="+mn-lt"/>
                          <a:ea typeface="+mn-ea"/>
                          <a:cs typeface="+mn-cs"/>
                        </a:rPr>
                        <a:t>(90 Sec)</a:t>
                      </a:r>
                    </a:p>
                  </a:txBody>
                  <a:tcPr marL="9525" marR="9525" marT="9525" marB="0" anchor="ctr"/>
                </a:tc>
                <a:tc>
                  <a:txBody>
                    <a:bodyPr/>
                    <a:lstStyle/>
                    <a:p>
                      <a:pPr algn="ctr" fontAlgn="b"/>
                      <a:r>
                        <a:rPr lang="en-US" sz="1400" b="1" kern="1200">
                          <a:solidFill>
                            <a:schemeClr val="tx2"/>
                          </a:solidFill>
                          <a:latin typeface="+mn-lt"/>
                          <a:ea typeface="+mn-ea"/>
                          <a:cs typeface="+mn-cs"/>
                        </a:rPr>
                        <a:t>.04%</a:t>
                      </a:r>
                    </a:p>
                  </a:txBody>
                  <a:tcPr marL="9525" marR="9525" marT="9525" marB="0" anchor="ctr"/>
                </a:tc>
                <a:tc>
                  <a:txBody>
                    <a:bodyPr/>
                    <a:lstStyle/>
                    <a:p>
                      <a:pPr algn="ctr" fontAlgn="b"/>
                      <a:r>
                        <a:rPr lang="en-US" sz="1400" b="1">
                          <a:solidFill>
                            <a:schemeClr val="tx2"/>
                          </a:solidFill>
                        </a:rPr>
                        <a:t>24.85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1"/>
                  </a:ext>
                </a:extLst>
              </a:tr>
              <a:tr h="590839">
                <a:tc>
                  <a:txBody>
                    <a:bodyPr/>
                    <a:lstStyle/>
                    <a:p>
                      <a:pPr algn="ctr" fontAlgn="b"/>
                      <a:r>
                        <a:rPr lang="en-US" sz="1400" kern="1200">
                          <a:solidFill>
                            <a:schemeClr val="tx2"/>
                          </a:solidFill>
                          <a:latin typeface="+mn-lt"/>
                          <a:ea typeface="+mn-ea"/>
                          <a:cs typeface="+mn-cs"/>
                        </a:rPr>
                        <a:t> 59.5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a:solidFill>
                            <a:schemeClr val="tx2"/>
                          </a:solidFill>
                          <a:latin typeface="+mn-lt"/>
                          <a:ea typeface="+mn-ea"/>
                          <a:cs typeface="+mn-cs"/>
                        </a:rPr>
                        <a:t>   A total of at least</a:t>
                      </a:r>
                      <a:r>
                        <a:rPr lang="en-US" sz="1400" kern="1200" baseline="0">
                          <a:solidFill>
                            <a:schemeClr val="tx2"/>
                          </a:solidFill>
                          <a:latin typeface="+mn-lt"/>
                          <a:ea typeface="+mn-ea"/>
                          <a:cs typeface="+mn-cs"/>
                        </a:rPr>
                        <a:t> 3% of the TO Load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baseline="0">
                          <a:solidFill>
                            <a:schemeClr val="tx2"/>
                          </a:solidFill>
                          <a:latin typeface="+mn-lt"/>
                          <a:ea typeface="+mn-ea"/>
                          <a:cs typeface="+mn-cs"/>
                        </a:rPr>
                        <a:t>(120 Sec)</a:t>
                      </a:r>
                      <a:r>
                        <a:rPr lang="en-US" sz="1400" kern="1200">
                          <a:solidFill>
                            <a:schemeClr val="tx2"/>
                          </a:solidFill>
                          <a:latin typeface="+mn-lt"/>
                          <a:ea typeface="+mn-ea"/>
                          <a:cs typeface="+mn-cs"/>
                        </a:rPr>
                        <a:t>	</a:t>
                      </a:r>
                    </a:p>
                  </a:txBody>
                  <a:tcPr marL="73025" marR="73025" anchor="ctr"/>
                </a:tc>
                <a:tc>
                  <a:txBody>
                    <a:bodyPr/>
                    <a:lstStyle/>
                    <a:p>
                      <a:pPr algn="ctr" fontAlgn="b"/>
                      <a:r>
                        <a:rPr lang="en-US" sz="1400" b="1" kern="1200">
                          <a:solidFill>
                            <a:schemeClr val="tx2"/>
                          </a:solidFill>
                          <a:latin typeface="+mn-lt"/>
                          <a:ea typeface="+mn-ea"/>
                          <a:cs typeface="+mn-cs"/>
                        </a:rPr>
                        <a:t>.13%</a:t>
                      </a:r>
                    </a:p>
                  </a:txBody>
                  <a:tcPr marL="9525" marR="9525" marT="9525" marB="0" anchor="ctr"/>
                </a:tc>
                <a:tc>
                  <a:txBody>
                    <a:bodyPr/>
                    <a:lstStyle/>
                    <a:p>
                      <a:pPr algn="ctr" fontAlgn="b"/>
                      <a:r>
                        <a:rPr lang="en-US" sz="1400" b="1">
                          <a:solidFill>
                            <a:schemeClr val="tx2"/>
                          </a:solidFill>
                        </a:rPr>
                        <a:t>49.11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2"/>
                  </a:ext>
                </a:extLst>
              </a:tr>
              <a:tr h="587202">
                <a:tc>
                  <a:txBody>
                    <a:bodyPr/>
                    <a:lstStyle/>
                    <a:p>
                      <a:pPr algn="ctr" fontAlgn="b"/>
                      <a:r>
                        <a:rPr lang="en-US" sz="1400" kern="1200">
                          <a:solidFill>
                            <a:schemeClr val="tx2"/>
                          </a:solidFill>
                          <a:latin typeface="+mn-lt"/>
                          <a:ea typeface="+mn-ea"/>
                          <a:cs typeface="+mn-cs"/>
                        </a:rPr>
                        <a:t>59.5 Hz</a:t>
                      </a:r>
                    </a:p>
                  </a:txBody>
                  <a:tcPr marL="9525" marR="9525" marT="9525" marB="0" anchor="ctr"/>
                </a:tc>
                <a:tc>
                  <a:txBody>
                    <a:bodyPr/>
                    <a:lstStyle/>
                    <a:p>
                      <a:pPr algn="ctr"/>
                      <a:r>
                        <a:rPr lang="en-US" sz="1400" kern="1200">
                          <a:solidFill>
                            <a:schemeClr val="tx2"/>
                          </a:solidFill>
                          <a:latin typeface="+mn-lt"/>
                          <a:ea typeface="+mn-ea"/>
                          <a:cs typeface="+mn-cs"/>
                        </a:rPr>
                        <a:t>A total of at least 4.5% of the TO Load (150 Sec)</a:t>
                      </a:r>
                    </a:p>
                  </a:txBody>
                  <a:tcPr marL="73025" marR="73025" anchor="ctr"/>
                </a:tc>
                <a:tc>
                  <a:txBody>
                    <a:bodyPr/>
                    <a:lstStyle/>
                    <a:p>
                      <a:pPr algn="ctr" fontAlgn="b"/>
                      <a:r>
                        <a:rPr lang="en-US" sz="1400" b="1" kern="1200">
                          <a:solidFill>
                            <a:schemeClr val="tx2"/>
                          </a:solidFill>
                          <a:latin typeface="+mn-lt"/>
                          <a:ea typeface="+mn-ea"/>
                          <a:cs typeface="+mn-cs"/>
                        </a:rPr>
                        <a:t>.20%</a:t>
                      </a:r>
                    </a:p>
                  </a:txBody>
                  <a:tcPr marL="9525" marR="9525" marT="9525" marB="0" anchor="ctr"/>
                </a:tc>
                <a:tc>
                  <a:txBody>
                    <a:bodyPr/>
                    <a:lstStyle/>
                    <a:p>
                      <a:pPr algn="ctr" fontAlgn="b"/>
                      <a:r>
                        <a:rPr lang="en-US" sz="1400" b="1">
                          <a:solidFill>
                            <a:schemeClr val="tx2"/>
                          </a:solidFill>
                        </a:rPr>
                        <a:t>37.07 MW</a:t>
                      </a:r>
                      <a:endParaRPr lang="en-US" sz="1400" b="1" kern="1200">
                        <a:solidFill>
                          <a:schemeClr val="tx2"/>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197411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75C0-DB84-EBB7-391D-91934F63FBEF}"/>
              </a:ext>
            </a:extLst>
          </p:cNvPr>
          <p:cNvSpPr>
            <a:spLocks noGrp="1"/>
          </p:cNvSpPr>
          <p:nvPr>
            <p:ph type="title"/>
          </p:nvPr>
        </p:nvSpPr>
        <p:spPr/>
        <p:txBody>
          <a:bodyPr/>
          <a:lstStyle/>
          <a:p>
            <a:r>
              <a:rPr lang="en-US"/>
              <a:t>Conclusion	</a:t>
            </a:r>
          </a:p>
        </p:txBody>
      </p:sp>
      <p:sp>
        <p:nvSpPr>
          <p:cNvPr id="4" name="Slide Number Placeholder 3">
            <a:extLst>
              <a:ext uri="{FF2B5EF4-FFF2-40B4-BE49-F238E27FC236}">
                <a16:creationId xmlns:a16="http://schemas.microsoft.com/office/drawing/2014/main" id="{A84123FA-26D7-B02C-A006-6647376B58B9}"/>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8" name="Content Placeholder 7">
            <a:extLst>
              <a:ext uri="{FF2B5EF4-FFF2-40B4-BE49-F238E27FC236}">
                <a16:creationId xmlns:a16="http://schemas.microsoft.com/office/drawing/2014/main" id="{6947F6C1-9F1D-85FB-6F76-C7BD811B8A94}"/>
              </a:ext>
            </a:extLst>
          </p:cNvPr>
          <p:cNvSpPr>
            <a:spLocks noGrp="1"/>
          </p:cNvSpPr>
          <p:nvPr>
            <p:ph idx="1"/>
          </p:nvPr>
        </p:nvSpPr>
        <p:spPr>
          <a:xfrm>
            <a:off x="304800" y="970635"/>
            <a:ext cx="8534400" cy="5052221"/>
          </a:xfrm>
        </p:spPr>
        <p:txBody>
          <a:bodyPr lIns="91440" tIns="45720" rIns="91440" bIns="45720" anchor="t"/>
          <a:lstStyle/>
          <a:p>
            <a:pPr marL="0" indent="0">
              <a:buNone/>
            </a:pPr>
            <a:r>
              <a:rPr lang="en-US" sz="1400" dirty="0"/>
              <a:t>ERCOT Compliance appreciates all entities participation in the 2024 UFLS Survey. </a:t>
            </a:r>
            <a:endParaRPr lang="en-US" sz="1400" dirty="0">
              <a:cs typeface="Arial"/>
            </a:endParaRPr>
          </a:p>
          <a:p>
            <a:pPr marL="0" indent="0">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2800" dirty="0">
              <a:latin typeface="+mj-lt"/>
              <a:cs typeface="Arial"/>
            </a:endParaRPr>
          </a:p>
          <a:p>
            <a:pPr marL="0" indent="0" algn="ctr">
              <a:buNone/>
            </a:pPr>
            <a:r>
              <a:rPr lang="en-US" sz="2800" dirty="0">
                <a:latin typeface="+mj-lt"/>
                <a:cs typeface="Arial"/>
              </a:rPr>
              <a:t>Questions or Comments?</a:t>
            </a:r>
            <a:endParaRPr lang="en-US" sz="2800" dirty="0">
              <a:latin typeface="+mj-lt"/>
            </a:endParaRPr>
          </a:p>
          <a:p>
            <a:pPr marL="0" indent="0">
              <a:buNone/>
            </a:pPr>
            <a:endParaRPr lang="en-US" sz="1200" dirty="0"/>
          </a:p>
          <a:p>
            <a:pPr marL="0" indent="0">
              <a:buNone/>
            </a:pPr>
            <a:endParaRPr lang="en-US" dirty="0"/>
          </a:p>
        </p:txBody>
      </p:sp>
    </p:spTree>
    <p:extLst>
      <p:ext uri="{BB962C8B-B14F-4D97-AF65-F5344CB8AC3E}">
        <p14:creationId xmlns:p14="http://schemas.microsoft.com/office/powerpoint/2010/main" val="281026240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B09EBECCB8E34590BF400895CD6BC0" ma:contentTypeVersion="14" ma:contentTypeDescription="Create a new document." ma:contentTypeScope="" ma:versionID="7737c9c6d978e9b68ca8d309e281e4ed">
  <xsd:schema xmlns:xsd="http://www.w3.org/2001/XMLSchema" xmlns:xs="http://www.w3.org/2001/XMLSchema" xmlns:p="http://schemas.microsoft.com/office/2006/metadata/properties" xmlns:ns2="54b9945b-bdc1-47d8-839f-cb700d43e85f" xmlns:ns3="fb345aca-afcc-41ce-93cb-87b3e88e776f" targetNamespace="http://schemas.microsoft.com/office/2006/metadata/properties" ma:root="true" ma:fieldsID="e44a7b61269f7dff22485560e810e664" ns2:_="" ns3:_="">
    <xsd:import namespace="54b9945b-bdc1-47d8-839f-cb700d43e85f"/>
    <xsd:import namespace="fb345aca-afcc-41ce-93cb-87b3e88e776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Not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b9945b-bdc1-47d8-839f-cb700d43e8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Notes" ma:index="20" nillable="true" ma:displayName="Notes" ma:format="Dropdown" ma:internalName="Notes">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345aca-afcc-41ce-93cb-87b3e88e776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05ccff7-e949-445a-8aca-0ad7629958f3}" ma:internalName="TaxCatchAll" ma:showField="CatchAllData" ma:web="fb345aca-afcc-41ce-93cb-87b3e88e776f">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4b9945b-bdc1-47d8-839f-cb700d43e85f">
      <Terms xmlns="http://schemas.microsoft.com/office/infopath/2007/PartnerControls"/>
    </lcf76f155ced4ddcb4097134ff3c332f>
    <TaxCatchAll xmlns="fb345aca-afcc-41ce-93cb-87b3e88e776f" xsi:nil="true"/>
    <Notes xmlns="54b9945b-bdc1-47d8-839f-cb700d43e85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4E51E4-8E8D-4B89-AC85-13BF64F0D320}">
  <ds:schemaRefs>
    <ds:schemaRef ds:uri="54b9945b-bdc1-47d8-839f-cb700d43e85f"/>
    <ds:schemaRef ds:uri="fb345aca-afcc-41ce-93cb-87b3e88e77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54b9945b-bdc1-47d8-839f-cb700d43e85f"/>
    <ds:schemaRef ds:uri="http://purl.org/dc/terms/"/>
    <ds:schemaRef ds:uri="http://purl.org/dc/elements/1.1/"/>
    <ds:schemaRef ds:uri="http://schemas.microsoft.com/office/2006/documentManagement/types"/>
    <ds:schemaRef ds:uri="http://www.w3.org/XML/1998/namespace"/>
    <ds:schemaRef ds:uri="http://schemas.microsoft.com/office/2006/metadata/properties"/>
    <ds:schemaRef ds:uri="fb345aca-afcc-41ce-93cb-87b3e88e776f"/>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C70B54FF-97B3-4583-89A8-6B83542E2C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TotalTime>
  <Words>1171</Words>
  <Application>Microsoft Office PowerPoint</Application>
  <PresentationFormat>On-screen Show (4:3)</PresentationFormat>
  <Paragraphs>181</Paragraphs>
  <Slides>9</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Background on the ERCOT UFLS Survey and Requirements</vt:lpstr>
      <vt:lpstr>2024 UFLS Survey Activity Timeline</vt:lpstr>
      <vt:lpstr>Survey Results</vt:lpstr>
      <vt:lpstr>Survey Results – NOGRR247</vt:lpstr>
      <vt:lpstr>Survey Results – NOGRR247 (cont.)</vt:lpstr>
      <vt:lpstr>Optional Supplemental/Anti-Stall UFLS Stages</vt:lpstr>
      <vt:lpstr>Survey Results – NOGRR226</vt:lpstr>
      <vt:lpstr>Conclusion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2</cp:revision>
  <cp:lastPrinted>2016-01-21T20:53:15Z</cp:lastPrinted>
  <dcterms:created xsi:type="dcterms:W3CDTF">2016-01-21T15:20:31Z</dcterms:created>
  <dcterms:modified xsi:type="dcterms:W3CDTF">2024-08-21T16:20:50Z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0x010100B2B09EBECCB8E34590BF400895CD6BC0</vt:lpwstr>
  </property>
  <property fmtid="{D5CDD505-2E9C-101B-9397-08002B2CF9AE}" pid="3" name="MediaServiceImageTags">
    <vt:lpwstr/>
  </property>
  <property fmtid="{D5CDD505-2E9C-101B-9397-08002B2CF9AE}" pid="4" name="Information Classification">
    <vt:lpwstr>ERCOT Limited</vt:lpwstr>
  </property>
  <property fmtid="{D5CDD505-2E9C-101B-9397-08002B2CF9AE}" pid="5" name="ReviewStatus">
    <vt:lpwstr>(2) Normal</vt:lpwstr>
  </property>
  <property fmtid="{D5CDD505-2E9C-101B-9397-08002B2CF9AE}" pid="6" name="MSIP_Label_7084cbda-52b8-46fb-a7b7-cb5bd465ed85_Enabled">
    <vt:lpwstr>true</vt:lpwstr>
  </property>
  <property fmtid="{D5CDD505-2E9C-101B-9397-08002B2CF9AE}" pid="7" name="MSIP_Label_7084cbda-52b8-46fb-a7b7-cb5bd465ed85_SetDate">
    <vt:lpwstr>2023-07-13T14:01:48Z</vt:lpwstr>
  </property>
  <property fmtid="{D5CDD505-2E9C-101B-9397-08002B2CF9AE}" pid="8" name="MSIP_Label_7084cbda-52b8-46fb-a7b7-cb5bd465ed85_Method">
    <vt:lpwstr>Standard</vt:lpwstr>
  </property>
  <property fmtid="{D5CDD505-2E9C-101B-9397-08002B2CF9AE}" pid="9" name="MSIP_Label_7084cbda-52b8-46fb-a7b7-cb5bd465ed85_Name">
    <vt:lpwstr>Internal</vt:lpwstr>
  </property>
  <property fmtid="{D5CDD505-2E9C-101B-9397-08002B2CF9AE}" pid="10" name="MSIP_Label_7084cbda-52b8-46fb-a7b7-cb5bd465ed85_SiteId">
    <vt:lpwstr>0afb747d-bff7-4596-a9fc-950ef9e0ec45</vt:lpwstr>
  </property>
  <property fmtid="{D5CDD505-2E9C-101B-9397-08002B2CF9AE}" pid="11" name="MSIP_Label_7084cbda-52b8-46fb-a7b7-cb5bd465ed85_ActionId">
    <vt:lpwstr>f10e60c5-f470-418f-9a83-d4d38226face</vt:lpwstr>
  </property>
  <property fmtid="{D5CDD505-2E9C-101B-9397-08002B2CF9AE}" pid="12" name="MSIP_Label_7084cbda-52b8-46fb-a7b7-cb5bd465ed85_ContentBits">
    <vt:lpwstr>0</vt:lpwstr>
  </property>
</Properties>
</file>