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15"/>
  </p:notesMasterIdLst>
  <p:handoutMasterIdLst>
    <p:handoutMasterId r:id="rId16"/>
  </p:handoutMasterIdLst>
  <p:sldIdLst>
    <p:sldId id="542" r:id="rId6"/>
    <p:sldId id="563" r:id="rId7"/>
    <p:sldId id="568" r:id="rId8"/>
    <p:sldId id="579" r:id="rId9"/>
    <p:sldId id="580" r:id="rId10"/>
    <p:sldId id="578" r:id="rId11"/>
    <p:sldId id="574" r:id="rId12"/>
    <p:sldId id="569" r:id="rId13"/>
    <p:sldId id="572"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ED60BC-6DC8-9208-15EC-10DB2B0CE731}" name="Mereness, Matt" initials="MM" userId="S::matt.mereness@ercot.com::6db1126a-164e-4475-8d86-5dde160acd3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6"/>
    <a:srgbClr val="26D07C"/>
    <a:srgbClr val="00AEC7"/>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10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8/27/2024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8/27/2024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dirty="0"/>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dirty="0"/>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dirty="0">
                <a:solidFill>
                  <a:schemeClr val="tx1"/>
                </a:solidFill>
              </a:rPr>
              <a:t>Click to edit Master text styles</a:t>
            </a:r>
          </a:p>
          <a:p>
            <a:pPr marL="742950" lvl="1" indent="-285750">
              <a:buFont typeface="Arial" panose="020B0604020202020204" pitchFamily="34" charset="0"/>
              <a:buChar char="•"/>
            </a:pPr>
            <a:r>
              <a:rPr lang="en-US" sz="1400" dirty="0">
                <a:solidFill>
                  <a:schemeClr val="tx1"/>
                </a:solidFill>
              </a:rPr>
              <a:t>Second level</a:t>
            </a:r>
          </a:p>
          <a:p>
            <a:pPr marL="1085850" lvl="2" indent="-171450">
              <a:buFont typeface="Arial" panose="020B0604020202020204" pitchFamily="34" charset="0"/>
              <a:buChar char="•"/>
            </a:pPr>
            <a:r>
              <a:rPr lang="en-US" sz="1200" dirty="0">
                <a:solidFill>
                  <a:schemeClr val="tx1"/>
                </a:solidFill>
              </a:rPr>
              <a:t>Third level</a:t>
            </a:r>
          </a:p>
          <a:p>
            <a:endParaRPr lang="en-US" dirty="0">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dirty="0">
              <a:solidFill>
                <a:schemeClr val="tx1"/>
              </a:solidFill>
            </a:endParaRPr>
          </a:p>
          <a:p>
            <a:pPr algn="l"/>
            <a:r>
              <a:rPr lang="en-US" sz="1000" b="0" baseline="0" dirty="0">
                <a:solidFill>
                  <a:schemeClr val="tx1"/>
                </a:solidFill>
              </a:rPr>
              <a:t>Public</a:t>
            </a:r>
            <a:endParaRPr lang="en-US" sz="1000" b="0" dirty="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hyperlink" Target="https://www.ercot.com/mktrules/issues/NPRR1246" TargetMode="External"/><Relationship Id="rId7" Type="http://schemas.openxmlformats.org/officeDocument/2006/relationships/hyperlink" Target="https://www.ercot.com/calendar/08142024-RTCBTF-Meeting" TargetMode="External"/><Relationship Id="rId2" Type="http://schemas.openxmlformats.org/officeDocument/2006/relationships/hyperlink" Target="https://www.ercot.com/mktrules/issues/NPRR1245" TargetMode="External"/><Relationship Id="rId1" Type="http://schemas.openxmlformats.org/officeDocument/2006/relationships/slideLayout" Target="../slideLayouts/slideLayout17.xml"/><Relationship Id="rId6" Type="http://schemas.openxmlformats.org/officeDocument/2006/relationships/hyperlink" Target="https://www.ercot.com/mktrules/issues/OBDRR052" TargetMode="External"/><Relationship Id="rId5" Type="http://schemas.openxmlformats.org/officeDocument/2006/relationships/hyperlink" Target="https://www.ercot.com/mktrules/issues/PGRR118" TargetMode="External"/><Relationship Id="rId4" Type="http://schemas.openxmlformats.org/officeDocument/2006/relationships/hyperlink" Target="https://www.ercot.com/mktrules/issues/NOGRR268"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7.xml"/><Relationship Id="rId4" Type="http://schemas.openxmlformats.org/officeDocument/2006/relationships/image" Target="../media/image8.emf"/></Relationships>
</file>

<file path=ppt/slides/_rels/slide9.xml.rels><?xml version="1.0" encoding="UTF-8" standalone="yes"?>
<Relationships xmlns="http://schemas.openxmlformats.org/package/2006/relationships"><Relationship Id="rId3" Type="http://schemas.openxmlformats.org/officeDocument/2006/relationships/hyperlink" Target="https://www.ercot.com/mktrules/issues/NPRR1246" TargetMode="External"/><Relationship Id="rId2" Type="http://schemas.openxmlformats.org/officeDocument/2006/relationships/hyperlink" Target="https://www.ercot.com/mktrules/issues/NPRR1245" TargetMode="External"/><Relationship Id="rId1" Type="http://schemas.openxmlformats.org/officeDocument/2006/relationships/slideLayout" Target="../slideLayouts/slideLayout17.xml"/><Relationship Id="rId6" Type="http://schemas.openxmlformats.org/officeDocument/2006/relationships/hyperlink" Target="https://www.ercot.com/mktrules/issues/OBDRR052" TargetMode="External"/><Relationship Id="rId5" Type="http://schemas.openxmlformats.org/officeDocument/2006/relationships/hyperlink" Target="https://www.ercot.com/mktrules/issues/PGRR118" TargetMode="External"/><Relationship Id="rId4" Type="http://schemas.openxmlformats.org/officeDocument/2006/relationships/hyperlink" Target="https://www.ercot.com/mktrules/issues/NOGRR26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1674673"/>
            <a:ext cx="4953000" cy="3231654"/>
          </a:xfrm>
          <a:prstGeom prst="rect">
            <a:avLst/>
          </a:prstGeom>
          <a:noFill/>
        </p:spPr>
        <p:txBody>
          <a:bodyPr wrap="square" rtlCol="0">
            <a:spAutoFit/>
          </a:bodyPr>
          <a:lstStyle/>
          <a:p>
            <a:r>
              <a:rPr lang="en-US" sz="2400" b="1" dirty="0"/>
              <a:t>RTC+B Program </a:t>
            </a:r>
          </a:p>
          <a:p>
            <a:endParaRPr lang="en-US" dirty="0">
              <a:solidFill>
                <a:schemeClr val="tx2"/>
              </a:solidFill>
            </a:endParaRPr>
          </a:p>
          <a:p>
            <a:endParaRPr lang="en-US" dirty="0">
              <a:solidFill>
                <a:schemeClr val="tx2"/>
              </a:solidFill>
            </a:endParaRPr>
          </a:p>
          <a:p>
            <a:r>
              <a:rPr lang="en-US" i="1" dirty="0"/>
              <a:t>Matt Mereness</a:t>
            </a:r>
            <a:endParaRPr lang="en-US" dirty="0"/>
          </a:p>
          <a:p>
            <a:endParaRPr lang="en-US" dirty="0"/>
          </a:p>
          <a:p>
            <a:endParaRPr lang="en-US" dirty="0">
              <a:solidFill>
                <a:schemeClr val="tx2"/>
              </a:solidFill>
            </a:endParaRPr>
          </a:p>
          <a:p>
            <a:r>
              <a:rPr lang="en-US" dirty="0">
                <a:solidFill>
                  <a:schemeClr val="tx2"/>
                </a:solidFill>
              </a:rPr>
              <a:t>TWG</a:t>
            </a:r>
          </a:p>
          <a:p>
            <a:endParaRPr lang="en-US" dirty="0">
              <a:solidFill>
                <a:schemeClr val="tx2"/>
              </a:solidFill>
            </a:endParaRPr>
          </a:p>
          <a:p>
            <a:endParaRPr lang="en-US" dirty="0">
              <a:solidFill>
                <a:schemeClr val="tx2"/>
              </a:solidFill>
            </a:endParaRPr>
          </a:p>
          <a:p>
            <a:r>
              <a:rPr lang="en-US" dirty="0">
                <a:solidFill>
                  <a:schemeClr val="tx2"/>
                </a:solidFill>
              </a:rPr>
              <a:t>August 29, 2024</a:t>
            </a:r>
          </a:p>
          <a:p>
            <a:endParaRPr lang="en-US" dirty="0">
              <a:solidFill>
                <a:schemeClr val="tx2"/>
              </a:solidFill>
            </a:endParaRPr>
          </a:p>
        </p:txBody>
      </p:sp>
    </p:spTree>
    <p:extLst>
      <p:ext uri="{BB962C8B-B14F-4D97-AF65-F5344CB8AC3E}">
        <p14:creationId xmlns:p14="http://schemas.microsoft.com/office/powerpoint/2010/main" val="1850676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D6869-86A1-B83B-8299-C2EB10231D1A}"/>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9AF20F1E-D4E3-7A70-2873-597B398F2A67}"/>
              </a:ext>
            </a:extLst>
          </p:cNvPr>
          <p:cNvSpPr>
            <a:spLocks noGrp="1"/>
          </p:cNvSpPr>
          <p:nvPr>
            <p:ph idx="1"/>
          </p:nvPr>
        </p:nvSpPr>
        <p:spPr/>
        <p:txBody>
          <a:bodyPr/>
          <a:lstStyle/>
          <a:p>
            <a:pPr>
              <a:buFontTx/>
              <a:buChar char="-"/>
            </a:pPr>
            <a:r>
              <a:rPr lang="en-US" sz="1800" dirty="0"/>
              <a:t>Program update at August Board</a:t>
            </a:r>
          </a:p>
          <a:p>
            <a:pPr>
              <a:buFontTx/>
              <a:buChar char="-"/>
            </a:pPr>
            <a:r>
              <a:rPr lang="en-US" sz="1800" dirty="0"/>
              <a:t>Current Issues for RTCBTF</a:t>
            </a:r>
          </a:p>
          <a:p>
            <a:pPr>
              <a:buFontTx/>
              <a:buChar char="-"/>
            </a:pPr>
            <a:r>
              <a:rPr lang="en-US" sz="1800" dirty="0"/>
              <a:t>Attestation Scorecard</a:t>
            </a:r>
          </a:p>
          <a:p>
            <a:pPr>
              <a:buFontTx/>
              <a:buChar char="-"/>
            </a:pPr>
            <a:r>
              <a:rPr lang="en-US" sz="1800" dirty="0"/>
              <a:t>Next Steps </a:t>
            </a:r>
          </a:p>
        </p:txBody>
      </p:sp>
      <p:sp>
        <p:nvSpPr>
          <p:cNvPr id="4" name="Slide Number Placeholder 3">
            <a:extLst>
              <a:ext uri="{FF2B5EF4-FFF2-40B4-BE49-F238E27FC236}">
                <a16:creationId xmlns:a16="http://schemas.microsoft.com/office/drawing/2014/main" id="{508D7AED-487B-8A2B-4965-52C07187891A}"/>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99659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a:xfrm>
            <a:off x="381000" y="243682"/>
            <a:ext cx="8458200" cy="785195"/>
          </a:xfrm>
        </p:spPr>
        <p:txBody>
          <a:bodyPr/>
          <a:lstStyle/>
          <a:p>
            <a:r>
              <a:rPr lang="en-US" dirty="0"/>
              <a:t>RTC+B Program Update </a:t>
            </a:r>
            <a:br>
              <a:rPr lang="en-US" dirty="0"/>
            </a:br>
            <a:r>
              <a:rPr lang="en-US" sz="1600" dirty="0"/>
              <a:t>(excerpt from August Board T&amp;S RTC Update)</a:t>
            </a:r>
            <a:endParaRPr lang="en-US" dirty="0">
              <a:solidFill>
                <a:srgbClr val="FF0000"/>
              </a:solidFill>
            </a:endParaRPr>
          </a:p>
        </p:txBody>
      </p:sp>
      <p:sp>
        <p:nvSpPr>
          <p:cNvPr id="6" name="Rectangle 5">
            <a:extLst>
              <a:ext uri="{FF2B5EF4-FFF2-40B4-BE49-F238E27FC236}">
                <a16:creationId xmlns:a16="http://schemas.microsoft.com/office/drawing/2014/main" id="{6E2B4553-F342-C6A0-5BD1-617BCB9BEB8A}"/>
              </a:ext>
            </a:extLst>
          </p:cNvPr>
          <p:cNvSpPr/>
          <p:nvPr/>
        </p:nvSpPr>
        <p:spPr>
          <a:xfrm>
            <a:off x="762000" y="5105400"/>
            <a:ext cx="1143000" cy="467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9FAAB0B-133A-796A-EDA5-354C9BF422D8}"/>
              </a:ext>
            </a:extLst>
          </p:cNvPr>
          <p:cNvSpPr/>
          <p:nvPr/>
        </p:nvSpPr>
        <p:spPr>
          <a:xfrm>
            <a:off x="533400" y="5791200"/>
            <a:ext cx="1219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0C314E0A-1673-1DB7-6167-C0840BCBCAFC}"/>
              </a:ext>
            </a:extLst>
          </p:cNvPr>
          <p:cNvSpPr txBox="1"/>
          <p:nvPr/>
        </p:nvSpPr>
        <p:spPr>
          <a:xfrm>
            <a:off x="5159623" y="381000"/>
            <a:ext cx="2971800" cy="923330"/>
          </a:xfrm>
          <a:prstGeom prst="rect">
            <a:avLst/>
          </a:prstGeom>
          <a:noFill/>
          <a:ln>
            <a:solidFill>
              <a:srgbClr val="C00000"/>
            </a:solidFill>
          </a:ln>
        </p:spPr>
        <p:txBody>
          <a:bodyPr wrap="square" rtlCol="0">
            <a:spAutoFit/>
          </a:bodyPr>
          <a:lstStyle/>
          <a:p>
            <a:r>
              <a:rPr lang="en-US" dirty="0">
                <a:solidFill>
                  <a:srgbClr val="C00000"/>
                </a:solidFill>
              </a:rPr>
              <a:t>ERCOT to publish go-live date before or during September</a:t>
            </a:r>
          </a:p>
        </p:txBody>
      </p:sp>
      <p:pic>
        <p:nvPicPr>
          <p:cNvPr id="7" name="Picture 6">
            <a:extLst>
              <a:ext uri="{FF2B5EF4-FFF2-40B4-BE49-F238E27FC236}">
                <a16:creationId xmlns:a16="http://schemas.microsoft.com/office/drawing/2014/main" id="{5D9AC882-817C-D3CA-90C7-D92D5BDE6F2D}"/>
              </a:ext>
            </a:extLst>
          </p:cNvPr>
          <p:cNvPicPr>
            <a:picLocks noChangeAspect="1"/>
          </p:cNvPicPr>
          <p:nvPr/>
        </p:nvPicPr>
        <p:blipFill>
          <a:blip r:embed="rId2"/>
          <a:stretch>
            <a:fillRect/>
          </a:stretch>
        </p:blipFill>
        <p:spPr>
          <a:xfrm>
            <a:off x="0" y="1379200"/>
            <a:ext cx="9144000" cy="4869200"/>
          </a:xfrm>
          <a:prstGeom prst="rect">
            <a:avLst/>
          </a:prstGeom>
        </p:spPr>
      </p:pic>
      <p:cxnSp>
        <p:nvCxnSpPr>
          <p:cNvPr id="8" name="Straight Arrow Connector 7">
            <a:extLst>
              <a:ext uri="{FF2B5EF4-FFF2-40B4-BE49-F238E27FC236}">
                <a16:creationId xmlns:a16="http://schemas.microsoft.com/office/drawing/2014/main" id="{C0779FE1-C675-1379-EA1F-92DA62ECD548}"/>
              </a:ext>
            </a:extLst>
          </p:cNvPr>
          <p:cNvCxnSpPr>
            <a:cxnSpLocks/>
            <a:stCxn id="5" idx="1"/>
          </p:cNvCxnSpPr>
          <p:nvPr/>
        </p:nvCxnSpPr>
        <p:spPr>
          <a:xfrm flipH="1">
            <a:off x="3810000" y="842665"/>
            <a:ext cx="1349623" cy="681335"/>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7889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A97032A-B3FD-6C23-37C5-0CBE23E63CB1}"/>
              </a:ext>
            </a:extLst>
          </p:cNvPr>
          <p:cNvSpPr txBox="1">
            <a:spLocks/>
          </p:cNvSpPr>
          <p:nvPr/>
        </p:nvSpPr>
        <p:spPr>
          <a:xfrm>
            <a:off x="508000" y="243683"/>
            <a:ext cx="11277600" cy="570951"/>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r>
              <a:rPr lang="en-US" sz="2000"/>
              <a:t>Sequence and Potential Dates for Market Trials </a:t>
            </a:r>
            <a:br>
              <a:rPr lang="en-US" sz="2000"/>
            </a:br>
            <a:r>
              <a:rPr lang="en-US" sz="2000"/>
              <a:t>(dates subject to change while in Planning phase)</a:t>
            </a:r>
            <a:endParaRPr lang="en-US" sz="2000" dirty="0">
              <a:solidFill>
                <a:srgbClr val="FF0000"/>
              </a:solidFill>
            </a:endParaRPr>
          </a:p>
        </p:txBody>
      </p:sp>
      <p:sp>
        <p:nvSpPr>
          <p:cNvPr id="12" name="Content Placeholder 2">
            <a:extLst>
              <a:ext uri="{FF2B5EF4-FFF2-40B4-BE49-F238E27FC236}">
                <a16:creationId xmlns:a16="http://schemas.microsoft.com/office/drawing/2014/main" id="{F6D5B94A-217A-2B47-0DA0-757C28090D45}"/>
              </a:ext>
            </a:extLst>
          </p:cNvPr>
          <p:cNvSpPr txBox="1">
            <a:spLocks/>
          </p:cNvSpPr>
          <p:nvPr/>
        </p:nvSpPr>
        <p:spPr>
          <a:xfrm>
            <a:off x="254000" y="1814243"/>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
        <p:nvSpPr>
          <p:cNvPr id="13" name="Rectangle 12">
            <a:extLst>
              <a:ext uri="{FF2B5EF4-FFF2-40B4-BE49-F238E27FC236}">
                <a16:creationId xmlns:a16="http://schemas.microsoft.com/office/drawing/2014/main" id="{692D907A-7C61-779A-5A91-6DB38D796CC0}"/>
              </a:ext>
            </a:extLst>
          </p:cNvPr>
          <p:cNvSpPr/>
          <p:nvPr/>
        </p:nvSpPr>
        <p:spPr>
          <a:xfrm>
            <a:off x="1016000" y="2795162"/>
            <a:ext cx="2420332"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u="sng" dirty="0">
                <a:solidFill>
                  <a:schemeClr val="tx1"/>
                </a:solidFill>
              </a:rPr>
              <a:t>RTC QSE Submission Testing</a:t>
            </a:r>
          </a:p>
          <a:p>
            <a:pPr algn="ctr"/>
            <a:r>
              <a:rPr lang="en-US" sz="1000" dirty="0">
                <a:solidFill>
                  <a:schemeClr val="tx1"/>
                </a:solidFill>
              </a:rPr>
              <a:t>(Submit COP, RT AS Offers, </a:t>
            </a:r>
          </a:p>
          <a:p>
            <a:pPr algn="ctr"/>
            <a:r>
              <a:rPr lang="en-US" sz="1000" dirty="0">
                <a:solidFill>
                  <a:schemeClr val="tx1"/>
                </a:solidFill>
              </a:rPr>
              <a:t>DAM Virtual AS, Outages for ESRs)</a:t>
            </a:r>
          </a:p>
        </p:txBody>
      </p:sp>
      <p:sp>
        <p:nvSpPr>
          <p:cNvPr id="14" name="Rectangle 13">
            <a:extLst>
              <a:ext uri="{FF2B5EF4-FFF2-40B4-BE49-F238E27FC236}">
                <a16:creationId xmlns:a16="http://schemas.microsoft.com/office/drawing/2014/main" id="{2A7C9F43-D1CD-5F82-6143-0F5ED6118E96}"/>
              </a:ext>
            </a:extLst>
          </p:cNvPr>
          <p:cNvSpPr/>
          <p:nvPr/>
        </p:nvSpPr>
        <p:spPr>
          <a:xfrm>
            <a:off x="3436332" y="2795162"/>
            <a:ext cx="1846868"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Open-loop RTC SCED</a:t>
            </a:r>
          </a:p>
          <a:p>
            <a:pPr algn="ctr"/>
            <a:r>
              <a:rPr lang="en-US" sz="1100" dirty="0">
                <a:solidFill>
                  <a:schemeClr val="tx1"/>
                </a:solidFill>
              </a:rPr>
              <a:t>(QSE offers, SCED non-binding award/dispatch)</a:t>
            </a:r>
          </a:p>
        </p:txBody>
      </p:sp>
      <p:sp>
        <p:nvSpPr>
          <p:cNvPr id="15" name="Rectangle 14">
            <a:extLst>
              <a:ext uri="{FF2B5EF4-FFF2-40B4-BE49-F238E27FC236}">
                <a16:creationId xmlns:a16="http://schemas.microsoft.com/office/drawing/2014/main" id="{44026E3E-4BBC-2CDE-660F-6E7C39CFCED7}"/>
              </a:ext>
            </a:extLst>
          </p:cNvPr>
          <p:cNvSpPr/>
          <p:nvPr/>
        </p:nvSpPr>
        <p:spPr>
          <a:xfrm>
            <a:off x="5283200" y="2795162"/>
            <a:ext cx="2362200" cy="1806724"/>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Closed-loop SCED/LFC</a:t>
            </a:r>
          </a:p>
          <a:p>
            <a:pPr algn="ctr"/>
            <a:r>
              <a:rPr lang="en-US" sz="1100" dirty="0">
                <a:solidFill>
                  <a:schemeClr val="tx1"/>
                </a:solidFill>
              </a:rPr>
              <a:t>(QSE RTC offers and telemetry to support closed-loop frequency control test 2-3 tests of 2-4 hour durations)</a:t>
            </a:r>
          </a:p>
        </p:txBody>
      </p:sp>
      <p:sp>
        <p:nvSpPr>
          <p:cNvPr id="16" name="Rectangle 15">
            <a:extLst>
              <a:ext uri="{FF2B5EF4-FFF2-40B4-BE49-F238E27FC236}">
                <a16:creationId xmlns:a16="http://schemas.microsoft.com/office/drawing/2014/main" id="{60838D4D-9AF0-66C4-0D8E-0A4D26D70D3D}"/>
              </a:ext>
            </a:extLst>
          </p:cNvPr>
          <p:cNvSpPr/>
          <p:nvPr/>
        </p:nvSpPr>
        <p:spPr>
          <a:xfrm>
            <a:off x="1016000" y="3863452"/>
            <a:ext cx="2233970" cy="738434"/>
          </a:xfrm>
          <a:prstGeom prst="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RTC QSE Telemetry Check-out </a:t>
            </a:r>
            <a:r>
              <a:rPr lang="en-US" sz="1100" dirty="0">
                <a:solidFill>
                  <a:schemeClr val="tx1"/>
                </a:solidFill>
              </a:rPr>
              <a:t>(QSEs add/verify new telemetry points for UDSP, New ramp rates, ESR telemetry)</a:t>
            </a:r>
          </a:p>
        </p:txBody>
      </p:sp>
      <p:sp>
        <p:nvSpPr>
          <p:cNvPr id="17" name="Rectangle 16">
            <a:extLst>
              <a:ext uri="{FF2B5EF4-FFF2-40B4-BE49-F238E27FC236}">
                <a16:creationId xmlns:a16="http://schemas.microsoft.com/office/drawing/2014/main" id="{59716E97-B79F-8D46-15FD-EF530D7CEE6F}"/>
              </a:ext>
            </a:extLst>
          </p:cNvPr>
          <p:cNvSpPr/>
          <p:nvPr/>
        </p:nvSpPr>
        <p:spPr>
          <a:xfrm>
            <a:off x="5305197" y="4788353"/>
            <a:ext cx="1926603" cy="738435"/>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Day-Ahead Market </a:t>
            </a:r>
          </a:p>
          <a:p>
            <a:pPr algn="ctr"/>
            <a:r>
              <a:rPr lang="en-US" sz="1100" dirty="0">
                <a:solidFill>
                  <a:schemeClr val="tx1"/>
                </a:solidFill>
              </a:rPr>
              <a:t>(Non-binding DAM using QSE offers for at least 2 tests)</a:t>
            </a:r>
          </a:p>
        </p:txBody>
      </p:sp>
      <p:sp>
        <p:nvSpPr>
          <p:cNvPr id="18" name="Rectangle 17">
            <a:extLst>
              <a:ext uri="{FF2B5EF4-FFF2-40B4-BE49-F238E27FC236}">
                <a16:creationId xmlns:a16="http://schemas.microsoft.com/office/drawing/2014/main" id="{4BA243BC-6D29-109B-91A6-4029970CE6A7}"/>
              </a:ext>
            </a:extLst>
          </p:cNvPr>
          <p:cNvSpPr/>
          <p:nvPr/>
        </p:nvSpPr>
        <p:spPr>
          <a:xfrm>
            <a:off x="7645401" y="2795162"/>
            <a:ext cx="1194847" cy="2999797"/>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Transition to Go-Live</a:t>
            </a:r>
          </a:p>
          <a:p>
            <a:pPr algn="ctr"/>
            <a:r>
              <a:rPr lang="en-US" sz="1100" dirty="0">
                <a:solidFill>
                  <a:schemeClr val="tx1"/>
                </a:solidFill>
              </a:rPr>
              <a:t>Upon completion of testing, confirmation of ERCOT and market readiness for Go-Live.</a:t>
            </a:r>
          </a:p>
        </p:txBody>
      </p:sp>
      <p:sp>
        <p:nvSpPr>
          <p:cNvPr id="19" name="TextBox 18">
            <a:extLst>
              <a:ext uri="{FF2B5EF4-FFF2-40B4-BE49-F238E27FC236}">
                <a16:creationId xmlns:a16="http://schemas.microsoft.com/office/drawing/2014/main" id="{892DB19F-F8A2-D2FD-7E10-9DD1F21BFCB9}"/>
              </a:ext>
            </a:extLst>
          </p:cNvPr>
          <p:cNvSpPr txBox="1"/>
          <p:nvPr/>
        </p:nvSpPr>
        <p:spPr>
          <a:xfrm>
            <a:off x="2657295" y="2484144"/>
            <a:ext cx="1525571" cy="307777"/>
          </a:xfrm>
          <a:prstGeom prst="rect">
            <a:avLst/>
          </a:prstGeom>
          <a:noFill/>
        </p:spPr>
        <p:txBody>
          <a:bodyPr wrap="square" rtlCol="0">
            <a:spAutoFit/>
          </a:bodyPr>
          <a:lstStyle/>
          <a:p>
            <a:pPr algn="ctr"/>
            <a:r>
              <a:rPr lang="en-US" sz="1400" dirty="0"/>
              <a:t>3-4 months</a:t>
            </a:r>
          </a:p>
        </p:txBody>
      </p:sp>
      <p:sp>
        <p:nvSpPr>
          <p:cNvPr id="20" name="TextBox 19">
            <a:extLst>
              <a:ext uri="{FF2B5EF4-FFF2-40B4-BE49-F238E27FC236}">
                <a16:creationId xmlns:a16="http://schemas.microsoft.com/office/drawing/2014/main" id="{D472B9BF-B227-ED13-9A36-6A8AB7E1DB58}"/>
              </a:ext>
            </a:extLst>
          </p:cNvPr>
          <p:cNvSpPr txBox="1"/>
          <p:nvPr/>
        </p:nvSpPr>
        <p:spPr>
          <a:xfrm>
            <a:off x="5798533" y="2500822"/>
            <a:ext cx="1525571" cy="307777"/>
          </a:xfrm>
          <a:prstGeom prst="rect">
            <a:avLst/>
          </a:prstGeom>
          <a:noFill/>
        </p:spPr>
        <p:txBody>
          <a:bodyPr wrap="square" rtlCol="0">
            <a:spAutoFit/>
          </a:bodyPr>
          <a:lstStyle/>
          <a:p>
            <a:pPr algn="ctr"/>
            <a:r>
              <a:rPr lang="en-US" sz="1400" dirty="0"/>
              <a:t>2 months</a:t>
            </a:r>
          </a:p>
        </p:txBody>
      </p:sp>
      <p:sp>
        <p:nvSpPr>
          <p:cNvPr id="21" name="TextBox 20">
            <a:extLst>
              <a:ext uri="{FF2B5EF4-FFF2-40B4-BE49-F238E27FC236}">
                <a16:creationId xmlns:a16="http://schemas.microsoft.com/office/drawing/2014/main" id="{07DAB2D9-02D8-FF14-E054-4B770232A281}"/>
              </a:ext>
            </a:extLst>
          </p:cNvPr>
          <p:cNvSpPr txBox="1"/>
          <p:nvPr/>
        </p:nvSpPr>
        <p:spPr>
          <a:xfrm>
            <a:off x="7491430" y="2500821"/>
            <a:ext cx="1525571" cy="307777"/>
          </a:xfrm>
          <a:prstGeom prst="rect">
            <a:avLst/>
          </a:prstGeom>
          <a:noFill/>
        </p:spPr>
        <p:txBody>
          <a:bodyPr wrap="square" rtlCol="0">
            <a:spAutoFit/>
          </a:bodyPr>
          <a:lstStyle/>
          <a:p>
            <a:pPr algn="ctr"/>
            <a:r>
              <a:rPr lang="en-US" sz="1400" dirty="0"/>
              <a:t>1 month</a:t>
            </a:r>
          </a:p>
        </p:txBody>
      </p:sp>
      <p:sp>
        <p:nvSpPr>
          <p:cNvPr id="22" name="TextBox 21">
            <a:extLst>
              <a:ext uri="{FF2B5EF4-FFF2-40B4-BE49-F238E27FC236}">
                <a16:creationId xmlns:a16="http://schemas.microsoft.com/office/drawing/2014/main" id="{F8F17E32-D908-0615-BD8A-AD7D188AB08E}"/>
              </a:ext>
            </a:extLst>
          </p:cNvPr>
          <p:cNvSpPr txBox="1"/>
          <p:nvPr/>
        </p:nvSpPr>
        <p:spPr>
          <a:xfrm>
            <a:off x="5505712" y="5621267"/>
            <a:ext cx="1525571" cy="307777"/>
          </a:xfrm>
          <a:prstGeom prst="rect">
            <a:avLst/>
          </a:prstGeom>
          <a:noFill/>
        </p:spPr>
        <p:txBody>
          <a:bodyPr wrap="square" rtlCol="0">
            <a:spAutoFit/>
          </a:bodyPr>
          <a:lstStyle/>
          <a:p>
            <a:pPr algn="ctr"/>
            <a:r>
              <a:rPr lang="en-US" sz="1400" dirty="0"/>
              <a:t>1-2 months</a:t>
            </a:r>
          </a:p>
        </p:txBody>
      </p:sp>
      <p:sp>
        <p:nvSpPr>
          <p:cNvPr id="23" name="Rectangle 22">
            <a:extLst>
              <a:ext uri="{FF2B5EF4-FFF2-40B4-BE49-F238E27FC236}">
                <a16:creationId xmlns:a16="http://schemas.microsoft.com/office/drawing/2014/main" id="{0B04C06B-C52B-F389-AC5E-A225AA27F943}"/>
              </a:ext>
            </a:extLst>
          </p:cNvPr>
          <p:cNvSpPr/>
          <p:nvPr/>
        </p:nvSpPr>
        <p:spPr>
          <a:xfrm>
            <a:off x="482600"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24" name="Rectangle 23">
            <a:extLst>
              <a:ext uri="{FF2B5EF4-FFF2-40B4-BE49-F238E27FC236}">
                <a16:creationId xmlns:a16="http://schemas.microsoft.com/office/drawing/2014/main" id="{A1A5A9EE-CEF8-7774-1B9B-556FBB9408BF}"/>
              </a:ext>
            </a:extLst>
          </p:cNvPr>
          <p:cNvSpPr/>
          <p:nvPr/>
        </p:nvSpPr>
        <p:spPr>
          <a:xfrm>
            <a:off x="1550594"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25" name="Rectangle 24">
            <a:extLst>
              <a:ext uri="{FF2B5EF4-FFF2-40B4-BE49-F238E27FC236}">
                <a16:creationId xmlns:a16="http://schemas.microsoft.com/office/drawing/2014/main" id="{15462826-8396-1072-6270-9CEF9E396EC3}"/>
              </a:ext>
            </a:extLst>
          </p:cNvPr>
          <p:cNvSpPr/>
          <p:nvPr/>
        </p:nvSpPr>
        <p:spPr>
          <a:xfrm>
            <a:off x="262839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26" name="Rectangle 25">
            <a:extLst>
              <a:ext uri="{FF2B5EF4-FFF2-40B4-BE49-F238E27FC236}">
                <a16:creationId xmlns:a16="http://schemas.microsoft.com/office/drawing/2014/main" id="{922F09F3-7FED-D165-CAC6-5872696DC5B8}"/>
              </a:ext>
            </a:extLst>
          </p:cNvPr>
          <p:cNvSpPr/>
          <p:nvPr/>
        </p:nvSpPr>
        <p:spPr>
          <a:xfrm>
            <a:off x="3705977"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27" name="Rectangle 26">
            <a:extLst>
              <a:ext uri="{FF2B5EF4-FFF2-40B4-BE49-F238E27FC236}">
                <a16:creationId xmlns:a16="http://schemas.microsoft.com/office/drawing/2014/main" id="{145B9E6F-084C-A3B5-BD31-9FF09D8E34C1}"/>
              </a:ext>
            </a:extLst>
          </p:cNvPr>
          <p:cNvSpPr/>
          <p:nvPr/>
        </p:nvSpPr>
        <p:spPr>
          <a:xfrm>
            <a:off x="4775427"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28" name="Rectangle 27">
            <a:extLst>
              <a:ext uri="{FF2B5EF4-FFF2-40B4-BE49-F238E27FC236}">
                <a16:creationId xmlns:a16="http://schemas.microsoft.com/office/drawing/2014/main" id="{641105A9-C787-2703-CAF0-7909C9525862}"/>
              </a:ext>
            </a:extLst>
          </p:cNvPr>
          <p:cNvSpPr/>
          <p:nvPr/>
        </p:nvSpPr>
        <p:spPr>
          <a:xfrm>
            <a:off x="5830724"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29" name="Rectangle 28">
            <a:extLst>
              <a:ext uri="{FF2B5EF4-FFF2-40B4-BE49-F238E27FC236}">
                <a16:creationId xmlns:a16="http://schemas.microsoft.com/office/drawing/2014/main" id="{0869C7E7-6AD6-66EE-9476-0F679F08C46C}"/>
              </a:ext>
            </a:extLst>
          </p:cNvPr>
          <p:cNvSpPr/>
          <p:nvPr/>
        </p:nvSpPr>
        <p:spPr>
          <a:xfrm>
            <a:off x="689760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30" name="Rectangle 29">
            <a:extLst>
              <a:ext uri="{FF2B5EF4-FFF2-40B4-BE49-F238E27FC236}">
                <a16:creationId xmlns:a16="http://schemas.microsoft.com/office/drawing/2014/main" id="{D32395EE-33E2-A0BC-9F5A-829AF4E65FA6}"/>
              </a:ext>
            </a:extLst>
          </p:cNvPr>
          <p:cNvSpPr/>
          <p:nvPr/>
        </p:nvSpPr>
        <p:spPr>
          <a:xfrm>
            <a:off x="796440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31" name="Arrow: Pentagon 30">
            <a:extLst>
              <a:ext uri="{FF2B5EF4-FFF2-40B4-BE49-F238E27FC236}">
                <a16:creationId xmlns:a16="http://schemas.microsoft.com/office/drawing/2014/main" id="{43A67080-DCD5-7D27-9270-C09276120D22}"/>
              </a:ext>
            </a:extLst>
          </p:cNvPr>
          <p:cNvSpPr/>
          <p:nvPr/>
        </p:nvSpPr>
        <p:spPr>
          <a:xfrm>
            <a:off x="69660" y="1588587"/>
            <a:ext cx="1403541" cy="1239824"/>
          </a:xfrm>
          <a:prstGeom prst="homePlate">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QSE Attestation </a:t>
            </a:r>
          </a:p>
          <a:p>
            <a:pPr algn="ctr"/>
            <a:r>
              <a:rPr lang="en-US" sz="1400" dirty="0">
                <a:solidFill>
                  <a:schemeClr val="tx1"/>
                </a:solidFill>
              </a:rPr>
              <a:t>9 months before Trials </a:t>
            </a:r>
          </a:p>
        </p:txBody>
      </p:sp>
      <p:sp>
        <p:nvSpPr>
          <p:cNvPr id="32" name="Rectangle 31">
            <a:extLst>
              <a:ext uri="{FF2B5EF4-FFF2-40B4-BE49-F238E27FC236}">
                <a16:creationId xmlns:a16="http://schemas.microsoft.com/office/drawing/2014/main" id="{49465D1A-060B-F121-F06A-AF0A5EF59DD0}"/>
              </a:ext>
            </a:extLst>
          </p:cNvPr>
          <p:cNvSpPr/>
          <p:nvPr/>
        </p:nvSpPr>
        <p:spPr>
          <a:xfrm>
            <a:off x="3249970" y="3861698"/>
            <a:ext cx="2031476" cy="738434"/>
          </a:xfrm>
          <a:prstGeom prst="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QSE Telemetry Tests</a:t>
            </a:r>
          </a:p>
          <a:p>
            <a:pPr algn="ctr"/>
            <a:r>
              <a:rPr lang="en-US" sz="1100" dirty="0">
                <a:solidFill>
                  <a:schemeClr val="tx1"/>
                </a:solidFill>
              </a:rPr>
              <a:t>(Individual QSE to follow UDSP and support new ramp rate and ESR telemetry)</a:t>
            </a:r>
          </a:p>
        </p:txBody>
      </p:sp>
      <p:sp>
        <p:nvSpPr>
          <p:cNvPr id="33" name="TextBox 32">
            <a:extLst>
              <a:ext uri="{FF2B5EF4-FFF2-40B4-BE49-F238E27FC236}">
                <a16:creationId xmlns:a16="http://schemas.microsoft.com/office/drawing/2014/main" id="{B8D9F41D-7BC3-0A7B-EC99-9530F42BACA0}"/>
              </a:ext>
            </a:extLst>
          </p:cNvPr>
          <p:cNvSpPr txBox="1"/>
          <p:nvPr/>
        </p:nvSpPr>
        <p:spPr>
          <a:xfrm>
            <a:off x="1479574" y="2022575"/>
            <a:ext cx="5989772" cy="338554"/>
          </a:xfrm>
          <a:prstGeom prst="rect">
            <a:avLst/>
          </a:prstGeom>
          <a:noFill/>
          <a:ln>
            <a:solidFill>
              <a:schemeClr val="tx2"/>
            </a:solidFill>
          </a:ln>
        </p:spPr>
        <p:txBody>
          <a:bodyPr wrap="square" rtlCol="0">
            <a:spAutoFit/>
          </a:bodyPr>
          <a:lstStyle/>
          <a:p>
            <a:r>
              <a:rPr lang="en-US" sz="1600" dirty="0"/>
              <a:t>Each activity will have a public-facing Scorecard and exit Criteria</a:t>
            </a:r>
          </a:p>
        </p:txBody>
      </p:sp>
      <p:sp>
        <p:nvSpPr>
          <p:cNvPr id="34" name="TextBox 33">
            <a:extLst>
              <a:ext uri="{FF2B5EF4-FFF2-40B4-BE49-F238E27FC236}">
                <a16:creationId xmlns:a16="http://schemas.microsoft.com/office/drawing/2014/main" id="{41C14A88-A8A3-1CB0-DACA-CD4655743720}"/>
              </a:ext>
            </a:extLst>
          </p:cNvPr>
          <p:cNvSpPr txBox="1"/>
          <p:nvPr/>
        </p:nvSpPr>
        <p:spPr>
          <a:xfrm>
            <a:off x="3570831" y="6460033"/>
            <a:ext cx="1824538" cy="307777"/>
          </a:xfrm>
          <a:prstGeom prst="rect">
            <a:avLst/>
          </a:prstGeom>
          <a:noFill/>
        </p:spPr>
        <p:txBody>
          <a:bodyPr wrap="none" rtlCol="0">
            <a:spAutoFit/>
          </a:bodyPr>
          <a:lstStyle/>
          <a:p>
            <a:r>
              <a:rPr lang="en-US" sz="1400" dirty="0"/>
              <a:t>Updated 2024-05-22</a:t>
            </a:r>
          </a:p>
        </p:txBody>
      </p:sp>
      <p:sp>
        <p:nvSpPr>
          <p:cNvPr id="35" name="Rectangle 34">
            <a:extLst>
              <a:ext uri="{FF2B5EF4-FFF2-40B4-BE49-F238E27FC236}">
                <a16:creationId xmlns:a16="http://schemas.microsoft.com/office/drawing/2014/main" id="{F77F1DD2-1D4A-A839-680D-070E146B2E76}"/>
              </a:ext>
            </a:extLst>
          </p:cNvPr>
          <p:cNvSpPr/>
          <p:nvPr/>
        </p:nvSpPr>
        <p:spPr>
          <a:xfrm rot="19465979">
            <a:off x="1550703" y="2754017"/>
            <a:ext cx="5494322" cy="1569660"/>
          </a:xfrm>
          <a:prstGeom prst="rect">
            <a:avLst/>
          </a:prstGeom>
          <a:noFill/>
        </p:spPr>
        <p:txBody>
          <a:bodyPr wrap="square" lIns="91440" tIns="45720" rIns="91440" bIns="45720">
            <a:spAutoFit/>
          </a:bodyPr>
          <a:lstStyle/>
          <a:p>
            <a:pPr algn="ctr"/>
            <a:r>
              <a:rPr lang="en-US" sz="9600" b="1" spc="50" dirty="0">
                <a:ln w="0"/>
                <a:solidFill>
                  <a:schemeClr val="bg2">
                    <a:alpha val="30000"/>
                  </a:schemeClr>
                </a:solidFill>
                <a:effectLst>
                  <a:innerShdw blurRad="63500" dist="50800" dir="13500000">
                    <a:srgbClr val="000000">
                      <a:alpha val="50000"/>
                    </a:srgbClr>
                  </a:innerShdw>
                </a:effectLst>
              </a:rPr>
              <a:t>DRAFT</a:t>
            </a:r>
            <a:endParaRPr lang="en-US" sz="5400" b="1" spc="50" dirty="0">
              <a:ln w="0"/>
              <a:solidFill>
                <a:schemeClr val="bg2">
                  <a:alpha val="30000"/>
                </a:schemeClr>
              </a:solidFill>
              <a:effectLst>
                <a:innerShdw blurRad="63500" dist="50800" dir="13500000">
                  <a:srgbClr val="000000">
                    <a:alpha val="50000"/>
                  </a:srgbClr>
                </a:innerShdw>
              </a:effectLst>
            </a:endParaRPr>
          </a:p>
        </p:txBody>
      </p:sp>
      <p:sp>
        <p:nvSpPr>
          <p:cNvPr id="36" name="TextBox 35">
            <a:extLst>
              <a:ext uri="{FF2B5EF4-FFF2-40B4-BE49-F238E27FC236}">
                <a16:creationId xmlns:a16="http://schemas.microsoft.com/office/drawing/2014/main" id="{707BDACA-ED50-304E-0555-506EAB45558D}"/>
              </a:ext>
            </a:extLst>
          </p:cNvPr>
          <p:cNvSpPr txBox="1"/>
          <p:nvPr/>
        </p:nvSpPr>
        <p:spPr>
          <a:xfrm>
            <a:off x="431800" y="5014005"/>
            <a:ext cx="4769111" cy="1015663"/>
          </a:xfrm>
          <a:prstGeom prst="rect">
            <a:avLst/>
          </a:prstGeom>
          <a:noFill/>
        </p:spPr>
        <p:txBody>
          <a:bodyPr wrap="square" rtlCol="0">
            <a:spAutoFit/>
          </a:bodyPr>
          <a:lstStyle/>
          <a:p>
            <a:pPr marL="171450" marR="0" lvl="0" indent="-171450">
              <a:spcAft>
                <a:spcPts val="0"/>
              </a:spcAft>
              <a:buFont typeface="Arial" panose="020B0604020202020204" pitchFamily="34" charset="0"/>
              <a:buChar char="•"/>
            </a:pPr>
            <a:r>
              <a:rPr lang="en-US" sz="1200" dirty="0">
                <a:effectLst/>
                <a:latin typeface="Calibri" panose="020F0502020204030204" pitchFamily="34" charset="0"/>
                <a:ea typeface="Times New Roman" panose="02020603050405020304" pitchFamily="18" charset="0"/>
              </a:rPr>
              <a:t>Current draft of the earliest possible dates for Market Trials and Go-Live that have been shared through TWG and the RTC+B Workshops, in support of Market Participants readiness at RTCBTF.</a:t>
            </a:r>
            <a:endParaRPr lang="en-US" sz="1200" dirty="0">
              <a:effectLst/>
              <a:latin typeface="Calibri" panose="020F0502020204030204" pitchFamily="34" charset="0"/>
              <a:ea typeface="Calibri" panose="020F0502020204030204" pitchFamily="34" charset="0"/>
            </a:endParaRPr>
          </a:p>
          <a:p>
            <a:pPr marL="171450" marR="0" lvl="0" indent="-171450">
              <a:spcAft>
                <a:spcPts val="0"/>
              </a:spcAft>
              <a:buFont typeface="Arial" panose="020B0604020202020204" pitchFamily="34" charset="0"/>
              <a:buChar char="•"/>
            </a:pPr>
            <a:r>
              <a:rPr lang="en-US" sz="1200" dirty="0">
                <a:effectLst/>
                <a:latin typeface="Calibri" panose="020F0502020204030204" pitchFamily="34" charset="0"/>
                <a:ea typeface="Times New Roman" panose="02020603050405020304" pitchFamily="18" charset="0"/>
              </a:rPr>
              <a:t>Actual Market Trials and Go-Live milestones are to be determined and will be communicated no later than 9/30/24.</a:t>
            </a:r>
            <a:endParaRPr lang="en-US" dirty="0"/>
          </a:p>
        </p:txBody>
      </p:sp>
    </p:spTree>
    <p:extLst>
      <p:ext uri="{BB962C8B-B14F-4D97-AF65-F5344CB8AC3E}">
        <p14:creationId xmlns:p14="http://schemas.microsoft.com/office/powerpoint/2010/main" val="4049817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Current RTCBTF Issues List</a:t>
            </a:r>
            <a:endParaRPr lang="en-US" dirty="0">
              <a:solidFill>
                <a:srgbClr val="FF0000"/>
              </a:solidFill>
            </a:endParaRPr>
          </a:p>
        </p:txBody>
      </p:sp>
      <p:sp>
        <p:nvSpPr>
          <p:cNvPr id="8" name="Content Placeholder 7">
            <a:extLst>
              <a:ext uri="{FF2B5EF4-FFF2-40B4-BE49-F238E27FC236}">
                <a16:creationId xmlns:a16="http://schemas.microsoft.com/office/drawing/2014/main" id="{F97F78F1-831D-5D2B-D86F-5DA2B2C9A12A}"/>
              </a:ext>
            </a:extLst>
          </p:cNvPr>
          <p:cNvSpPr>
            <a:spLocks noGrp="1"/>
          </p:cNvSpPr>
          <p:nvPr>
            <p:ph idx="1"/>
          </p:nvPr>
        </p:nvSpPr>
        <p:spPr>
          <a:xfrm>
            <a:off x="31072" y="838199"/>
            <a:ext cx="8655728" cy="1957441"/>
          </a:xfrm>
        </p:spPr>
        <p:txBody>
          <a:bodyPr/>
          <a:lstStyle/>
          <a:p>
            <a:r>
              <a:rPr lang="en-US" sz="1800" dirty="0"/>
              <a:t>Prior to Sept meeting, ERCOT will streamline and align to key risks with program schedule.</a:t>
            </a:r>
          </a:p>
          <a:p>
            <a:pPr lvl="1"/>
            <a:r>
              <a:rPr lang="en-US" sz="1400" dirty="0"/>
              <a:t>Market Trials and Readiness (</a:t>
            </a:r>
            <a:r>
              <a:rPr lang="en-US" sz="1400" dirty="0" err="1"/>
              <a:t>eg</a:t>
            </a:r>
            <a:r>
              <a:rPr lang="en-US" sz="1400" dirty="0"/>
              <a:t>, new telemetry points and how to test in trials)</a:t>
            </a:r>
          </a:p>
          <a:p>
            <a:pPr lvl="1"/>
            <a:r>
              <a:rPr lang="en-US" sz="1400" dirty="0"/>
              <a:t>Analysis of market outcomes (</a:t>
            </a:r>
            <a:r>
              <a:rPr lang="en-US" sz="1400" dirty="0" err="1"/>
              <a:t>eg</a:t>
            </a:r>
            <a:r>
              <a:rPr lang="en-US" sz="1400" dirty="0"/>
              <a:t>, price formation for certain historical days)</a:t>
            </a:r>
          </a:p>
          <a:p>
            <a:pPr lvl="1"/>
            <a:r>
              <a:rPr lang="en-US" sz="1400" dirty="0"/>
              <a:t>Parameter values (</a:t>
            </a:r>
            <a:r>
              <a:rPr lang="en-US" sz="1400" dirty="0" err="1"/>
              <a:t>eg</a:t>
            </a:r>
            <a:r>
              <a:rPr lang="en-US" sz="1400" dirty="0"/>
              <a:t>, proxy offer for Ancillary Services)</a:t>
            </a:r>
          </a:p>
          <a:p>
            <a:pPr lvl="1"/>
            <a:r>
              <a:rPr lang="en-US" sz="1400" dirty="0"/>
              <a:t>Open discussion of other risks and concerns (</a:t>
            </a:r>
            <a:r>
              <a:rPr lang="en-US" sz="1400" dirty="0" err="1"/>
              <a:t>eg</a:t>
            </a:r>
            <a:r>
              <a:rPr lang="en-US" sz="1400" dirty="0"/>
              <a:t>, shape of AS Demand Curves) </a:t>
            </a:r>
            <a:endParaRPr lang="en-US" sz="1800" dirty="0"/>
          </a:p>
          <a:p>
            <a:endParaRPr lang="en-US" sz="1800" dirty="0"/>
          </a:p>
        </p:txBody>
      </p:sp>
      <p:pic>
        <p:nvPicPr>
          <p:cNvPr id="5" name="Picture 4">
            <a:extLst>
              <a:ext uri="{FF2B5EF4-FFF2-40B4-BE49-F238E27FC236}">
                <a16:creationId xmlns:a16="http://schemas.microsoft.com/office/drawing/2014/main" id="{46DE42A5-1A93-CBEE-8DF8-808F0A666E25}"/>
              </a:ext>
            </a:extLst>
          </p:cNvPr>
          <p:cNvPicPr>
            <a:picLocks noChangeAspect="1"/>
          </p:cNvPicPr>
          <p:nvPr/>
        </p:nvPicPr>
        <p:blipFill>
          <a:blip r:embed="rId2"/>
          <a:stretch>
            <a:fillRect/>
          </a:stretch>
        </p:blipFill>
        <p:spPr>
          <a:xfrm>
            <a:off x="0" y="2928496"/>
            <a:ext cx="9144000" cy="3396104"/>
          </a:xfrm>
          <a:prstGeom prst="rect">
            <a:avLst/>
          </a:prstGeom>
        </p:spPr>
      </p:pic>
      <p:sp>
        <p:nvSpPr>
          <p:cNvPr id="3" name="Rectangle 2">
            <a:extLst>
              <a:ext uri="{FF2B5EF4-FFF2-40B4-BE49-F238E27FC236}">
                <a16:creationId xmlns:a16="http://schemas.microsoft.com/office/drawing/2014/main" id="{1FD98E57-5B7E-6ED1-3128-D06F2E13E9BD}"/>
              </a:ext>
            </a:extLst>
          </p:cNvPr>
          <p:cNvSpPr/>
          <p:nvPr/>
        </p:nvSpPr>
        <p:spPr>
          <a:xfrm rot="20677236">
            <a:off x="2180239" y="3370299"/>
            <a:ext cx="4570483" cy="1754326"/>
          </a:xfrm>
          <a:prstGeom prst="rect">
            <a:avLst/>
          </a:prstGeom>
          <a:noFill/>
        </p:spPr>
        <p:txBody>
          <a:bodyPr wrap="none" lIns="91440" tIns="45720" rIns="91440" bIns="45720">
            <a:spAutoFit/>
          </a:bodyPr>
          <a:lstStyle/>
          <a:p>
            <a:pPr algn="ctr"/>
            <a:r>
              <a:rPr lang="en-US" sz="5400" b="0" cap="none" spc="0" dirty="0">
                <a:ln w="0"/>
                <a:solidFill>
                  <a:schemeClr val="accent1"/>
                </a:solidFill>
                <a:effectLst>
                  <a:outerShdw blurRad="38100" dist="25400" dir="5400000" algn="ctr" rotWithShape="0">
                    <a:srgbClr val="6E747A">
                      <a:alpha val="43000"/>
                    </a:srgbClr>
                  </a:outerShdw>
                </a:effectLst>
              </a:rPr>
              <a:t>Re-Organize</a:t>
            </a:r>
          </a:p>
          <a:p>
            <a:pPr algn="ctr"/>
            <a:r>
              <a:rPr lang="en-US" sz="5400" dirty="0">
                <a:ln w="0"/>
                <a:solidFill>
                  <a:schemeClr val="accent1"/>
                </a:solidFill>
                <a:effectLst>
                  <a:outerShdw blurRad="38100" dist="25400" dir="5400000" algn="ctr" rotWithShape="0">
                    <a:srgbClr val="6E747A">
                      <a:alpha val="43000"/>
                    </a:srgbClr>
                  </a:outerShdw>
                </a:effectLst>
              </a:rPr>
              <a:t>for September</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346602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Reviewed at August RTCBTF</a:t>
            </a:r>
            <a:endParaRPr lang="en-US" dirty="0">
              <a:solidFill>
                <a:srgbClr val="FF0000"/>
              </a:solidFill>
            </a:endParaRPr>
          </a:p>
        </p:txBody>
      </p:sp>
      <p:sp>
        <p:nvSpPr>
          <p:cNvPr id="8" name="Content Placeholder 7">
            <a:extLst>
              <a:ext uri="{FF2B5EF4-FFF2-40B4-BE49-F238E27FC236}">
                <a16:creationId xmlns:a16="http://schemas.microsoft.com/office/drawing/2014/main" id="{F97F78F1-831D-5D2B-D86F-5DA2B2C9A12A}"/>
              </a:ext>
            </a:extLst>
          </p:cNvPr>
          <p:cNvSpPr>
            <a:spLocks noGrp="1"/>
          </p:cNvSpPr>
          <p:nvPr>
            <p:ph idx="1"/>
          </p:nvPr>
        </p:nvSpPr>
        <p:spPr>
          <a:xfrm>
            <a:off x="319726" y="1066800"/>
            <a:ext cx="8534400" cy="4953000"/>
          </a:xfrm>
        </p:spPr>
        <p:txBody>
          <a:bodyPr/>
          <a:lstStyle/>
          <a:p>
            <a:pPr>
              <a:buFontTx/>
              <a:buChar char="-"/>
            </a:pPr>
            <a:r>
              <a:rPr lang="en-US" sz="1800" dirty="0"/>
              <a:t>Reviewed RTC and ESR Clarifying Revision Requests if market questions </a:t>
            </a:r>
          </a:p>
          <a:p>
            <a:pPr lvl="1" indent="-342900">
              <a:spcBef>
                <a:spcPts val="0"/>
              </a:spcBef>
              <a:buFont typeface="Calibri" panose="020F0502020204030204" pitchFamily="34" charset="0"/>
              <a:buChar char="-"/>
            </a:pPr>
            <a:r>
              <a:rPr lang="en-US" sz="1800" dirty="0">
                <a:effectLst/>
                <a:latin typeface="Calibri" panose="020F0502020204030204" pitchFamily="34" charset="0"/>
                <a:ea typeface="Calibri" panose="020F0502020204030204" pitchFamily="34" charset="0"/>
              </a:rPr>
              <a:t>RTC- </a:t>
            </a:r>
            <a:r>
              <a:rPr lang="en-US" sz="1800" dirty="0">
                <a:effectLst/>
                <a:latin typeface="Calibri" panose="020F0502020204030204" pitchFamily="34" charset="0"/>
                <a:ea typeface="Calibri" panose="020F0502020204030204" pitchFamily="34" charset="0"/>
                <a:hlinkClick r:id="rId2"/>
              </a:rPr>
              <a:t>NPRR1245</a:t>
            </a:r>
            <a:endParaRPr lang="en-US" sz="1800" dirty="0">
              <a:effectLst/>
              <a:latin typeface="Calibri" panose="020F0502020204030204" pitchFamily="34" charset="0"/>
              <a:ea typeface="Calibri" panose="020F0502020204030204" pitchFamily="34" charset="0"/>
            </a:endParaRPr>
          </a:p>
          <a:p>
            <a:pPr lvl="1" indent="-342900">
              <a:spcBef>
                <a:spcPts val="0"/>
              </a:spcBef>
              <a:buFont typeface="Calibri" panose="020F0502020204030204" pitchFamily="34" charset="0"/>
              <a:buChar char="-"/>
            </a:pPr>
            <a:r>
              <a:rPr lang="en-US" sz="1800" dirty="0">
                <a:effectLst/>
                <a:latin typeface="Calibri" panose="020F0502020204030204" pitchFamily="34" charset="0"/>
                <a:ea typeface="Calibri" panose="020F0502020204030204" pitchFamily="34" charset="0"/>
              </a:rPr>
              <a:t>ESR- </a:t>
            </a:r>
            <a:r>
              <a:rPr lang="en-US" sz="1800" dirty="0">
                <a:effectLst/>
                <a:latin typeface="Calibri" panose="020F0502020204030204" pitchFamily="34" charset="0"/>
                <a:ea typeface="Calibri" panose="020F0502020204030204" pitchFamily="34" charset="0"/>
                <a:hlinkClick r:id="rId3"/>
              </a:rPr>
              <a:t>NPRR1246</a:t>
            </a:r>
            <a:r>
              <a:rPr lang="en-US" sz="180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hlinkClick r:id="rId4"/>
              </a:rPr>
              <a:t>NOGRR268</a:t>
            </a:r>
            <a:r>
              <a:rPr lang="en-US" sz="180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hlinkClick r:id="rId5"/>
              </a:rPr>
              <a:t>PGRR118</a:t>
            </a:r>
            <a:r>
              <a:rPr lang="en-US" sz="180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hlinkClick r:id="rId6"/>
              </a:rPr>
              <a:t>OBDRR52</a:t>
            </a:r>
            <a:endParaRPr lang="en-US" sz="1800" dirty="0">
              <a:effectLst/>
              <a:latin typeface="Calibri" panose="020F0502020204030204" pitchFamily="34" charset="0"/>
              <a:ea typeface="Calibri" panose="020F0502020204030204" pitchFamily="34" charset="0"/>
            </a:endParaRPr>
          </a:p>
          <a:p>
            <a:pPr>
              <a:buFontTx/>
              <a:buChar char="-"/>
            </a:pPr>
            <a:r>
              <a:rPr lang="en-US" sz="1800" dirty="0"/>
              <a:t>Issue 3- RTC Simulator update</a:t>
            </a:r>
          </a:p>
          <a:p>
            <a:pPr lvl="1">
              <a:buFontTx/>
              <a:buChar char="-"/>
            </a:pPr>
            <a:r>
              <a:rPr lang="en-US" sz="1400" dirty="0"/>
              <a:t>Plan to have initial study capability in mid-late September</a:t>
            </a:r>
          </a:p>
          <a:p>
            <a:pPr>
              <a:buFontTx/>
              <a:buChar char="-"/>
            </a:pPr>
            <a:r>
              <a:rPr lang="en-US" sz="1800" dirty="0"/>
              <a:t>Issue 9- Explanation of Market Submission interface changes</a:t>
            </a:r>
          </a:p>
          <a:p>
            <a:pPr lvl="1">
              <a:buFontTx/>
              <a:buChar char="-"/>
            </a:pPr>
            <a:r>
              <a:rPr lang="en-US" sz="1400" dirty="0">
                <a:solidFill>
                  <a:srgbClr val="C00000"/>
                </a:solidFill>
              </a:rPr>
              <a:t>Walk-through of changes in interface from business perspective</a:t>
            </a:r>
          </a:p>
          <a:p>
            <a:pPr lvl="2">
              <a:buFontTx/>
              <a:buChar char="-"/>
            </a:pPr>
            <a:r>
              <a:rPr lang="en-US" sz="1000" dirty="0">
                <a:solidFill>
                  <a:srgbClr val="C00000"/>
                </a:solidFill>
                <a:hlinkClick r:id="rId7"/>
              </a:rPr>
              <a:t>https://www.ercot.com/calendar/08142024-RTCBTF-Meeting</a:t>
            </a:r>
            <a:r>
              <a:rPr lang="en-US" sz="1000" dirty="0">
                <a:solidFill>
                  <a:srgbClr val="C00000"/>
                </a:solidFill>
              </a:rPr>
              <a:t> </a:t>
            </a:r>
            <a:r>
              <a:rPr lang="en-US" sz="1000" dirty="0"/>
              <a:t>(agenda 5)</a:t>
            </a:r>
          </a:p>
          <a:p>
            <a:pPr>
              <a:buFontTx/>
              <a:buChar char="-"/>
            </a:pPr>
            <a:r>
              <a:rPr lang="en-US" sz="1800" dirty="0"/>
              <a:t>Issue 10- Market Readiness</a:t>
            </a:r>
          </a:p>
          <a:p>
            <a:pPr lvl="1">
              <a:buFontTx/>
              <a:buChar char="-"/>
            </a:pPr>
            <a:r>
              <a:rPr lang="en-US" sz="1450" dirty="0">
                <a:solidFill>
                  <a:srgbClr val="C00000"/>
                </a:solidFill>
              </a:rPr>
              <a:t>Final review of Market Trials Plan (extending reviewing into September)</a:t>
            </a:r>
          </a:p>
          <a:p>
            <a:pPr lvl="1">
              <a:buFontTx/>
              <a:buChar char="-"/>
            </a:pPr>
            <a:r>
              <a:rPr lang="en-US" sz="1450" dirty="0"/>
              <a:t>Attestation scorecard (later slide)</a:t>
            </a:r>
          </a:p>
          <a:p>
            <a:pPr>
              <a:buFontTx/>
              <a:buChar char="-"/>
            </a:pPr>
            <a:r>
              <a:rPr lang="en-US" sz="1800" dirty="0"/>
              <a:t>Issue 18- Placeholder for MPs Discussion of AS Demand Curves </a:t>
            </a:r>
          </a:p>
          <a:p>
            <a:pPr lvl="1">
              <a:buFontTx/>
              <a:buChar char="-"/>
            </a:pPr>
            <a:r>
              <a:rPr lang="en-US" sz="1400" dirty="0"/>
              <a:t>No discussion at RTCBTF, but discussion at Board</a:t>
            </a:r>
          </a:p>
          <a:p>
            <a:pPr>
              <a:buFontTx/>
              <a:buChar char="-"/>
            </a:pPr>
            <a:r>
              <a:rPr lang="en-US" sz="1800" dirty="0"/>
              <a:t>Issue 8- Mapping of bill determinants to extracts and reporting for developing shadow settlement</a:t>
            </a:r>
          </a:p>
          <a:p>
            <a:pPr lvl="1">
              <a:buFontTx/>
              <a:buChar char="-"/>
            </a:pPr>
            <a:r>
              <a:rPr lang="en-US" sz="1400" dirty="0">
                <a:solidFill>
                  <a:srgbClr val="C00000"/>
                </a:solidFill>
              </a:rPr>
              <a:t>Deep Dive Settlement link: Agenda 9 Materials (1-2 hours)</a:t>
            </a:r>
          </a:p>
          <a:p>
            <a:pPr lvl="2">
              <a:buFontTx/>
              <a:buChar char="-"/>
            </a:pPr>
            <a:r>
              <a:rPr lang="en-US" sz="1200" dirty="0">
                <a:hlinkClick r:id="rId7"/>
              </a:rPr>
              <a:t>https://www.ercot.com/calendar/08142024-RTCBTF-Meeting</a:t>
            </a:r>
            <a:r>
              <a:rPr lang="en-US" sz="1200" dirty="0"/>
              <a:t> </a:t>
            </a:r>
          </a:p>
          <a:p>
            <a:pPr lvl="1">
              <a:buFontTx/>
              <a:buChar char="-"/>
            </a:pPr>
            <a:endParaRPr lang="en-US" sz="1450" dirty="0">
              <a:solidFill>
                <a:srgbClr val="C00000"/>
              </a:solidFill>
            </a:endParaRPr>
          </a:p>
          <a:p>
            <a:pPr lvl="1">
              <a:buFontTx/>
              <a:buChar char="-"/>
            </a:pPr>
            <a:endParaRPr lang="en-US" sz="1800" dirty="0"/>
          </a:p>
          <a:p>
            <a:pPr lvl="1">
              <a:spcBef>
                <a:spcPts val="0"/>
              </a:spcBef>
              <a:spcAft>
                <a:spcPts val="600"/>
              </a:spcAft>
              <a:buFontTx/>
              <a:buChar char="-"/>
            </a:pPr>
            <a:endParaRPr lang="en-US" sz="1800" dirty="0"/>
          </a:p>
          <a:p>
            <a:pPr>
              <a:spcBef>
                <a:spcPts val="0"/>
              </a:spcBef>
              <a:spcAft>
                <a:spcPts val="600"/>
              </a:spcAft>
              <a:buFontTx/>
              <a:buChar char="-"/>
            </a:pPr>
            <a:endParaRPr lang="en-US" sz="1800" dirty="0"/>
          </a:p>
        </p:txBody>
      </p:sp>
    </p:spTree>
    <p:extLst>
      <p:ext uri="{BB962C8B-B14F-4D97-AF65-F5344CB8AC3E}">
        <p14:creationId xmlns:p14="http://schemas.microsoft.com/office/powerpoint/2010/main" val="649856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Scope of RTC+B Program</a:t>
            </a:r>
            <a:endParaRPr lang="en-US" sz="1800" dirty="0">
              <a:solidFill>
                <a:srgbClr val="FF0000"/>
              </a:solidFill>
            </a:endParaRPr>
          </a:p>
        </p:txBody>
      </p:sp>
      <p:pic>
        <p:nvPicPr>
          <p:cNvPr id="3" name="Picture 2">
            <a:extLst>
              <a:ext uri="{FF2B5EF4-FFF2-40B4-BE49-F238E27FC236}">
                <a16:creationId xmlns:a16="http://schemas.microsoft.com/office/drawing/2014/main" id="{EDE5C7A3-BCB7-BDEA-8EE9-21D1295582C8}"/>
              </a:ext>
            </a:extLst>
          </p:cNvPr>
          <p:cNvPicPr>
            <a:picLocks noChangeAspect="1"/>
          </p:cNvPicPr>
          <p:nvPr/>
        </p:nvPicPr>
        <p:blipFill>
          <a:blip r:embed="rId2"/>
          <a:stretch>
            <a:fillRect/>
          </a:stretch>
        </p:blipFill>
        <p:spPr>
          <a:xfrm>
            <a:off x="556260" y="605790"/>
            <a:ext cx="8031480" cy="5646420"/>
          </a:xfrm>
          <a:prstGeom prst="rect">
            <a:avLst/>
          </a:prstGeom>
        </p:spPr>
      </p:pic>
    </p:spTree>
    <p:extLst>
      <p:ext uri="{BB962C8B-B14F-4D97-AF65-F5344CB8AC3E}">
        <p14:creationId xmlns:p14="http://schemas.microsoft.com/office/powerpoint/2010/main" val="292830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38425-6FED-3C87-0227-195788B0B70B}"/>
              </a:ext>
            </a:extLst>
          </p:cNvPr>
          <p:cNvSpPr>
            <a:spLocks noGrp="1"/>
          </p:cNvSpPr>
          <p:nvPr>
            <p:ph type="title"/>
          </p:nvPr>
        </p:nvSpPr>
        <p:spPr>
          <a:xfrm>
            <a:off x="381000" y="243682"/>
            <a:ext cx="8458200" cy="823118"/>
          </a:xfrm>
        </p:spPr>
        <p:txBody>
          <a:bodyPr/>
          <a:lstStyle/>
          <a:p>
            <a:r>
              <a:rPr lang="en-US" dirty="0"/>
              <a:t>Attestation Scorecard as of August 23, 2024 </a:t>
            </a:r>
            <a:br>
              <a:rPr lang="en-US" dirty="0"/>
            </a:br>
            <a:r>
              <a:rPr lang="en-US" dirty="0">
                <a:solidFill>
                  <a:srgbClr val="00B050"/>
                </a:solidFill>
              </a:rPr>
              <a:t>Overall 100% Complete</a:t>
            </a:r>
          </a:p>
        </p:txBody>
      </p:sp>
      <p:sp>
        <p:nvSpPr>
          <p:cNvPr id="4" name="Slide Number Placeholder 3">
            <a:extLst>
              <a:ext uri="{FF2B5EF4-FFF2-40B4-BE49-F238E27FC236}">
                <a16:creationId xmlns:a16="http://schemas.microsoft.com/office/drawing/2014/main" id="{21803CB3-1E41-ED73-6004-3EA4EC2B9BCD}"/>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13" name="Picture 12">
            <a:extLst>
              <a:ext uri="{FF2B5EF4-FFF2-40B4-BE49-F238E27FC236}">
                <a16:creationId xmlns:a16="http://schemas.microsoft.com/office/drawing/2014/main" id="{9C3EDC3B-0AED-9F61-79FC-FA1006EFBA26}"/>
              </a:ext>
            </a:extLst>
          </p:cNvPr>
          <p:cNvPicPr>
            <a:picLocks noChangeAspect="1"/>
          </p:cNvPicPr>
          <p:nvPr/>
        </p:nvPicPr>
        <p:blipFill>
          <a:blip r:embed="rId2"/>
          <a:stretch>
            <a:fillRect/>
          </a:stretch>
        </p:blipFill>
        <p:spPr>
          <a:xfrm>
            <a:off x="152400" y="1191747"/>
            <a:ext cx="2556086" cy="4142253"/>
          </a:xfrm>
          <a:prstGeom prst="rect">
            <a:avLst/>
          </a:prstGeom>
        </p:spPr>
      </p:pic>
      <p:pic>
        <p:nvPicPr>
          <p:cNvPr id="15" name="Picture 14">
            <a:extLst>
              <a:ext uri="{FF2B5EF4-FFF2-40B4-BE49-F238E27FC236}">
                <a16:creationId xmlns:a16="http://schemas.microsoft.com/office/drawing/2014/main" id="{2CF2A2E7-D508-91B2-E708-FD5F55777888}"/>
              </a:ext>
            </a:extLst>
          </p:cNvPr>
          <p:cNvPicPr>
            <a:picLocks noChangeAspect="1"/>
          </p:cNvPicPr>
          <p:nvPr/>
        </p:nvPicPr>
        <p:blipFill>
          <a:blip r:embed="rId3"/>
          <a:stretch>
            <a:fillRect/>
          </a:stretch>
        </p:blipFill>
        <p:spPr>
          <a:xfrm>
            <a:off x="3146182" y="1191747"/>
            <a:ext cx="2559398" cy="4142253"/>
          </a:xfrm>
          <a:prstGeom prst="rect">
            <a:avLst/>
          </a:prstGeom>
        </p:spPr>
      </p:pic>
      <p:sp>
        <p:nvSpPr>
          <p:cNvPr id="17" name="TextBox 16">
            <a:extLst>
              <a:ext uri="{FF2B5EF4-FFF2-40B4-BE49-F238E27FC236}">
                <a16:creationId xmlns:a16="http://schemas.microsoft.com/office/drawing/2014/main" id="{E92D88F1-9371-E907-95C6-924A9FD228F8}"/>
              </a:ext>
            </a:extLst>
          </p:cNvPr>
          <p:cNvSpPr txBox="1"/>
          <p:nvPr/>
        </p:nvSpPr>
        <p:spPr>
          <a:xfrm>
            <a:off x="76200" y="5244405"/>
            <a:ext cx="8458200" cy="1384995"/>
          </a:xfrm>
          <a:prstGeom prst="rect">
            <a:avLst/>
          </a:prstGeom>
          <a:solidFill>
            <a:schemeClr val="bg1"/>
          </a:solidFill>
        </p:spPr>
        <p:txBody>
          <a:bodyPr wrap="square" rtlCol="0">
            <a:spAutoFit/>
          </a:bodyPr>
          <a:lstStyle/>
          <a:p>
            <a:r>
              <a:rPr lang="en-US" dirty="0"/>
              <a:t>100 of 106 qualified QSEs with Resources completed as is</a:t>
            </a:r>
          </a:p>
          <a:p>
            <a:r>
              <a:rPr lang="en-US" dirty="0"/>
              <a:t>5 qualified QSEs do not currently have Resources (so Not Applicable)</a:t>
            </a:r>
          </a:p>
          <a:p>
            <a:r>
              <a:rPr lang="en-US" dirty="0"/>
              <a:t>1 QSE, LCRA, modified Attestation stating:  </a:t>
            </a:r>
            <a:r>
              <a:rPr lang="en-US" sz="1000" i="1" dirty="0"/>
              <a:t>“LCRA will fully support RTC+B implementation and participate in all market trials conducted in advance of RTC+B go-live.  However, LCRA is unable to confirm the market trial timeline identified in ERCOT’s attestation form and will need additional information from its vendors before it can commit to being ready for market trials beginning in May 2025. Because market trials will be dependent on the successful and timely work of these vendors, LCRA is unable to attest to a date certain at this time.”</a:t>
            </a:r>
            <a:endParaRPr lang="en-US" sz="1200" i="1" dirty="0"/>
          </a:p>
        </p:txBody>
      </p:sp>
      <p:pic>
        <p:nvPicPr>
          <p:cNvPr id="5" name="Picture 4">
            <a:extLst>
              <a:ext uri="{FF2B5EF4-FFF2-40B4-BE49-F238E27FC236}">
                <a16:creationId xmlns:a16="http://schemas.microsoft.com/office/drawing/2014/main" id="{12330602-8DDD-8B32-4CA4-3C5C8D56F3E0}"/>
              </a:ext>
            </a:extLst>
          </p:cNvPr>
          <p:cNvPicPr>
            <a:picLocks noChangeAspect="1"/>
          </p:cNvPicPr>
          <p:nvPr/>
        </p:nvPicPr>
        <p:blipFill>
          <a:blip r:embed="rId4"/>
          <a:stretch>
            <a:fillRect/>
          </a:stretch>
        </p:blipFill>
        <p:spPr>
          <a:xfrm>
            <a:off x="5934180" y="1191746"/>
            <a:ext cx="2456925" cy="4142253"/>
          </a:xfrm>
          <a:prstGeom prst="rect">
            <a:avLst/>
          </a:prstGeom>
        </p:spPr>
      </p:pic>
    </p:spTree>
    <p:extLst>
      <p:ext uri="{BB962C8B-B14F-4D97-AF65-F5344CB8AC3E}">
        <p14:creationId xmlns:p14="http://schemas.microsoft.com/office/powerpoint/2010/main" val="2535594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1143000"/>
            <a:ext cx="8458200" cy="5257800"/>
          </a:xfrm>
        </p:spPr>
        <p:txBody>
          <a:bodyPr/>
          <a:lstStyle/>
          <a:p>
            <a:pPr marL="0" indent="0">
              <a:buNone/>
            </a:pPr>
            <a:r>
              <a:rPr lang="en-US" sz="2000" dirty="0"/>
              <a:t>Upcoming RTCBTF is Wednesday, September 13, 2024</a:t>
            </a:r>
          </a:p>
          <a:p>
            <a:pPr>
              <a:buFontTx/>
              <a:buChar char="-"/>
            </a:pPr>
            <a:r>
              <a:rPr lang="en-US" sz="1800" dirty="0"/>
              <a:t>Issue 1- First review of Parameters for AS Proxy Offer Curves</a:t>
            </a:r>
          </a:p>
          <a:p>
            <a:pPr>
              <a:buFontTx/>
              <a:buChar char="-"/>
            </a:pPr>
            <a:r>
              <a:rPr lang="en-US" sz="1800" dirty="0"/>
              <a:t>Review RTC and ESR Clarifying Revision Requests if market questions </a:t>
            </a:r>
          </a:p>
          <a:p>
            <a:pPr lvl="1" indent="-342900">
              <a:spcBef>
                <a:spcPts val="0"/>
              </a:spcBef>
              <a:buFont typeface="Calibri" panose="020F0502020204030204" pitchFamily="34" charset="0"/>
              <a:buChar char="-"/>
            </a:pPr>
            <a:r>
              <a:rPr lang="en-US" sz="1800" dirty="0">
                <a:effectLst/>
                <a:latin typeface="Calibri" panose="020F0502020204030204" pitchFamily="34" charset="0"/>
                <a:ea typeface="Calibri" panose="020F0502020204030204" pitchFamily="34" charset="0"/>
              </a:rPr>
              <a:t>RTC- </a:t>
            </a:r>
            <a:r>
              <a:rPr lang="en-US" sz="1800" dirty="0">
                <a:effectLst/>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NPRR1245</a:t>
            </a:r>
            <a:endParaRPr lang="en-US" sz="1800" dirty="0">
              <a:effectLst/>
              <a:latin typeface="Calibri" panose="020F0502020204030204" pitchFamily="34" charset="0"/>
              <a:ea typeface="Calibri" panose="020F0502020204030204" pitchFamily="34" charset="0"/>
            </a:endParaRPr>
          </a:p>
          <a:p>
            <a:pPr lvl="1" indent="-342900">
              <a:spcBef>
                <a:spcPts val="0"/>
              </a:spcBef>
              <a:buFont typeface="Calibri" panose="020F0502020204030204" pitchFamily="34" charset="0"/>
              <a:buChar char="-"/>
            </a:pPr>
            <a:r>
              <a:rPr lang="en-US" sz="1800" dirty="0">
                <a:effectLst/>
                <a:latin typeface="Calibri" panose="020F0502020204030204" pitchFamily="34" charset="0"/>
                <a:ea typeface="Calibri" panose="020F0502020204030204" pitchFamily="34" charset="0"/>
              </a:rPr>
              <a:t>ESR- </a:t>
            </a:r>
            <a:r>
              <a:rPr lang="en-US" sz="1800" dirty="0">
                <a:effectLst/>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NPRR1246</a:t>
            </a:r>
            <a:r>
              <a:rPr lang="en-US" sz="180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NOGRR268</a:t>
            </a:r>
            <a:r>
              <a:rPr lang="en-US" sz="180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hlinkClick r:id="rId5">
                  <a:extLst>
                    <a:ext uri="{A12FA001-AC4F-418D-AE19-62706E023703}">
                      <ahyp:hlinkClr xmlns:ahyp="http://schemas.microsoft.com/office/drawing/2018/hyperlinkcolor" val="tx"/>
                    </a:ext>
                  </a:extLst>
                </a:hlinkClick>
              </a:rPr>
              <a:t>PGRR118</a:t>
            </a:r>
            <a:r>
              <a:rPr lang="en-US" sz="180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hlinkClick r:id="rId6">
                  <a:extLst>
                    <a:ext uri="{A12FA001-AC4F-418D-AE19-62706E023703}">
                      <ahyp:hlinkClr xmlns:ahyp="http://schemas.microsoft.com/office/drawing/2018/hyperlinkcolor" val="tx"/>
                    </a:ext>
                  </a:extLst>
                </a:hlinkClick>
              </a:rPr>
              <a:t>OBDRR52</a:t>
            </a:r>
            <a:endParaRPr lang="en-US" sz="1800" dirty="0">
              <a:effectLst/>
              <a:latin typeface="Calibri" panose="020F0502020204030204" pitchFamily="34" charset="0"/>
              <a:ea typeface="Calibri" panose="020F0502020204030204" pitchFamily="34" charset="0"/>
            </a:endParaRPr>
          </a:p>
          <a:p>
            <a:pPr>
              <a:buFontTx/>
              <a:buChar char="-"/>
            </a:pPr>
            <a:r>
              <a:rPr lang="en-US" sz="1800" dirty="0"/>
              <a:t>Issue 3- RTC Simulator update</a:t>
            </a:r>
          </a:p>
          <a:p>
            <a:pPr>
              <a:buFontTx/>
              <a:buChar char="-"/>
            </a:pPr>
            <a:r>
              <a:rPr lang="en-US" sz="1800" dirty="0"/>
              <a:t>Issue 10- Market Readiness</a:t>
            </a:r>
          </a:p>
          <a:p>
            <a:pPr lvl="1">
              <a:buFontTx/>
              <a:buChar char="-"/>
            </a:pPr>
            <a:r>
              <a:rPr lang="en-US" sz="1450" dirty="0"/>
              <a:t>Final review of Market Trials Plan (focus on Closed-Loop LFC testing details)</a:t>
            </a:r>
          </a:p>
          <a:p>
            <a:pPr>
              <a:buFontTx/>
              <a:buChar char="-"/>
            </a:pPr>
            <a:r>
              <a:rPr lang="en-US" sz="1800" dirty="0"/>
              <a:t>Issue 18- Placeholder for MPs Discussion of AS Demand Curves </a:t>
            </a:r>
          </a:p>
          <a:p>
            <a:pPr lvl="1">
              <a:buFontTx/>
              <a:buChar char="-"/>
            </a:pPr>
            <a:r>
              <a:rPr lang="en-US" sz="1400" dirty="0"/>
              <a:t>Potential discussion</a:t>
            </a:r>
            <a:endParaRPr lang="en-US" sz="1800" dirty="0"/>
          </a:p>
          <a:p>
            <a:pPr>
              <a:buFontTx/>
              <a:buChar char="-"/>
            </a:pPr>
            <a:r>
              <a:rPr lang="en-US" sz="1800" dirty="0"/>
              <a:t>Discuss approach to Training/Readiness</a:t>
            </a:r>
          </a:p>
          <a:p>
            <a:pPr marL="0" indent="0">
              <a:buNone/>
            </a:pPr>
            <a:endParaRPr lang="en-US" sz="2000"/>
          </a:p>
          <a:p>
            <a:pPr marL="0" indent="0">
              <a:buNone/>
            </a:pPr>
            <a:endParaRPr lang="en-US" sz="2000" dirty="0"/>
          </a:p>
          <a:p>
            <a:pPr marL="0" indent="0">
              <a:buNone/>
            </a:pPr>
            <a:r>
              <a:rPr lang="en-US" sz="2000" dirty="0"/>
              <a:t>Questions?</a:t>
            </a:r>
          </a:p>
          <a:p>
            <a:pPr marL="0" indent="0">
              <a:buNone/>
            </a:pPr>
            <a:endParaRPr lang="en-US" sz="2000" dirty="0"/>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Next Steps</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Tree>
    <p:extLst>
      <p:ext uri="{BB962C8B-B14F-4D97-AF65-F5344CB8AC3E}">
        <p14:creationId xmlns:p14="http://schemas.microsoft.com/office/powerpoint/2010/main" val="4041169479"/>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4" ma:contentTypeDescription="Create a new document." ma:contentTypeScope="" ma:versionID="e17db7c92bbe4a954239b0aad63199c1">
  <xsd:schema xmlns:xsd="http://www.w3.org/2001/XMLSchema" xmlns:xs="http://www.w3.org/2001/XMLSchema" xmlns:p="http://schemas.microsoft.com/office/2006/metadata/properties" xmlns:ns2="8d5ee879-813f-4fb9-b7c2-a59846c21aeb" targetNamespace="http://schemas.microsoft.com/office/2006/metadata/properties" ma:root="true" ma:fieldsID="dbeeea33673683b355d19f3b50507d1a"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Internal "/>
          <xsd:enumeration value="Confidential"/>
          <xsd:enumeration value="Public"/>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ocumentManagement>
</p:properties>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1BCE88CD-E9E0-4BB6-AD83-C594282F53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526C54-2038-4DDB-9077-84C80FF069E0}">
  <ds:schemaRefs>
    <ds:schemaRef ds:uri="http://purl.org/dc/dcmitype/"/>
    <ds:schemaRef ds:uri="http://purl.org/dc/elements/1.1/"/>
    <ds:schemaRef ds:uri="http://schemas.microsoft.com/office/2006/documentManagement/types"/>
    <ds:schemaRef ds:uri="http://schemas.microsoft.com/office/2006/metadata/properties"/>
    <ds:schemaRef ds:uri="c34af464-7aa1-4edd-9be4-83dffc1cb926"/>
    <ds:schemaRef ds:uri="http://schemas.openxmlformats.org/package/2006/metadata/core-properties"/>
    <ds:schemaRef ds:uri="http://purl.org/dc/terms/"/>
    <ds:schemaRef ds:uri="http://schemas.microsoft.com/office/infopath/2007/PartnerControls"/>
    <ds:schemaRef ds:uri="http://www.w3.org/XML/1998/namespace"/>
    <ds:schemaRef ds:uri="8d5ee879-813f-4fb9-b7c2-a59846c21aeb"/>
  </ds:schemaRefs>
</ds:datastoreItem>
</file>

<file path=docProps/app.xml><?xml version="1.0" encoding="utf-8"?>
<Properties xmlns="http://schemas.openxmlformats.org/officeDocument/2006/extended-properties" xmlns:vt="http://schemas.openxmlformats.org/officeDocument/2006/docPropsVTypes">
  <Template/>
  <TotalTime>23463</TotalTime>
  <Words>751</Words>
  <Application>Microsoft Office PowerPoint</Application>
  <PresentationFormat>On-screen Show (4:3)</PresentationFormat>
  <Paragraphs>100</Paragraphs>
  <Slides>9</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Cover Slide</vt:lpstr>
      <vt:lpstr>Horizontal Theme</vt:lpstr>
      <vt:lpstr>PowerPoint Presentation</vt:lpstr>
      <vt:lpstr>Outline</vt:lpstr>
      <vt:lpstr>RTC+B Program Update  (excerpt from August Board T&amp;S RTC Update)</vt:lpstr>
      <vt:lpstr>PowerPoint Presentation</vt:lpstr>
      <vt:lpstr>Current RTCBTF Issues List</vt:lpstr>
      <vt:lpstr>Reviewed at August RTCBTF</vt:lpstr>
      <vt:lpstr>Scope of RTC+B Program</vt:lpstr>
      <vt:lpstr>Attestation Scorecard as of August 23, 2024  Overall 100% Complete</vt:lpstr>
      <vt:lpstr>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603</cp:revision>
  <cp:lastPrinted>2017-10-10T21:31:05Z</cp:lastPrinted>
  <dcterms:created xsi:type="dcterms:W3CDTF">2016-01-21T15:20:31Z</dcterms:created>
  <dcterms:modified xsi:type="dcterms:W3CDTF">2024-08-27T21:06:31Z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ActionId">
    <vt:lpwstr>c62e7908-7660-43a6-b1c8-5c5c95dc1f11</vt:lpwstr>
  </property>
  <property fmtid="{D5CDD505-2E9C-101B-9397-08002B2CF9AE}" pid="5" name="MSIP_Label_7084cbda-52b8-46fb-a7b7-cb5bd465ed85_SetDate">
    <vt:lpwstr>2023-05-09T20:19:39Z</vt:lpwstr>
  </property>
  <property fmtid="{D5CDD505-2E9C-101B-9397-08002B2CF9AE}" pid="6" name="MSIP_Label_7084cbda-52b8-46fb-a7b7-cb5bd465ed85_Name">
    <vt:lpwstr>Internal</vt:lpwstr>
  </property>
  <property fmtid="{D5CDD505-2E9C-101B-9397-08002B2CF9AE}" pid="7" name="MSIP_Label_7084cbda-52b8-46fb-a7b7-cb5bd465ed85_ContentBits">
    <vt:lpwstr>0</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Method">
    <vt:lpwstr>Standard</vt:lpwstr>
  </property>
</Properties>
</file>