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5"/>
  </p:notesMasterIdLst>
  <p:handoutMasterIdLst>
    <p:handoutMasterId r:id="rId26"/>
  </p:handoutMasterIdLst>
  <p:sldIdLst>
    <p:sldId id="260" r:id="rId7"/>
    <p:sldId id="258" r:id="rId8"/>
    <p:sldId id="318" r:id="rId9"/>
    <p:sldId id="705" r:id="rId10"/>
    <p:sldId id="708" r:id="rId11"/>
    <p:sldId id="294" r:id="rId12"/>
    <p:sldId id="267" r:id="rId13"/>
    <p:sldId id="351" r:id="rId14"/>
    <p:sldId id="626" r:id="rId15"/>
    <p:sldId id="627" r:id="rId16"/>
    <p:sldId id="628" r:id="rId17"/>
    <p:sldId id="629" r:id="rId18"/>
    <p:sldId id="630" r:id="rId19"/>
    <p:sldId id="713" r:id="rId20"/>
    <p:sldId id="709" r:id="rId21"/>
    <p:sldId id="710" r:id="rId22"/>
    <p:sldId id="711" r:id="rId23"/>
    <p:sldId id="712" r:id="rId24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E3EB"/>
    <a:srgbClr val="FFFF99"/>
    <a:srgbClr val="99FF99"/>
    <a:srgbClr val="66FFFF"/>
    <a:srgbClr val="CC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589283-49D6-41F7-A1E7-F6CF1EB240B3}" v="14" dt="2024-08-06T03:50:35.142"/>
    <p1510:client id="{8F0471B2-118A-41EE-9DC5-402277774E1A}" v="7" dt="2024-08-06T13:13:29.3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64" autoAdjust="0"/>
    <p:restoredTop sz="96721" autoAdjust="0"/>
  </p:normalViewPr>
  <p:slideViewPr>
    <p:cSldViewPr showGuides="1">
      <p:cViewPr varScale="1">
        <p:scale>
          <a:sx n="115" d="100"/>
          <a:sy n="115" d="100"/>
        </p:scale>
        <p:origin x="732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, Troy" userId="04de3903-03dd-44db-8353-3f14e4dd6886" providerId="ADAL" clId="{8F0471B2-118A-41EE-9DC5-402277774E1A}"/>
    <pc:docChg chg="undo custSel modSld">
      <pc:chgData name="Anderson, Troy" userId="04de3903-03dd-44db-8353-3f14e4dd6886" providerId="ADAL" clId="{8F0471B2-118A-41EE-9DC5-402277774E1A}" dt="2024-08-06T13:13:53.182" v="84" actId="207"/>
      <pc:docMkLst>
        <pc:docMk/>
      </pc:docMkLst>
      <pc:sldChg chg="modSp mod">
        <pc:chgData name="Anderson, Troy" userId="04de3903-03dd-44db-8353-3f14e4dd6886" providerId="ADAL" clId="{8F0471B2-118A-41EE-9DC5-402277774E1A}" dt="2024-08-06T13:10:30.237" v="60" actId="20577"/>
        <pc:sldMkLst>
          <pc:docMk/>
          <pc:sldMk cId="3195340007" sldId="626"/>
        </pc:sldMkLst>
        <pc:spChg chg="mod">
          <ac:chgData name="Anderson, Troy" userId="04de3903-03dd-44db-8353-3f14e4dd6886" providerId="ADAL" clId="{8F0471B2-118A-41EE-9DC5-402277774E1A}" dt="2024-08-06T13:10:30.237" v="60" actId="20577"/>
          <ac:spMkLst>
            <pc:docMk/>
            <pc:sldMk cId="3195340007" sldId="626"/>
            <ac:spMk id="8" creationId="{71DF028C-4C37-FFCA-C1B7-BAF688E245CA}"/>
          </ac:spMkLst>
        </pc:spChg>
        <pc:graphicFrameChg chg="modGraphic">
          <ac:chgData name="Anderson, Troy" userId="04de3903-03dd-44db-8353-3f14e4dd6886" providerId="ADAL" clId="{8F0471B2-118A-41EE-9DC5-402277774E1A}" dt="2024-08-06T13:09:16.803" v="3" actId="20577"/>
          <ac:graphicFrameMkLst>
            <pc:docMk/>
            <pc:sldMk cId="3195340007" sldId="626"/>
            <ac:graphicFrameMk id="5" creationId="{927A835B-ACB1-4E3E-AA09-4133D4F8734C}"/>
          </ac:graphicFrameMkLst>
        </pc:graphicFrameChg>
      </pc:sldChg>
      <pc:sldChg chg="modSp mod">
        <pc:chgData name="Anderson, Troy" userId="04de3903-03dd-44db-8353-3f14e4dd6886" providerId="ADAL" clId="{8F0471B2-118A-41EE-9DC5-402277774E1A}" dt="2024-08-06T13:13:23.873" v="81" actId="2165"/>
        <pc:sldMkLst>
          <pc:docMk/>
          <pc:sldMk cId="729258851" sldId="627"/>
        </pc:sldMkLst>
        <pc:graphicFrameChg chg="modGraphic">
          <ac:chgData name="Anderson, Troy" userId="04de3903-03dd-44db-8353-3f14e4dd6886" providerId="ADAL" clId="{8F0471B2-118A-41EE-9DC5-402277774E1A}" dt="2024-08-06T13:13:23.873" v="81" actId="2165"/>
          <ac:graphicFrameMkLst>
            <pc:docMk/>
            <pc:sldMk cId="729258851" sldId="627"/>
            <ac:graphicFrameMk id="5" creationId="{927A835B-ACB1-4E3E-AA09-4133D4F8734C}"/>
          </ac:graphicFrameMkLst>
        </pc:graphicFrameChg>
      </pc:sldChg>
      <pc:sldChg chg="addSp modSp mod">
        <pc:chgData name="Anderson, Troy" userId="04de3903-03dd-44db-8353-3f14e4dd6886" providerId="ADAL" clId="{8F0471B2-118A-41EE-9DC5-402277774E1A}" dt="2024-08-06T13:13:53.182" v="84" actId="207"/>
        <pc:sldMkLst>
          <pc:docMk/>
          <pc:sldMk cId="3261190956" sldId="713"/>
        </pc:sldMkLst>
        <pc:spChg chg="mod">
          <ac:chgData name="Anderson, Troy" userId="04de3903-03dd-44db-8353-3f14e4dd6886" providerId="ADAL" clId="{8F0471B2-118A-41EE-9DC5-402277774E1A}" dt="2024-08-06T13:10:59.909" v="61" actId="1076"/>
          <ac:spMkLst>
            <pc:docMk/>
            <pc:sldMk cId="3261190956" sldId="713"/>
            <ac:spMk id="3" creationId="{DB7ECADE-FE40-8704-9351-744CCE101B83}"/>
          </ac:spMkLst>
        </pc:spChg>
        <pc:spChg chg="add mod">
          <ac:chgData name="Anderson, Troy" userId="04de3903-03dd-44db-8353-3f14e4dd6886" providerId="ADAL" clId="{8F0471B2-118A-41EE-9DC5-402277774E1A}" dt="2024-08-06T13:13:29.392" v="82"/>
          <ac:spMkLst>
            <pc:docMk/>
            <pc:sldMk cId="3261190956" sldId="713"/>
            <ac:spMk id="6" creationId="{1264CAEE-74ED-C846-DB07-1270FED72FCA}"/>
          </ac:spMkLst>
        </pc:spChg>
        <pc:graphicFrameChg chg="mod modGraphic">
          <ac:chgData name="Anderson, Troy" userId="04de3903-03dd-44db-8353-3f14e4dd6886" providerId="ADAL" clId="{8F0471B2-118A-41EE-9DC5-402277774E1A}" dt="2024-08-06T13:13:53.182" v="84" actId="207"/>
          <ac:graphicFrameMkLst>
            <pc:docMk/>
            <pc:sldMk cId="3261190956" sldId="713"/>
            <ac:graphicFrameMk id="5" creationId="{927A835B-ACB1-4E3E-AA09-4133D4F8734C}"/>
          </ac:graphicFrameMkLst>
        </pc:graphicFrameChg>
      </pc:sldChg>
    </pc:docChg>
  </pc:docChgLst>
  <pc:docChgLst>
    <pc:chgData name="Anderson, Troy" userId="04de3903-03dd-44db-8353-3f14e4dd6886" providerId="ADAL" clId="{58589283-49D6-41F7-A1E7-F6CF1EB240B3}"/>
    <pc:docChg chg="undo custSel addSld delSld modSld">
      <pc:chgData name="Anderson, Troy" userId="04de3903-03dd-44db-8353-3f14e4dd6886" providerId="ADAL" clId="{58589283-49D6-41F7-A1E7-F6CF1EB240B3}" dt="2024-08-06T04:24:29.855" v="619" actId="478"/>
      <pc:docMkLst>
        <pc:docMk/>
      </pc:docMkLst>
      <pc:sldChg chg="modSp mod">
        <pc:chgData name="Anderson, Troy" userId="04de3903-03dd-44db-8353-3f14e4dd6886" providerId="ADAL" clId="{58589283-49D6-41F7-A1E7-F6CF1EB240B3}" dt="2024-08-06T03:16:46.405" v="436" actId="6549"/>
        <pc:sldMkLst>
          <pc:docMk/>
          <pc:sldMk cId="530499478" sldId="258"/>
        </pc:sldMkLst>
        <pc:spChg chg="mod">
          <ac:chgData name="Anderson, Troy" userId="04de3903-03dd-44db-8353-3f14e4dd6886" providerId="ADAL" clId="{58589283-49D6-41F7-A1E7-F6CF1EB240B3}" dt="2024-08-06T03:16:46.405" v="436" actId="6549"/>
          <ac:spMkLst>
            <pc:docMk/>
            <pc:sldMk cId="530499478" sldId="258"/>
            <ac:spMk id="4" creationId="{00000000-0000-0000-0000-000000000000}"/>
          </ac:spMkLst>
        </pc:spChg>
      </pc:sldChg>
      <pc:sldChg chg="modSp mod">
        <pc:chgData name="Anderson, Troy" userId="04de3903-03dd-44db-8353-3f14e4dd6886" providerId="ADAL" clId="{58589283-49D6-41F7-A1E7-F6CF1EB240B3}" dt="2024-08-06T03:51:21.987" v="615" actId="20577"/>
        <pc:sldMkLst>
          <pc:docMk/>
          <pc:sldMk cId="778800923" sldId="351"/>
        </pc:sldMkLst>
        <pc:spChg chg="mod">
          <ac:chgData name="Anderson, Troy" userId="04de3903-03dd-44db-8353-3f14e4dd6886" providerId="ADAL" clId="{58589283-49D6-41F7-A1E7-F6CF1EB240B3}" dt="2024-08-06T03:51:21.987" v="615" actId="20577"/>
          <ac:spMkLst>
            <pc:docMk/>
            <pc:sldMk cId="778800923" sldId="351"/>
            <ac:spMk id="5" creationId="{F6E15D7B-B500-432B-996F-7120B3DA706D}"/>
          </ac:spMkLst>
        </pc:spChg>
      </pc:sldChg>
      <pc:sldChg chg="add del">
        <pc:chgData name="Anderson, Troy" userId="04de3903-03dd-44db-8353-3f14e4dd6886" providerId="ADAL" clId="{58589283-49D6-41F7-A1E7-F6CF1EB240B3}" dt="2024-08-06T03:16:54.924" v="439" actId="47"/>
        <pc:sldMkLst>
          <pc:docMk/>
          <pc:sldMk cId="3252972128" sldId="372"/>
        </pc:sldMkLst>
      </pc:sldChg>
      <pc:sldChg chg="add del">
        <pc:chgData name="Anderson, Troy" userId="04de3903-03dd-44db-8353-3f14e4dd6886" providerId="ADAL" clId="{58589283-49D6-41F7-A1E7-F6CF1EB240B3}" dt="2024-08-06T03:16:53.022" v="437" actId="47"/>
        <pc:sldMkLst>
          <pc:docMk/>
          <pc:sldMk cId="1775383588" sldId="383"/>
        </pc:sldMkLst>
      </pc:sldChg>
      <pc:sldChg chg="add del">
        <pc:chgData name="Anderson, Troy" userId="04de3903-03dd-44db-8353-3f14e4dd6886" providerId="ADAL" clId="{58589283-49D6-41F7-A1E7-F6CF1EB240B3}" dt="2024-08-06T03:16:53.937" v="438" actId="47"/>
        <pc:sldMkLst>
          <pc:docMk/>
          <pc:sldMk cId="2934393613" sldId="384"/>
        </pc:sldMkLst>
      </pc:sldChg>
      <pc:sldChg chg="modSp mod">
        <pc:chgData name="Anderson, Troy" userId="04de3903-03dd-44db-8353-3f14e4dd6886" providerId="ADAL" clId="{58589283-49D6-41F7-A1E7-F6CF1EB240B3}" dt="2024-08-06T03:35:14.899" v="568" actId="255"/>
        <pc:sldMkLst>
          <pc:docMk/>
          <pc:sldMk cId="3195340007" sldId="626"/>
        </pc:sldMkLst>
        <pc:spChg chg="mod">
          <ac:chgData name="Anderson, Troy" userId="04de3903-03dd-44db-8353-3f14e4dd6886" providerId="ADAL" clId="{58589283-49D6-41F7-A1E7-F6CF1EB240B3}" dt="2024-08-06T03:35:14.899" v="568" actId="255"/>
          <ac:spMkLst>
            <pc:docMk/>
            <pc:sldMk cId="3195340007" sldId="626"/>
            <ac:spMk id="8" creationId="{71DF028C-4C37-FFCA-C1B7-BAF688E245CA}"/>
          </ac:spMkLst>
        </pc:spChg>
        <pc:graphicFrameChg chg="modGraphic">
          <ac:chgData name="Anderson, Troy" userId="04de3903-03dd-44db-8353-3f14e4dd6886" providerId="ADAL" clId="{58589283-49D6-41F7-A1E7-F6CF1EB240B3}" dt="2024-08-06T03:32:46.067" v="530" actId="20577"/>
          <ac:graphicFrameMkLst>
            <pc:docMk/>
            <pc:sldMk cId="3195340007" sldId="626"/>
            <ac:graphicFrameMk id="5" creationId="{927A835B-ACB1-4E3E-AA09-4133D4F8734C}"/>
          </ac:graphicFrameMkLst>
        </pc:graphicFrameChg>
      </pc:sldChg>
      <pc:sldChg chg="delSp modSp mod">
        <pc:chgData name="Anderson, Troy" userId="04de3903-03dd-44db-8353-3f14e4dd6886" providerId="ADAL" clId="{58589283-49D6-41F7-A1E7-F6CF1EB240B3}" dt="2024-08-06T04:24:29.855" v="619" actId="478"/>
        <pc:sldMkLst>
          <pc:docMk/>
          <pc:sldMk cId="729258851" sldId="627"/>
        </pc:sldMkLst>
        <pc:spChg chg="del">
          <ac:chgData name="Anderson, Troy" userId="04de3903-03dd-44db-8353-3f14e4dd6886" providerId="ADAL" clId="{58589283-49D6-41F7-A1E7-F6CF1EB240B3}" dt="2024-08-06T03:26:53.715" v="518" actId="478"/>
          <ac:spMkLst>
            <pc:docMk/>
            <pc:sldMk cId="729258851" sldId="627"/>
            <ac:spMk id="6" creationId="{CB0D50A0-770B-83B9-F31D-2E20ACE513D0}"/>
          </ac:spMkLst>
        </pc:spChg>
        <pc:spChg chg="del">
          <ac:chgData name="Anderson, Troy" userId="04de3903-03dd-44db-8353-3f14e4dd6886" providerId="ADAL" clId="{58589283-49D6-41F7-A1E7-F6CF1EB240B3}" dt="2024-08-06T04:24:29.855" v="619" actId="478"/>
          <ac:spMkLst>
            <pc:docMk/>
            <pc:sldMk cId="729258851" sldId="627"/>
            <ac:spMk id="7" creationId="{A0444336-444F-1390-EF2A-133C6E32FDD8}"/>
          </ac:spMkLst>
        </pc:spChg>
        <pc:graphicFrameChg chg="mod modGraphic">
          <ac:chgData name="Anderson, Troy" userId="04de3903-03dd-44db-8353-3f14e4dd6886" providerId="ADAL" clId="{58589283-49D6-41F7-A1E7-F6CF1EB240B3}" dt="2024-08-06T04:23:44.410" v="617" actId="207"/>
          <ac:graphicFrameMkLst>
            <pc:docMk/>
            <pc:sldMk cId="729258851" sldId="627"/>
            <ac:graphicFrameMk id="5" creationId="{927A835B-ACB1-4E3E-AA09-4133D4F8734C}"/>
          </ac:graphicFrameMkLst>
        </pc:graphicFrameChg>
      </pc:sldChg>
      <pc:sldChg chg="delSp modSp mod">
        <pc:chgData name="Anderson, Troy" userId="04de3903-03dd-44db-8353-3f14e4dd6886" providerId="ADAL" clId="{58589283-49D6-41F7-A1E7-F6CF1EB240B3}" dt="2024-08-06T03:27:46.473" v="520" actId="6549"/>
        <pc:sldMkLst>
          <pc:docMk/>
          <pc:sldMk cId="909324831" sldId="628"/>
        </pc:sldMkLst>
        <pc:spChg chg="del">
          <ac:chgData name="Anderson, Troy" userId="04de3903-03dd-44db-8353-3f14e4dd6886" providerId="ADAL" clId="{58589283-49D6-41F7-A1E7-F6CF1EB240B3}" dt="2024-08-06T03:27:42.900" v="519" actId="478"/>
          <ac:spMkLst>
            <pc:docMk/>
            <pc:sldMk cId="909324831" sldId="628"/>
            <ac:spMk id="3" creationId="{34427115-2C39-623E-2345-3FE97BF6C70C}"/>
          </ac:spMkLst>
        </pc:spChg>
        <pc:graphicFrameChg chg="modGraphic">
          <ac:chgData name="Anderson, Troy" userId="04de3903-03dd-44db-8353-3f14e4dd6886" providerId="ADAL" clId="{58589283-49D6-41F7-A1E7-F6CF1EB240B3}" dt="2024-08-06T03:27:46.473" v="520" actId="6549"/>
          <ac:graphicFrameMkLst>
            <pc:docMk/>
            <pc:sldMk cId="909324831" sldId="628"/>
            <ac:graphicFrameMk id="5" creationId="{927A835B-ACB1-4E3E-AA09-4133D4F8734C}"/>
          </ac:graphicFrameMkLst>
        </pc:graphicFrameChg>
      </pc:sldChg>
      <pc:sldChg chg="delSp mod">
        <pc:chgData name="Anderson, Troy" userId="04de3903-03dd-44db-8353-3f14e4dd6886" providerId="ADAL" clId="{58589283-49D6-41F7-A1E7-F6CF1EB240B3}" dt="2024-08-06T03:29:01.105" v="525" actId="478"/>
        <pc:sldMkLst>
          <pc:docMk/>
          <pc:sldMk cId="2174549717" sldId="629"/>
        </pc:sldMkLst>
        <pc:spChg chg="del">
          <ac:chgData name="Anderson, Troy" userId="04de3903-03dd-44db-8353-3f14e4dd6886" providerId="ADAL" clId="{58589283-49D6-41F7-A1E7-F6CF1EB240B3}" dt="2024-08-06T03:29:01.105" v="525" actId="478"/>
          <ac:spMkLst>
            <pc:docMk/>
            <pc:sldMk cId="2174549717" sldId="629"/>
            <ac:spMk id="3" creationId="{38D5D82F-712A-7D10-6050-F4665B9B8F84}"/>
          </ac:spMkLst>
        </pc:spChg>
      </pc:sldChg>
      <pc:sldChg chg="delSp mod">
        <pc:chgData name="Anderson, Troy" userId="04de3903-03dd-44db-8353-3f14e4dd6886" providerId="ADAL" clId="{58589283-49D6-41F7-A1E7-F6CF1EB240B3}" dt="2024-08-06T03:28:47.136" v="524" actId="478"/>
        <pc:sldMkLst>
          <pc:docMk/>
          <pc:sldMk cId="2689133488" sldId="630"/>
        </pc:sldMkLst>
        <pc:spChg chg="del">
          <ac:chgData name="Anderson, Troy" userId="04de3903-03dd-44db-8353-3f14e4dd6886" providerId="ADAL" clId="{58589283-49D6-41F7-A1E7-F6CF1EB240B3}" dt="2024-08-06T03:28:47.136" v="524" actId="478"/>
          <ac:spMkLst>
            <pc:docMk/>
            <pc:sldMk cId="2689133488" sldId="630"/>
            <ac:spMk id="3" creationId="{6F6199D9-99C8-72C9-6003-9D5C9EEBB475}"/>
          </ac:spMkLst>
        </pc:spChg>
      </pc:sldChg>
      <pc:sldChg chg="modSp del mod">
        <pc:chgData name="Anderson, Troy" userId="04de3903-03dd-44db-8353-3f14e4dd6886" providerId="ADAL" clId="{58589283-49D6-41F7-A1E7-F6CF1EB240B3}" dt="2024-08-06T03:51:02.562" v="608" actId="47"/>
        <pc:sldMkLst>
          <pc:docMk/>
          <pc:sldMk cId="1728199701" sldId="631"/>
        </pc:sldMkLst>
        <pc:graphicFrameChg chg="modGraphic">
          <ac:chgData name="Anderson, Troy" userId="04de3903-03dd-44db-8353-3f14e4dd6886" providerId="ADAL" clId="{58589283-49D6-41F7-A1E7-F6CF1EB240B3}" dt="2024-08-06T03:28:16.531" v="521" actId="2165"/>
          <ac:graphicFrameMkLst>
            <pc:docMk/>
            <pc:sldMk cId="1728199701" sldId="631"/>
            <ac:graphicFrameMk id="5" creationId="{927A835B-ACB1-4E3E-AA09-4133D4F8734C}"/>
          </ac:graphicFrameMkLst>
        </pc:graphicFrameChg>
      </pc:sldChg>
      <pc:sldChg chg="modSp mod">
        <pc:chgData name="Anderson, Troy" userId="04de3903-03dd-44db-8353-3f14e4dd6886" providerId="ADAL" clId="{58589283-49D6-41F7-A1E7-F6CF1EB240B3}" dt="2024-08-06T02:21:36.550" v="435" actId="1035"/>
        <pc:sldMkLst>
          <pc:docMk/>
          <pc:sldMk cId="2555911169" sldId="705"/>
        </pc:sldMkLst>
        <pc:spChg chg="mod">
          <ac:chgData name="Anderson, Troy" userId="04de3903-03dd-44db-8353-3f14e4dd6886" providerId="ADAL" clId="{58589283-49D6-41F7-A1E7-F6CF1EB240B3}" dt="2024-08-05T22:26:15.448" v="434" actId="403"/>
          <ac:spMkLst>
            <pc:docMk/>
            <pc:sldMk cId="2555911169" sldId="705"/>
            <ac:spMk id="5" creationId="{B6C1BCB5-735E-26D9-5347-76174AA743C5}"/>
          </ac:spMkLst>
        </pc:spChg>
        <pc:spChg chg="mod">
          <ac:chgData name="Anderson, Troy" userId="04de3903-03dd-44db-8353-3f14e4dd6886" providerId="ADAL" clId="{58589283-49D6-41F7-A1E7-F6CF1EB240B3}" dt="2024-08-05T17:11:38.248" v="32" actId="1037"/>
          <ac:spMkLst>
            <pc:docMk/>
            <pc:sldMk cId="2555911169" sldId="705"/>
            <ac:spMk id="24" creationId="{00000000-0000-0000-0000-000000000000}"/>
          </ac:spMkLst>
        </pc:spChg>
        <pc:spChg chg="mod">
          <ac:chgData name="Anderson, Troy" userId="04de3903-03dd-44db-8353-3f14e4dd6886" providerId="ADAL" clId="{58589283-49D6-41F7-A1E7-F6CF1EB240B3}" dt="2024-08-05T17:11:32.538" v="27" actId="14100"/>
          <ac:spMkLst>
            <pc:docMk/>
            <pc:sldMk cId="2555911169" sldId="705"/>
            <ac:spMk id="38" creationId="{1FF61AC0-C7DB-4A25-AADC-B7C5E8C0B22A}"/>
          </ac:spMkLst>
        </pc:spChg>
        <pc:cxnChg chg="mod">
          <ac:chgData name="Anderson, Troy" userId="04de3903-03dd-44db-8353-3f14e4dd6886" providerId="ADAL" clId="{58589283-49D6-41F7-A1E7-F6CF1EB240B3}" dt="2024-08-06T02:21:36.550" v="435" actId="1035"/>
          <ac:cxnSpMkLst>
            <pc:docMk/>
            <pc:sldMk cId="2555911169" sldId="705"/>
            <ac:cxnSpMk id="61" creationId="{9D3040A6-E3E8-8EAB-B59D-5732B35D68D0}"/>
          </ac:cxnSpMkLst>
        </pc:cxnChg>
      </pc:sldChg>
      <pc:sldChg chg="modSp mod">
        <pc:chgData name="Anderson, Troy" userId="04de3903-03dd-44db-8353-3f14e4dd6886" providerId="ADAL" clId="{58589283-49D6-41F7-A1E7-F6CF1EB240B3}" dt="2024-08-06T03:23:03.894" v="502" actId="20577"/>
        <pc:sldMkLst>
          <pc:docMk/>
          <pc:sldMk cId="3998495450" sldId="709"/>
        </pc:sldMkLst>
        <pc:graphicFrameChg chg="modGraphic">
          <ac:chgData name="Anderson, Troy" userId="04de3903-03dd-44db-8353-3f14e4dd6886" providerId="ADAL" clId="{58589283-49D6-41F7-A1E7-F6CF1EB240B3}" dt="2024-08-06T03:23:03.894" v="502" actId="20577"/>
          <ac:graphicFrameMkLst>
            <pc:docMk/>
            <pc:sldMk cId="3998495450" sldId="709"/>
            <ac:graphicFrameMk id="3" creationId="{B1550D89-DF5A-489C-BFC9-D56ED30B929D}"/>
          </ac:graphicFrameMkLst>
        </pc:graphicFrameChg>
      </pc:sldChg>
      <pc:sldChg chg="addSp delSp modSp mod">
        <pc:chgData name="Anderson, Troy" userId="04de3903-03dd-44db-8353-3f14e4dd6886" providerId="ADAL" clId="{58589283-49D6-41F7-A1E7-F6CF1EB240B3}" dt="2024-08-05T21:14:15.294" v="375" actId="1036"/>
        <pc:sldMkLst>
          <pc:docMk/>
          <pc:sldMk cId="2132177749" sldId="710"/>
        </pc:sldMkLst>
        <pc:spChg chg="del">
          <ac:chgData name="Anderson, Troy" userId="04de3903-03dd-44db-8353-3f14e4dd6886" providerId="ADAL" clId="{58589283-49D6-41F7-A1E7-F6CF1EB240B3}" dt="2024-08-05T21:13:41.013" v="362" actId="478"/>
          <ac:spMkLst>
            <pc:docMk/>
            <pc:sldMk cId="2132177749" sldId="710"/>
            <ac:spMk id="3" creationId="{1BBD4825-DF80-5C30-2D67-C9A09855901D}"/>
          </ac:spMkLst>
        </pc:spChg>
        <pc:picChg chg="add mod">
          <ac:chgData name="Anderson, Troy" userId="04de3903-03dd-44db-8353-3f14e4dd6886" providerId="ADAL" clId="{58589283-49D6-41F7-A1E7-F6CF1EB240B3}" dt="2024-08-05T21:14:15.294" v="375" actId="1036"/>
          <ac:picMkLst>
            <pc:docMk/>
            <pc:sldMk cId="2132177749" sldId="710"/>
            <ac:picMk id="5" creationId="{EEAE050D-8B4D-7AAF-F619-784862469526}"/>
          </ac:picMkLst>
        </pc:picChg>
      </pc:sldChg>
      <pc:sldChg chg="addSp delSp modSp mod">
        <pc:chgData name="Anderson, Troy" userId="04de3903-03dd-44db-8353-3f14e4dd6886" providerId="ADAL" clId="{58589283-49D6-41F7-A1E7-F6CF1EB240B3}" dt="2024-08-05T21:14:46.666" v="399" actId="1036"/>
        <pc:sldMkLst>
          <pc:docMk/>
          <pc:sldMk cId="2425576243" sldId="711"/>
        </pc:sldMkLst>
        <pc:spChg chg="del">
          <ac:chgData name="Anderson, Troy" userId="04de3903-03dd-44db-8353-3f14e4dd6886" providerId="ADAL" clId="{58589283-49D6-41F7-A1E7-F6CF1EB240B3}" dt="2024-08-05T21:13:44.748" v="363" actId="478"/>
          <ac:spMkLst>
            <pc:docMk/>
            <pc:sldMk cId="2425576243" sldId="711"/>
            <ac:spMk id="3" creationId="{532F7368-FBB5-9E4B-6463-121A9ED3F721}"/>
          </ac:spMkLst>
        </pc:spChg>
        <pc:picChg chg="add mod">
          <ac:chgData name="Anderson, Troy" userId="04de3903-03dd-44db-8353-3f14e4dd6886" providerId="ADAL" clId="{58589283-49D6-41F7-A1E7-F6CF1EB240B3}" dt="2024-08-05T21:14:46.666" v="399" actId="1036"/>
          <ac:picMkLst>
            <pc:docMk/>
            <pc:sldMk cId="2425576243" sldId="711"/>
            <ac:picMk id="5" creationId="{937021FD-B68A-7938-96F7-75D9F4BC3A89}"/>
          </ac:picMkLst>
        </pc:picChg>
      </pc:sldChg>
      <pc:sldChg chg="addSp delSp modSp mod">
        <pc:chgData name="Anderson, Troy" userId="04de3903-03dd-44db-8353-3f14e4dd6886" providerId="ADAL" clId="{58589283-49D6-41F7-A1E7-F6CF1EB240B3}" dt="2024-08-05T21:15:17.862" v="429" actId="1036"/>
        <pc:sldMkLst>
          <pc:docMk/>
          <pc:sldMk cId="2714735884" sldId="712"/>
        </pc:sldMkLst>
        <pc:spChg chg="del">
          <ac:chgData name="Anderson, Troy" userId="04de3903-03dd-44db-8353-3f14e4dd6886" providerId="ADAL" clId="{58589283-49D6-41F7-A1E7-F6CF1EB240B3}" dt="2024-08-05T21:13:47.820" v="364" actId="478"/>
          <ac:spMkLst>
            <pc:docMk/>
            <pc:sldMk cId="2714735884" sldId="712"/>
            <ac:spMk id="3" creationId="{28EE11D5-BDEF-8B8F-C23D-310521500F1D}"/>
          </ac:spMkLst>
        </pc:spChg>
        <pc:picChg chg="add mod">
          <ac:chgData name="Anderson, Troy" userId="04de3903-03dd-44db-8353-3f14e4dd6886" providerId="ADAL" clId="{58589283-49D6-41F7-A1E7-F6CF1EB240B3}" dt="2024-08-05T21:15:17.862" v="429" actId="1036"/>
          <ac:picMkLst>
            <pc:docMk/>
            <pc:sldMk cId="2714735884" sldId="712"/>
            <ac:picMk id="5" creationId="{6DAF14E6-0F0B-12FA-BD44-76475449AC38}"/>
          </ac:picMkLst>
        </pc:picChg>
      </pc:sldChg>
      <pc:sldChg chg="delSp modSp mod">
        <pc:chgData name="Anderson, Troy" userId="04de3903-03dd-44db-8353-3f14e4dd6886" providerId="ADAL" clId="{58589283-49D6-41F7-A1E7-F6CF1EB240B3}" dt="2024-08-06T04:24:21.042" v="618" actId="1076"/>
        <pc:sldMkLst>
          <pc:docMk/>
          <pc:sldMk cId="3261190956" sldId="713"/>
        </pc:sldMkLst>
        <pc:spChg chg="mod">
          <ac:chgData name="Anderson, Troy" userId="04de3903-03dd-44db-8353-3f14e4dd6886" providerId="ADAL" clId="{58589283-49D6-41F7-A1E7-F6CF1EB240B3}" dt="2024-08-06T04:24:21.042" v="618" actId="1076"/>
          <ac:spMkLst>
            <pc:docMk/>
            <pc:sldMk cId="3261190956" sldId="713"/>
            <ac:spMk id="3" creationId="{DB7ECADE-FE40-8704-9351-744CCE101B83}"/>
          </ac:spMkLst>
        </pc:spChg>
        <pc:spChg chg="del">
          <ac:chgData name="Anderson, Troy" userId="04de3903-03dd-44db-8353-3f14e4dd6886" providerId="ADAL" clId="{58589283-49D6-41F7-A1E7-F6CF1EB240B3}" dt="2024-08-06T03:31:12.281" v="526" actId="478"/>
          <ac:spMkLst>
            <pc:docMk/>
            <pc:sldMk cId="3261190956" sldId="713"/>
            <ac:spMk id="6" creationId="{4D184BB2-38D3-17DB-09E3-E0B0860068D6}"/>
          </ac:spMkLst>
        </pc:spChg>
        <pc:spChg chg="del">
          <ac:chgData name="Anderson, Troy" userId="04de3903-03dd-44db-8353-3f14e4dd6886" providerId="ADAL" clId="{58589283-49D6-41F7-A1E7-F6CF1EB240B3}" dt="2024-08-06T03:28:33.787" v="523" actId="478"/>
          <ac:spMkLst>
            <pc:docMk/>
            <pc:sldMk cId="3261190956" sldId="713"/>
            <ac:spMk id="7" creationId="{53F10E58-AD9C-B61A-2A0A-A1BA649094A8}"/>
          </ac:spMkLst>
        </pc:spChg>
        <pc:graphicFrameChg chg="modGraphic">
          <ac:chgData name="Anderson, Troy" userId="04de3903-03dd-44db-8353-3f14e4dd6886" providerId="ADAL" clId="{58589283-49D6-41F7-A1E7-F6CF1EB240B3}" dt="2024-08-06T03:28:26.673" v="522" actId="207"/>
          <ac:graphicFrameMkLst>
            <pc:docMk/>
            <pc:sldMk cId="3261190956" sldId="713"/>
            <ac:graphicFrameMk id="5" creationId="{927A835B-ACB1-4E3E-AA09-4133D4F8734C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1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1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6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17" tIns="46958" rIns="93917" bIns="4695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17" tIns="46958" rIns="93917" bIns="4695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6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79891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57563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86087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4183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7355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5044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23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15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261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3117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93584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13342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0589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August 2024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August 8, 2024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6089-660C-4B78-8CC2-FB08CD54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5715000" cy="518318"/>
          </a:xfrm>
        </p:spPr>
        <p:txBody>
          <a:bodyPr/>
          <a:lstStyle/>
          <a:p>
            <a:r>
              <a:rPr lang="en-US" sz="2400" dirty="0"/>
              <a:t>1 – Proceed as Planned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F46E8-0C6F-40D6-82AC-E9222DB2E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A835B-ACB1-4E3E-AA09-4133D4F87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889020"/>
              </p:ext>
            </p:extLst>
          </p:nvPr>
        </p:nvGraphicFramePr>
        <p:xfrm>
          <a:off x="129540" y="644808"/>
          <a:ext cx="8884919" cy="4774917"/>
        </p:xfrm>
        <a:graphic>
          <a:graphicData uri="http://schemas.openxmlformats.org/drawingml/2006/table">
            <a:tbl>
              <a:tblPr firstRow="1" bandRow="1"/>
              <a:tblGrid>
                <a:gridCol w="685799">
                  <a:extLst>
                    <a:ext uri="{9D8B030D-6E8A-4147-A177-3AD203B41FA5}">
                      <a16:colId xmlns:a16="http://schemas.microsoft.com/office/drawing/2014/main" val="250375309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64139915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785646563"/>
                    </a:ext>
                  </a:extLst>
                </a:gridCol>
                <a:gridCol w="2537461">
                  <a:extLst>
                    <a:ext uri="{9D8B030D-6E8A-4147-A177-3AD203B41FA5}">
                      <a16:colId xmlns:a16="http://schemas.microsoft.com/office/drawing/2014/main" val="312754337"/>
                    </a:ext>
                  </a:extLst>
                </a:gridCol>
                <a:gridCol w="739139">
                  <a:extLst>
                    <a:ext uri="{9D8B030D-6E8A-4147-A177-3AD203B41FA5}">
                      <a16:colId xmlns:a16="http://schemas.microsoft.com/office/drawing/2014/main" val="286235555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0121679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88420854"/>
                    </a:ext>
                  </a:extLst>
                </a:gridCol>
                <a:gridCol w="1569720">
                  <a:extLst>
                    <a:ext uri="{9D8B030D-6E8A-4147-A177-3AD203B41FA5}">
                      <a16:colId xmlns:a16="http://schemas.microsoft.com/office/drawing/2014/main" val="44664250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Target Start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Revision Request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Approval Date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RR 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Project Status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Budget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Duration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ERCOT Recommendation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002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Q3 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Load Distribution Factor Process Update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$45k-$65k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5-7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96572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Q3 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May-2023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Use of State Estimator-Calculated ERCOT-Wide TLFs in Lieu of Seasonal Base Case ERCOT-Wide TLFs for Settlement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$50k - $80k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3 - 6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6178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Q3 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PGRR088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 Financial Security Amt in Monthly Generator Interconnection Status Report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$20k- $40k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17954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Q3 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PGRR094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Clarify Notification Requirement for Generator Construction Commencement or Completion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$10k - $20k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78758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Q4 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PGRR076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Improvements to GINR Process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$50k-$75k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6-9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057144"/>
                  </a:ext>
                </a:extLst>
              </a:tr>
              <a:tr h="2480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Q4 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GREDP Shutdown Exemption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$10k-$20k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3-5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9946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Q1 2025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CRR Account Holder Limits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$150k-$250k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8-10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673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Q1 2025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Update to Procedures for Managing Interest on Cash Collateral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$100k - $150k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6 - 9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211549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Q1 2025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RRGRR028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Transformer Impedance Clarifications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$100k - $150k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7 - 10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39335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Q2 2025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SCR825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Apr-2024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ERCOT Voice Communications Aggregation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$150k-$250k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7 - 10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22274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Q3 2025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NOGRR226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Jan-2023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Addition of Supplemental UFLS Stages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$40k - $60k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13302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Q3 2025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NOGRR247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Change UFLS Stages and Load Relief Amounts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&lt;$10k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553543"/>
                  </a:ext>
                </a:extLst>
              </a:tr>
              <a:tr h="2882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Q3 2025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PGRR091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FIS Application Completion 60-Day Limit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$15k - $30k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003593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Q4 2025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SCR818b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Apr-2022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Changes to Incorporate GIC Modeling Data into Existing Modeling Applications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$300k - $500k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9 - 12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81506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9DBA796-CB79-14E2-285B-A4DA1D1A590F}"/>
              </a:ext>
            </a:extLst>
          </p:cNvPr>
          <p:cNvSpPr txBox="1"/>
          <p:nvPr/>
        </p:nvSpPr>
        <p:spPr>
          <a:xfrm>
            <a:off x="5972746" y="224987"/>
            <a:ext cx="2877790" cy="27699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Revised ERCOT recommendation</a:t>
            </a:r>
          </a:p>
        </p:txBody>
      </p:sp>
    </p:spTree>
    <p:extLst>
      <p:ext uri="{BB962C8B-B14F-4D97-AF65-F5344CB8AC3E}">
        <p14:creationId xmlns:p14="http://schemas.microsoft.com/office/powerpoint/2010/main" val="729258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6089-660C-4B78-8CC2-FB08CD54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4876800" cy="518318"/>
          </a:xfrm>
        </p:spPr>
        <p:txBody>
          <a:bodyPr/>
          <a:lstStyle/>
          <a:p>
            <a:r>
              <a:rPr lang="en-US" sz="2400" dirty="0"/>
              <a:t>3 – No Action Needed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F46E8-0C6F-40D6-82AC-E9222DB2E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A835B-ACB1-4E3E-AA09-4133D4F87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128803"/>
              </p:ext>
            </p:extLst>
          </p:nvPr>
        </p:nvGraphicFramePr>
        <p:xfrm>
          <a:off x="129540" y="715857"/>
          <a:ext cx="8884919" cy="5599218"/>
        </p:xfrm>
        <a:graphic>
          <a:graphicData uri="http://schemas.openxmlformats.org/drawingml/2006/table">
            <a:tbl>
              <a:tblPr firstRow="1" bandRow="1"/>
              <a:tblGrid>
                <a:gridCol w="685799">
                  <a:extLst>
                    <a:ext uri="{9D8B030D-6E8A-4147-A177-3AD203B41FA5}">
                      <a16:colId xmlns:a16="http://schemas.microsoft.com/office/drawing/2014/main" val="250375309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64139915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785646563"/>
                    </a:ext>
                  </a:extLst>
                </a:gridCol>
                <a:gridCol w="2537461">
                  <a:extLst>
                    <a:ext uri="{9D8B030D-6E8A-4147-A177-3AD203B41FA5}">
                      <a16:colId xmlns:a16="http://schemas.microsoft.com/office/drawing/2014/main" val="312754337"/>
                    </a:ext>
                  </a:extLst>
                </a:gridCol>
                <a:gridCol w="739139">
                  <a:extLst>
                    <a:ext uri="{9D8B030D-6E8A-4147-A177-3AD203B41FA5}">
                      <a16:colId xmlns:a16="http://schemas.microsoft.com/office/drawing/2014/main" val="286235555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0121679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88420854"/>
                    </a:ext>
                  </a:extLst>
                </a:gridCol>
                <a:gridCol w="1569720">
                  <a:extLst>
                    <a:ext uri="{9D8B030D-6E8A-4147-A177-3AD203B41FA5}">
                      <a16:colId xmlns:a16="http://schemas.microsoft.com/office/drawing/2014/main" val="44664250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Target Start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Revision Request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Approval Date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RR 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Project Status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Budget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Duration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ERCOT Recommendation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002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Metering Requirements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$10k-$20k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3-4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222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NPRR829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Incorporate Real-Time Non-Modeled Telemetered Net Generation by Load Zone into the Estimate of RTL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$200k-$300k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5-10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73569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NPRR841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Feb-2018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RT Adjustments to Day-Ahead Make Whole Payments due to A/S Infeasibility Charges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$60k-$80k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4-6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14887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NPRR857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Creation of Direct Current Tie Operator Market Participant Role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$500k-$700k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12-18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(Southern Spirit)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37821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NPRR885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Must-Run Alternative (MRA) Details and Revisions Resulting from PUCT Project No_ 46369, Rulemaking Relating to RMR Service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$500k - $700k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8 - 12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2654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Base Point Deviation Settlement and Deployment Performance Metrics for Energy Storage Resources (Combo Model)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$150k-$200k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8-12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959223"/>
                  </a:ext>
                </a:extLst>
              </a:tr>
              <a:tr h="2229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Load Forecast Model Transparency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$75k-$100k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6-9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34843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RTF-6 Create Definition and Terms for Settlement Only Energy Storage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$800k-$1.2M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20-30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–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2872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Modify Allocator for CRR Auction Revenue Distribution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$175k-$225k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8-12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1220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Frequency-Based Limits on DC Tie Imports or Exports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$50k-$70k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5-7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(Southern Spirit)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6734"/>
                  </a:ext>
                </a:extLst>
              </a:tr>
              <a:tr h="270861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Removal of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Oklaunion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Exemption Language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$10k-$15k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3-4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95591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DC Tie Reactive Power Capability Requirements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$10k - $20k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(Southern Spirit)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256584"/>
                  </a:ext>
                </a:extLst>
              </a:tr>
              <a:tr h="2202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TBD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Implementation of Emergency Pricing Program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Pending PRS Approval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$125k-$175k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5-7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81506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PGRR103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Establish Time Limit for Generator Commissioning Following Approval to Synchronize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$40k-$60k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4 - 6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35367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93248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6089-660C-4B78-8CC2-FB08CD54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7620000" cy="518318"/>
          </a:xfrm>
        </p:spPr>
        <p:txBody>
          <a:bodyPr/>
          <a:lstStyle/>
          <a:p>
            <a:r>
              <a:rPr lang="en-US" sz="2400" dirty="0"/>
              <a:t>4 – Candidate for Revision / Removal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F46E8-0C6F-40D6-82AC-E9222DB2E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A835B-ACB1-4E3E-AA09-4133D4F87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957513"/>
              </p:ext>
            </p:extLst>
          </p:nvPr>
        </p:nvGraphicFramePr>
        <p:xfrm>
          <a:off x="129540" y="871012"/>
          <a:ext cx="8884919" cy="1338788"/>
        </p:xfrm>
        <a:graphic>
          <a:graphicData uri="http://schemas.openxmlformats.org/drawingml/2006/table">
            <a:tbl>
              <a:tblPr firstRow="1" bandRow="1"/>
              <a:tblGrid>
                <a:gridCol w="685799">
                  <a:extLst>
                    <a:ext uri="{9D8B030D-6E8A-4147-A177-3AD203B41FA5}">
                      <a16:colId xmlns:a16="http://schemas.microsoft.com/office/drawing/2014/main" val="250375309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64139915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785646563"/>
                    </a:ext>
                  </a:extLst>
                </a:gridCol>
                <a:gridCol w="2537461">
                  <a:extLst>
                    <a:ext uri="{9D8B030D-6E8A-4147-A177-3AD203B41FA5}">
                      <a16:colId xmlns:a16="http://schemas.microsoft.com/office/drawing/2014/main" val="312754337"/>
                    </a:ext>
                  </a:extLst>
                </a:gridCol>
                <a:gridCol w="739139">
                  <a:extLst>
                    <a:ext uri="{9D8B030D-6E8A-4147-A177-3AD203B41FA5}">
                      <a16:colId xmlns:a16="http://schemas.microsoft.com/office/drawing/2014/main" val="286235555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0121679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88420854"/>
                    </a:ext>
                  </a:extLst>
                </a:gridCol>
                <a:gridCol w="1569720">
                  <a:extLst>
                    <a:ext uri="{9D8B030D-6E8A-4147-A177-3AD203B41FA5}">
                      <a16:colId xmlns:a16="http://schemas.microsoft.com/office/drawing/2014/main" val="44664250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Target Start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Revision Request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Approval Date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RR 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Project Status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Budget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Duration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ERCOT Recommendation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0027"/>
                  </a:ext>
                </a:extLst>
              </a:tr>
              <a:tr h="4148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BESTF-6 DC-Coupled Resources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$800k-$1.2M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16-24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4 - Candidate for revision/removal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19585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NPRR1020b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Allow Some Integrated Energy Storage Designs to Calculate Internal Loads - Data Agg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$175k-$225k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8-12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4 - Candidate for revision/removal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836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549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6089-660C-4B78-8CC2-FB08CD54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5715000" cy="518318"/>
          </a:xfrm>
        </p:spPr>
        <p:txBody>
          <a:bodyPr/>
          <a:lstStyle/>
          <a:p>
            <a:r>
              <a:rPr lang="en-US" sz="2400" dirty="0"/>
              <a:t>5 – Post-RTC+B (page 1)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F46E8-0C6F-40D6-82AC-E9222DB2E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A835B-ACB1-4E3E-AA09-4133D4F87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337022"/>
              </p:ext>
            </p:extLst>
          </p:nvPr>
        </p:nvGraphicFramePr>
        <p:xfrm>
          <a:off x="129540" y="762000"/>
          <a:ext cx="8884919" cy="5524500"/>
        </p:xfrm>
        <a:graphic>
          <a:graphicData uri="http://schemas.openxmlformats.org/drawingml/2006/table">
            <a:tbl>
              <a:tblPr firstRow="1" bandRow="1"/>
              <a:tblGrid>
                <a:gridCol w="685799">
                  <a:extLst>
                    <a:ext uri="{9D8B030D-6E8A-4147-A177-3AD203B41FA5}">
                      <a16:colId xmlns:a16="http://schemas.microsoft.com/office/drawing/2014/main" val="250375309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64139915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785646563"/>
                    </a:ext>
                  </a:extLst>
                </a:gridCol>
                <a:gridCol w="2766061">
                  <a:extLst>
                    <a:ext uri="{9D8B030D-6E8A-4147-A177-3AD203B41FA5}">
                      <a16:colId xmlns:a16="http://schemas.microsoft.com/office/drawing/2014/main" val="31275433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86235555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0121679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88420854"/>
                    </a:ext>
                  </a:extLst>
                </a:gridCol>
                <a:gridCol w="1318259">
                  <a:extLst>
                    <a:ext uri="{9D8B030D-6E8A-4147-A177-3AD203B41FA5}">
                      <a16:colId xmlns:a16="http://schemas.microsoft.com/office/drawing/2014/main" val="44664250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Target Start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Revision Request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Approval Date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RR 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Project Status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Budget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Duration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ERCOT Recommendation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002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NOGRR215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Limit Use of Remedial Action Schemes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$1.0M - $1.5M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12 - 18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195850"/>
                  </a:ext>
                </a:extLst>
              </a:tr>
              <a:tr h="414863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Nov-2022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Recovering Fuel Costs for Generation Above LSL During RUC-Committed Hours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$20k - $30k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3 - 4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84806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Revisions to Real-Time On-Line Reliability Deployment Price Adder for ERCOT-Directed Actions Related to DC Ties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$200k-$300k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6-9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836043"/>
                  </a:ext>
                </a:extLst>
              </a:tr>
              <a:tr h="413812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OBDRR009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ORDC OBD Revisions for ERCOT-Directed Actions Related to DC Ties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$30k-$50k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4-6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7902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Validation for PTP Obligations with Links to an Option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$30k-$50k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4-6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22208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Create a Lower Rio Grande Valley Hub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$250k-$350k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6-8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96521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NPRR826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Mitigated Offer Caps for RMR Resources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$100k-$200k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6-8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2654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Inclusion of Controllable Load Resources and Energy Storage Resources in the CCT Process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$60k - $90k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5 - 7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95922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NPRR825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Require ERCOT to Issue a DC Tie Curtailment Notice Prior to Curtailing any DC Tie Load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$200k-$300k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8-12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34843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Process Pricing and Cost Recovery for Delayed Resource Outages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$100k-$200k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5-7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1220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BESTF-3 ESR Contribution to PRC and Real-Time On-Line Reserve Capacity Calculations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$150k-$200k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6-9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673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Pricing and Settlement Changes for SWGRs Instructed to Switch to ERCOT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$100k-$140k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5-7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21154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Consideration of Physical Limits of DC Ties in RUC Optimization and Settlements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$100k-$150k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5-8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81506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Apr-2021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Modification to Real-Time Hub Price Formulas for Fully De-Energized Hubs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$20k - $30k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98693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Option to Deploy Distribution Voltage Reduction Measures Prior to EEA - Phase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$80k - $120k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6 - 9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212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91334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6089-660C-4B78-8CC2-FB08CD54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5715000" cy="518318"/>
          </a:xfrm>
        </p:spPr>
        <p:txBody>
          <a:bodyPr/>
          <a:lstStyle/>
          <a:p>
            <a:r>
              <a:rPr lang="en-US" sz="2400" dirty="0"/>
              <a:t>5 – Post-RTC+B (page 2)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F46E8-0C6F-40D6-82AC-E9222DB2E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A835B-ACB1-4E3E-AA09-4133D4F87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291966"/>
              </p:ext>
            </p:extLst>
          </p:nvPr>
        </p:nvGraphicFramePr>
        <p:xfrm>
          <a:off x="129540" y="798507"/>
          <a:ext cx="8884919" cy="4913849"/>
        </p:xfrm>
        <a:graphic>
          <a:graphicData uri="http://schemas.openxmlformats.org/drawingml/2006/table">
            <a:tbl>
              <a:tblPr firstRow="1" bandRow="1"/>
              <a:tblGrid>
                <a:gridCol w="685799">
                  <a:extLst>
                    <a:ext uri="{9D8B030D-6E8A-4147-A177-3AD203B41FA5}">
                      <a16:colId xmlns:a16="http://schemas.microsoft.com/office/drawing/2014/main" val="250375309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64139915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785646563"/>
                    </a:ext>
                  </a:extLst>
                </a:gridCol>
                <a:gridCol w="2766061">
                  <a:extLst>
                    <a:ext uri="{9D8B030D-6E8A-4147-A177-3AD203B41FA5}">
                      <a16:colId xmlns:a16="http://schemas.microsoft.com/office/drawing/2014/main" val="31275433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86235555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0121679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88420854"/>
                    </a:ext>
                  </a:extLst>
                </a:gridCol>
                <a:gridCol w="1318259">
                  <a:extLst>
                    <a:ext uri="{9D8B030D-6E8A-4147-A177-3AD203B41FA5}">
                      <a16:colId xmlns:a16="http://schemas.microsoft.com/office/drawing/2014/main" val="44664250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Target Start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Revision Request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Approval Date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RR 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Project Status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Budget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Duration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ERCOT Recommendation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0027"/>
                  </a:ext>
                </a:extLst>
              </a:tr>
              <a:tr h="413812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NPRR879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SCED Base Point, Base Point Deviation, and Performance Evaluation Changes for IRRs that Carry Ancillary Services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$200k-$250k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6-9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4592410"/>
                  </a:ext>
                </a:extLst>
              </a:tr>
              <a:tr h="413812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</a:rPr>
                        <a:t>Changes to Address Market Impacts of Additional Non-Spin Procurement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$120k - $160k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7 - 10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79027"/>
                  </a:ext>
                </a:extLst>
              </a:tr>
              <a:tr h="3021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Requirements for DGRs and DESRs on Circuits Subject to Load Shedding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$350k - $550k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9 - 12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22208"/>
                  </a:ext>
                </a:extLst>
              </a:tr>
              <a:tr h="2926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NPRR1213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Apr-2024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Allow DGRs and DESRs on Circuits Subject to Load Shed to Provide ECRS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$350k-$450k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8 - 12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965218"/>
                  </a:ext>
                </a:extLst>
              </a:tr>
              <a:tr h="3593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NPRR1201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Feb-2024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Limitations on Resettlement Timeline and Default Uplift Exposure Adjustments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$40k - $70k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4 - 6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323187"/>
                  </a:ext>
                </a:extLst>
              </a:tr>
              <a:tr h="530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Update Real-Time On-Line Reliability Deployment Price Adder Inputs to Match Actual Data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$140k-$180k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6-9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5 - Post-RTC+B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187568"/>
                  </a:ext>
                </a:extLst>
              </a:tr>
              <a:tr h="3836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SCR810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EMS System Change to Count DC Ties towards the 2% Constraint Activation Criterion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$15k-$25k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3-5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5 - Post-RTC+B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315772"/>
                  </a:ext>
                </a:extLst>
              </a:tr>
              <a:tr h="530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Extension of Self-Limiting Facility Concept to Settlement Only Generators (SOGs) and Telemetry Requirements for SOGs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$100k - $160k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7 - 10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5 - Post-RTC+B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861658"/>
                  </a:ext>
                </a:extLst>
              </a:tr>
              <a:tr h="383644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DC Tie Schedules Protected Information Expiry and Posting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$20k-$40k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3-5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5 - Post-RTC+B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56954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Apr-2024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Creation of Invoice Report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$40k - $60k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4 - 6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5 - Post-RTC+B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848191"/>
                  </a:ext>
                </a:extLst>
              </a:tr>
              <a:tr h="530756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SCR805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Provide Early Access to Certain 60-Day Reports to TSPs Upon Request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$40k-$60k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4-6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5 - Post-RTC+B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31872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B7ECADE-FE40-8704-9351-744CCE101B83}"/>
              </a:ext>
            </a:extLst>
          </p:cNvPr>
          <p:cNvSpPr txBox="1"/>
          <p:nvPr/>
        </p:nvSpPr>
        <p:spPr>
          <a:xfrm>
            <a:off x="990600" y="5890216"/>
            <a:ext cx="7469802" cy="33855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highlight>
                  <a:srgbClr val="FFFF00"/>
                </a:highlight>
              </a:rPr>
              <a:t>Items singled out by PRS as candidates to be considered in parallel with RTC+B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64CAEE-74ED-C846-DB07-1270FED72FCA}"/>
              </a:ext>
            </a:extLst>
          </p:cNvPr>
          <p:cNvSpPr txBox="1"/>
          <p:nvPr/>
        </p:nvSpPr>
        <p:spPr>
          <a:xfrm>
            <a:off x="5972746" y="224987"/>
            <a:ext cx="2877790" cy="27699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Revised ERCOT recommendation</a:t>
            </a:r>
          </a:p>
        </p:txBody>
      </p:sp>
    </p:spTree>
    <p:extLst>
      <p:ext uri="{BB962C8B-B14F-4D97-AF65-F5344CB8AC3E}">
        <p14:creationId xmlns:p14="http://schemas.microsoft.com/office/powerpoint/2010/main" val="32611909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Aging</a:t>
            </a:r>
            <a:r>
              <a:rPr lang="en-US" dirty="0"/>
              <a:t> Revision Request Project 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6E15D7B-B500-432B-996F-7120B3DA7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295400"/>
            <a:ext cx="8534401" cy="3733800"/>
          </a:xfrm>
        </p:spPr>
        <p:txBody>
          <a:bodyPr lIns="91440" tIns="45720" rIns="91440" bIns="45720" anchor="t"/>
          <a:lstStyle/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Reminder: If PRS determines that one or more aging Revision Requests are candidates for removal, the process is to file a “new RR” to strike it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The “new RR” would go through the stakeholder process like any other RR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There are several historical examples of this from 2015: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NPRR721 – Removal of Language related to NPRR455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NPRR722 – Removal of Language related to NPRR181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NPRR724 – Removal of Language related to NPRR493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NPRR727 – Removal of Language related to NPRR327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NPRR728 – Removal of Language related to NPRR484 and NPRR554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1550D89-DF5A-489C-BFC9-D56ED30B92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281682"/>
              </p:ext>
            </p:extLst>
          </p:nvPr>
        </p:nvGraphicFramePr>
        <p:xfrm>
          <a:off x="172469" y="563880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509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484,825(b),826,829,841,857,879,885,904,918,930,941,945,963,965,975,987,989,995,1006,1019,1020(b),1029,1030,1032,1034,1038,</a:t>
                      </a:r>
                    </a:p>
                    <a:p>
                      <a:pPr algn="ctr"/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1057,1077,1091,1098,1105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805,810,818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066,076,088,091,094,103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OBDRR009,OBDRR017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4954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Aging</a:t>
            </a:r>
            <a:r>
              <a:rPr lang="en-US" sz="2400" dirty="0"/>
              <a:t> Revision Request Project Review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TextBox 23">
            <a:extLst>
              <a:ext uri="{FF2B5EF4-FFF2-40B4-BE49-F238E27FC236}">
                <a16:creationId xmlns:a16="http://schemas.microsoft.com/office/drawing/2014/main" id="{665D3C8F-1EFB-2929-BD04-990ABDAA13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9518" y="6344275"/>
            <a:ext cx="3393681" cy="24622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2030 Start Targets should be considered “TBD”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AE050D-8B4D-7AAF-F619-7848624695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" y="554459"/>
            <a:ext cx="8976879" cy="5440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1777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Aging</a:t>
            </a:r>
            <a:r>
              <a:rPr lang="en-US" sz="2400" dirty="0"/>
              <a:t> Revision Request Project Review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TextBox 23">
            <a:extLst>
              <a:ext uri="{FF2B5EF4-FFF2-40B4-BE49-F238E27FC236}">
                <a16:creationId xmlns:a16="http://schemas.microsoft.com/office/drawing/2014/main" id="{EBE27A93-17A5-D134-BD22-EF2B1762CA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9518" y="6344275"/>
            <a:ext cx="3393681" cy="24622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2030 Start Targets should be considered “TBD”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37021FD-B68A-7938-96F7-75D9F4BC3A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33" y="628198"/>
            <a:ext cx="8976879" cy="5440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5762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Aging</a:t>
            </a:r>
            <a:r>
              <a:rPr lang="en-US" sz="2400" dirty="0"/>
              <a:t> Revision Request Project Review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TextBox 23">
            <a:extLst>
              <a:ext uri="{FF2B5EF4-FFF2-40B4-BE49-F238E27FC236}">
                <a16:creationId xmlns:a16="http://schemas.microsoft.com/office/drawing/2014/main" id="{76024CE2-E5B5-4EBD-545B-712D919C8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9518" y="6344275"/>
            <a:ext cx="3393681" cy="24622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2030 Start Targets should be considered “TBD”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AF14E6-0F0B-12FA-BD44-76475449AC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70" y="757080"/>
            <a:ext cx="8926458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73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066800"/>
            <a:ext cx="7848600" cy="51816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2024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Major Projects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Additional Project Status Information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Recommendations for Revision Requests with Impacts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None</a:t>
            </a:r>
          </a:p>
          <a:p>
            <a:pPr lvl="1">
              <a:tabLst>
                <a:tab pos="2232025" algn="l"/>
                <a:tab pos="2517775" algn="l"/>
              </a:tabLst>
            </a:pPr>
            <a:r>
              <a:rPr lang="en-US" sz="1800" dirty="0"/>
              <a:t>Technology Working Group (TWG)</a:t>
            </a:r>
          </a:p>
          <a:p>
            <a:pPr lvl="2">
              <a:tabLst>
                <a:tab pos="2117725" algn="l"/>
              </a:tabLst>
            </a:pPr>
            <a:r>
              <a:rPr lang="en-US" sz="1600" i="1" dirty="0"/>
              <a:t>Next meeting is 8/29/2024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Aging Revision Request Project Review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349323"/>
            <a:ext cx="7467600" cy="2800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9436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02" y="1219200"/>
            <a:ext cx="8750898" cy="4419600"/>
          </a:xfrm>
        </p:spPr>
        <p:txBody>
          <a:bodyPr/>
          <a:lstStyle/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August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R8</a:t>
            </a:r>
            <a:r>
              <a:rPr lang="en-US" sz="1600" dirty="0">
                <a:latin typeface="Arial" panose="020B0604020202020204" pitchFamily="34" charset="0"/>
              </a:rPr>
              <a:t>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8/22/2024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NPRR1058		– 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Resource Offer Modernization</a:t>
            </a:r>
            <a:endParaRPr lang="en-US" sz="1400" dirty="0">
              <a:latin typeface="Arial" panose="020B0604020202020204" pitchFamily="34" charset="0"/>
            </a:endParaRP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NPRR1131		– 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Controllable Load Resource Participation in Non-Spin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solidFill>
                  <a:srgbClr val="212529"/>
                </a:solidFill>
                <a:latin typeface="Roboto" panose="02000000000000000000" pitchFamily="2" charset="0"/>
              </a:rPr>
              <a:t>OBDRR040		</a:t>
            </a:r>
            <a:r>
              <a:rPr lang="en-US" sz="1400" dirty="0">
                <a:latin typeface="Arial" panose="020B0604020202020204" pitchFamily="34" charset="0"/>
              </a:rPr>
              <a:t>– </a:t>
            </a:r>
            <a:r>
              <a:rPr lang="en-US" sz="1400" dirty="0">
                <a:solidFill>
                  <a:srgbClr val="212529"/>
                </a:solidFill>
                <a:latin typeface="Roboto" panose="02000000000000000000" pitchFamily="2" charset="0"/>
              </a:rPr>
              <a:t>ORDC Changes Related to NPRR1131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NPRR1172(b)	– </a:t>
            </a:r>
            <a:r>
              <a:rPr lang="en-US" sz="1400" dirty="0">
                <a:solidFill>
                  <a:srgbClr val="212529"/>
                </a:solidFill>
                <a:latin typeface="Roboto" panose="02000000000000000000" pitchFamily="2" charset="0"/>
              </a:rPr>
              <a:t>Fuel Adder Definition, Mitigated Offer Caps, and RUC </a:t>
            </a:r>
            <a:r>
              <a:rPr lang="en-US" sz="1400" dirty="0" err="1">
                <a:solidFill>
                  <a:srgbClr val="212529"/>
                </a:solidFill>
                <a:latin typeface="Roboto" panose="02000000000000000000" pitchFamily="2" charset="0"/>
              </a:rPr>
              <a:t>Clawback</a:t>
            </a:r>
            <a:endParaRPr lang="en-US" sz="1400" dirty="0">
              <a:solidFill>
                <a:srgbClr val="212529"/>
              </a:solidFill>
              <a:latin typeface="Roboto" panose="02000000000000000000" pitchFamily="2" charset="0"/>
            </a:endParaRPr>
          </a:p>
          <a:p>
            <a:pPr lvl="5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200" dirty="0">
                <a:latin typeface="Arial" panose="020B0604020202020204" pitchFamily="34" charset="0"/>
              </a:rPr>
              <a:t>Section 4.4.9.4.1, Mitigated Offer Cap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NPRR1186(b)	– Implement consideration of ESR SOC in ERCOT tools and studies</a:t>
            </a:r>
          </a:p>
          <a:p>
            <a:pPr lvl="5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200" dirty="0">
                <a:latin typeface="Arial" panose="020B0604020202020204" pitchFamily="34" charset="0"/>
              </a:rPr>
              <a:t>60 Day Reports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SCR821		– 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Voltage Set Point Target Information for DGR or DESR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endParaRPr lang="en-US" sz="1400" dirty="0">
              <a:solidFill>
                <a:srgbClr val="212529"/>
              </a:solidFill>
              <a:latin typeface="Roboto" panose="02000000000000000000" pitchFamily="2" charset="0"/>
            </a:endParaRPr>
          </a:p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September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R9</a:t>
            </a:r>
            <a:r>
              <a:rPr lang="en-US" sz="1600" dirty="0">
                <a:latin typeface="Arial" panose="020B0604020202020204" pitchFamily="34" charset="0"/>
              </a:rPr>
              <a:t>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9/26/2024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NPRR1002		– </a:t>
            </a:r>
            <a:r>
              <a:rPr lang="en-US" sz="125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BESTF-5 ESR Single Model Registration and Charging Restrictions in Emergency Conditions</a:t>
            </a:r>
            <a:endParaRPr lang="en-US" sz="1250" dirty="0">
              <a:latin typeface="Arial" panose="020B0604020202020204" pitchFamily="34" charset="0"/>
            </a:endParaRP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RRGRR023		– </a:t>
            </a:r>
            <a:r>
              <a:rPr lang="en-US" sz="1250" dirty="0">
                <a:latin typeface="Arial" panose="020B0604020202020204" pitchFamily="34" charset="0"/>
              </a:rPr>
              <a:t>Related to NPRR1002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250" dirty="0">
                <a:latin typeface="Arial" panose="020B0604020202020204" pitchFamily="34" charset="0"/>
              </a:rPr>
              <a:t>Forecast Presentation Platform – CDR Reports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endParaRPr lang="en-US" sz="1400" dirty="0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254740" y="6363172"/>
            <a:ext cx="5257800" cy="3877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Note:  Projected Go-Live dates are subject to change.</a:t>
            </a:r>
            <a:br>
              <a:rPr lang="en-US" sz="1200" b="0" dirty="0"/>
            </a:br>
            <a:r>
              <a:rPr lang="en-US" sz="12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2024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617850"/>
            <a:ext cx="2278120" cy="5539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3212888" y="6480993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2514600" y="562268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2938650"/>
              </p:ext>
            </p:extLst>
          </p:nvPr>
        </p:nvGraphicFramePr>
        <p:xfrm>
          <a:off x="160280" y="739903"/>
          <a:ext cx="8839200" cy="2926080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46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January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5/30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03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NPRR1092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PGRR098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ESR Telemetry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Public API Enhancements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NOGRR249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NPRR1184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NPRR1172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9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NOGRR247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NPRR989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NPRR1038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NOGRR204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SCR819</a:t>
                      </a: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Securitization Default Charge Supporting Data</a:t>
                      </a: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NPRR1196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NPRR962</a:t>
                      </a: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4225663" y="562334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3925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74749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3889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3018" y="5616914"/>
            <a:ext cx="1938383" cy="830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NPRR989(a) – ESR tech. req.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NPRR1026(b) – SLF – Reporting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NPRR1092(b) – Limit RUC Opt-Out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NPRR1132(a) – RIOO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NPRR1172(a) – </a:t>
            </a:r>
            <a:r>
              <a:rPr lang="en-US" sz="700" b="0" kern="0" dirty="0">
                <a:solidFill>
                  <a:srgbClr val="FF0000"/>
                </a:solidFill>
              </a:rPr>
              <a:t>RUC Process/</a:t>
            </a:r>
            <a:r>
              <a:rPr lang="en-US" sz="700" b="0" kern="0" dirty="0" err="1">
                <a:solidFill>
                  <a:srgbClr val="FF0000"/>
                </a:solidFill>
              </a:rPr>
              <a:t>Clawback</a:t>
            </a:r>
            <a:endParaRPr lang="en-US" sz="800" b="0" kern="0" dirty="0">
              <a:solidFill>
                <a:srgbClr val="FF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>
                <a:solidFill>
                  <a:srgbClr val="FF0000"/>
                </a:solidFill>
              </a:rPr>
              <a:t>NPRR1172(b) – Mitigated Offer Cap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77FB7AA-0425-4ECC-9149-91187034677E}"/>
              </a:ext>
            </a:extLst>
          </p:cNvPr>
          <p:cNvSpPr txBox="1"/>
          <p:nvPr/>
        </p:nvSpPr>
        <p:spPr>
          <a:xfrm>
            <a:off x="7173251" y="1243191"/>
            <a:ext cx="370549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79C2DE-7FC2-4409-B720-81664285021C}"/>
              </a:ext>
            </a:extLst>
          </p:cNvPr>
          <p:cNvSpPr txBox="1"/>
          <p:nvPr/>
        </p:nvSpPr>
        <p:spPr>
          <a:xfrm>
            <a:off x="1301556" y="1240638"/>
            <a:ext cx="4169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7" name="Group 3">
            <a:extLst>
              <a:ext uri="{FF2B5EF4-FFF2-40B4-BE49-F238E27FC236}">
                <a16:creationId xmlns:a16="http://schemas.microsoft.com/office/drawing/2014/main" id="{C9891136-BD87-176C-5143-91FEF11251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560432"/>
              </p:ext>
            </p:extLst>
          </p:nvPr>
        </p:nvGraphicFramePr>
        <p:xfrm>
          <a:off x="159776" y="3670192"/>
          <a:ext cx="8839200" cy="1865376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94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8/22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September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10/24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TX SET 5.0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11/10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12/11-12/12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45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NPRR1058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NPRR1172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Forecast Presentation Platform (CDR 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rpts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RMGRR172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RMGRR168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PGRR088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PGRR094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910136E5-EBFA-7A6B-2C0A-EBFE5A4B3914}"/>
              </a:ext>
            </a:extLst>
          </p:cNvPr>
          <p:cNvSpPr/>
          <p:nvPr/>
        </p:nvSpPr>
        <p:spPr>
          <a:xfrm>
            <a:off x="160363" y="366718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R7</a:t>
            </a:r>
            <a:endParaRPr lang="en-US" sz="1400" b="1" dirty="0"/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22DF4776-98CC-F894-84DE-A452FD405951}"/>
              </a:ext>
            </a:extLst>
          </p:cNvPr>
          <p:cNvSpPr/>
          <p:nvPr/>
        </p:nvSpPr>
        <p:spPr>
          <a:xfrm>
            <a:off x="1599696" y="3675427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R8</a:t>
            </a:r>
            <a:endParaRPr lang="en-US" sz="1400" b="1" dirty="0"/>
          </a:p>
        </p:txBody>
      </p:sp>
      <p:sp>
        <p:nvSpPr>
          <p:cNvPr id="12" name="Flowchart: Alternate Process 11">
            <a:extLst>
              <a:ext uri="{FF2B5EF4-FFF2-40B4-BE49-F238E27FC236}">
                <a16:creationId xmlns:a16="http://schemas.microsoft.com/office/drawing/2014/main" id="{B55C91AD-E3F4-0703-F1EA-0E27F21FD4B3}"/>
              </a:ext>
            </a:extLst>
          </p:cNvPr>
          <p:cNvSpPr/>
          <p:nvPr/>
        </p:nvSpPr>
        <p:spPr>
          <a:xfrm>
            <a:off x="4571496" y="3671445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R10</a:t>
            </a:r>
            <a:endParaRPr lang="en-US" sz="1400" b="1" dirty="0"/>
          </a:p>
        </p:txBody>
      </p:sp>
      <p:sp>
        <p:nvSpPr>
          <p:cNvPr id="13" name="Flowchart: Alternate Process 12">
            <a:extLst>
              <a:ext uri="{FF2B5EF4-FFF2-40B4-BE49-F238E27FC236}">
                <a16:creationId xmlns:a16="http://schemas.microsoft.com/office/drawing/2014/main" id="{E8ABAEEF-D09F-B2E8-7F78-4763272CC5D3}"/>
              </a:ext>
            </a:extLst>
          </p:cNvPr>
          <p:cNvSpPr/>
          <p:nvPr/>
        </p:nvSpPr>
        <p:spPr>
          <a:xfrm>
            <a:off x="7474542" y="3671445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R11</a:t>
            </a:r>
            <a:endParaRPr lang="en-US" sz="1400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F505729-56C5-4A43-A94F-AE7E7CB669A8}"/>
              </a:ext>
            </a:extLst>
          </p:cNvPr>
          <p:cNvSpPr txBox="1"/>
          <p:nvPr/>
        </p:nvSpPr>
        <p:spPr>
          <a:xfrm>
            <a:off x="7158882" y="4167147"/>
            <a:ext cx="37054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75B39E2-742A-1D0C-D123-744064439D16}"/>
              </a:ext>
            </a:extLst>
          </p:cNvPr>
          <p:cNvSpPr txBox="1"/>
          <p:nvPr/>
        </p:nvSpPr>
        <p:spPr>
          <a:xfrm>
            <a:off x="4227253" y="1239346"/>
            <a:ext cx="416949" cy="2469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>
                <a:solidFill>
                  <a:srgbClr val="000000"/>
                </a:solidFill>
              </a:rPr>
              <a:t>   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20" name="TextBox 12">
            <a:extLst>
              <a:ext uri="{FF2B5EF4-FFF2-40B4-BE49-F238E27FC236}">
                <a16:creationId xmlns:a16="http://schemas.microsoft.com/office/drawing/2014/main" id="{7B414E3D-1330-1DDD-AC5E-4E294FE8A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065" y="2259308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2/1</a:t>
            </a:r>
          </a:p>
        </p:txBody>
      </p:sp>
      <p:sp>
        <p:nvSpPr>
          <p:cNvPr id="19" name="TextBox 12">
            <a:extLst>
              <a:ext uri="{FF2B5EF4-FFF2-40B4-BE49-F238E27FC236}">
                <a16:creationId xmlns:a16="http://schemas.microsoft.com/office/drawing/2014/main" id="{BD585D9C-A541-D6AA-B8B9-FB81D860B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431" y="2796132"/>
            <a:ext cx="151867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C1BCB5-735E-26D9-5347-76174AA743C5}"/>
              </a:ext>
            </a:extLst>
          </p:cNvPr>
          <p:cNvSpPr txBox="1"/>
          <p:nvPr/>
        </p:nvSpPr>
        <p:spPr>
          <a:xfrm>
            <a:off x="8649864" y="4162575"/>
            <a:ext cx="370549" cy="131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>
                <a:solidFill>
                  <a:srgbClr val="000000"/>
                </a:solidFill>
              </a:rPr>
              <a:t>E</a:t>
            </a: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 </a:t>
            </a:r>
          </a:p>
        </p:txBody>
      </p:sp>
      <p:sp>
        <p:nvSpPr>
          <p:cNvPr id="4" name="TextBox 12">
            <a:extLst>
              <a:ext uri="{FF2B5EF4-FFF2-40B4-BE49-F238E27FC236}">
                <a16:creationId xmlns:a16="http://schemas.microsoft.com/office/drawing/2014/main" id="{BF34BE13-842D-408D-EFB9-14E228A70C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79" y="1625644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</a:p>
        </p:txBody>
      </p:sp>
      <p:sp>
        <p:nvSpPr>
          <p:cNvPr id="14" name="TextBox 12">
            <a:extLst>
              <a:ext uri="{FF2B5EF4-FFF2-40B4-BE49-F238E27FC236}">
                <a16:creationId xmlns:a16="http://schemas.microsoft.com/office/drawing/2014/main" id="{411BFA5E-20DE-08A8-EF6F-B93A720A0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394" y="2892970"/>
            <a:ext cx="1437389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2/16</a:t>
            </a:r>
          </a:p>
        </p:txBody>
      </p:sp>
      <p:sp>
        <p:nvSpPr>
          <p:cNvPr id="16" name="TextBox 12">
            <a:extLst>
              <a:ext uri="{FF2B5EF4-FFF2-40B4-BE49-F238E27FC236}">
                <a16:creationId xmlns:a16="http://schemas.microsoft.com/office/drawing/2014/main" id="{745C7704-ABEF-C3BB-521D-BC500FDEE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0109" y="2468425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4/1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C08614E-A1B2-7A98-32B7-0DCFE05CBAAC}"/>
              </a:ext>
            </a:extLst>
          </p:cNvPr>
          <p:cNvSpPr txBox="1"/>
          <p:nvPr/>
        </p:nvSpPr>
        <p:spPr>
          <a:xfrm>
            <a:off x="5667754" y="1239346"/>
            <a:ext cx="41694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>
                <a:solidFill>
                  <a:srgbClr val="000000"/>
                </a:solidFill>
              </a:rPr>
              <a:t> 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1E0FDDD-28A6-0F3D-A026-22295AEC577A}"/>
              </a:ext>
            </a:extLst>
          </p:cNvPr>
          <p:cNvSpPr txBox="1"/>
          <p:nvPr/>
        </p:nvSpPr>
        <p:spPr>
          <a:xfrm>
            <a:off x="1602439" y="1974062"/>
            <a:ext cx="15057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Various effective dates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436DFE83-730B-DB79-0753-83C358CCA0FB}"/>
              </a:ext>
            </a:extLst>
          </p:cNvPr>
          <p:cNvCxnSpPr>
            <a:cxnSpLocks/>
          </p:cNvCxnSpPr>
          <p:nvPr/>
        </p:nvCxnSpPr>
        <p:spPr>
          <a:xfrm flipV="1">
            <a:off x="2336240" y="1871440"/>
            <a:ext cx="0" cy="163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12">
            <a:extLst>
              <a:ext uri="{FF2B5EF4-FFF2-40B4-BE49-F238E27FC236}">
                <a16:creationId xmlns:a16="http://schemas.microsoft.com/office/drawing/2014/main" id="{45D00F21-2062-7021-577C-8A919A7996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179314"/>
            <a:ext cx="152021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2/26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AAA6862-D1CD-7331-C306-A4FDBF226B8F}"/>
              </a:ext>
            </a:extLst>
          </p:cNvPr>
          <p:cNvSpPr txBox="1"/>
          <p:nvPr/>
        </p:nvSpPr>
        <p:spPr>
          <a:xfrm>
            <a:off x="1241402" y="4159196"/>
            <a:ext cx="41694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7" name="TextBox 12">
            <a:extLst>
              <a:ext uri="{FF2B5EF4-FFF2-40B4-BE49-F238E27FC236}">
                <a16:creationId xmlns:a16="http://schemas.microsoft.com/office/drawing/2014/main" id="{215A6D6D-D0BD-DD38-470D-F6B966E83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7248" y="1803898"/>
            <a:ext cx="1437613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3/11</a:t>
            </a:r>
          </a:p>
        </p:txBody>
      </p:sp>
      <p:sp>
        <p:nvSpPr>
          <p:cNvPr id="39" name="TextBox 21">
            <a:extLst>
              <a:ext uri="{FF2B5EF4-FFF2-40B4-BE49-F238E27FC236}">
                <a16:creationId xmlns:a16="http://schemas.microsoft.com/office/drawing/2014/main" id="{33E8C581-A2AF-DD80-EDCF-73C73FAD6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613919"/>
            <a:ext cx="1691639" cy="830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NPRR1184(a) – Interest calcs</a:t>
            </a:r>
            <a:endParaRPr lang="en-US" sz="800" b="0" kern="0" dirty="0">
              <a:solidFill>
                <a:srgbClr val="FF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>
                <a:solidFill>
                  <a:srgbClr val="FF0000"/>
                </a:solidFill>
              </a:rPr>
              <a:t>NPRR1186(b) – 60 Day Reports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NOGRR204(a) – ESR tech req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NOGRR247(a) – UFLS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NOGRR249(b) – MIS posting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PGRR098(a) – Section 4.1.1.8</a:t>
            </a:r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3761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CBAE244-09AA-489A-8D85-C1603BFB5D1C}"/>
              </a:ext>
            </a:extLst>
          </p:cNvPr>
          <p:cNvSpPr txBox="1"/>
          <p:nvPr/>
        </p:nvSpPr>
        <p:spPr>
          <a:xfrm>
            <a:off x="2806558" y="1310097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0ADDBF-EB41-4850-814F-88AF8881525B}"/>
              </a:ext>
            </a:extLst>
          </p:cNvPr>
          <p:cNvSpPr txBox="1"/>
          <p:nvPr/>
        </p:nvSpPr>
        <p:spPr>
          <a:xfrm>
            <a:off x="2799724" y="1241164"/>
            <a:ext cx="37054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dirty="0">
                <a:latin typeface="Wingdings" panose="05000000000000000000" pitchFamily="2" charset="2"/>
              </a:rPr>
              <a:t>ü</a:t>
            </a: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  </a:t>
            </a:r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1197EDA7-DEFC-A6DF-BC49-02212A68763E}"/>
              </a:ext>
            </a:extLst>
          </p:cNvPr>
          <p:cNvSpPr/>
          <p:nvPr/>
        </p:nvSpPr>
        <p:spPr>
          <a:xfrm>
            <a:off x="3123696" y="366555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R9</a:t>
            </a:r>
            <a:endParaRPr lang="en-US" sz="1400" b="1" dirty="0"/>
          </a:p>
        </p:txBody>
      </p:sp>
      <p:sp>
        <p:nvSpPr>
          <p:cNvPr id="31" name="TextBox 12">
            <a:extLst>
              <a:ext uri="{FF2B5EF4-FFF2-40B4-BE49-F238E27FC236}">
                <a16:creationId xmlns:a16="http://schemas.microsoft.com/office/drawing/2014/main" id="{2831E5E0-69CC-424D-938A-9F2779FEA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4542" y="4941177"/>
            <a:ext cx="150968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TBD</a:t>
            </a:r>
          </a:p>
        </p:txBody>
      </p:sp>
      <p:sp>
        <p:nvSpPr>
          <p:cNvPr id="23" name="TextBox 12">
            <a:extLst>
              <a:ext uri="{FF2B5EF4-FFF2-40B4-BE49-F238E27FC236}">
                <a16:creationId xmlns:a16="http://schemas.microsoft.com/office/drawing/2014/main" id="{F9E97EED-B7CB-11A2-420C-9A99DFDA1D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1407" y="2566405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6/1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7EBD515-1252-A778-CF47-60E8E1D2B979}"/>
              </a:ext>
            </a:extLst>
          </p:cNvPr>
          <p:cNvSpPr txBox="1"/>
          <p:nvPr/>
        </p:nvSpPr>
        <p:spPr>
          <a:xfrm>
            <a:off x="4233155" y="4175308"/>
            <a:ext cx="4169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4CF5153-A1A9-DAD2-1FCA-FAAB1529DC19}"/>
              </a:ext>
            </a:extLst>
          </p:cNvPr>
          <p:cNvSpPr txBox="1"/>
          <p:nvPr/>
        </p:nvSpPr>
        <p:spPr>
          <a:xfrm>
            <a:off x="7201746" y="3017991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474D5C7-DC37-56DF-C3AF-803FAFFB392D}"/>
              </a:ext>
            </a:extLst>
          </p:cNvPr>
          <p:cNvSpPr txBox="1"/>
          <p:nvPr/>
        </p:nvSpPr>
        <p:spPr>
          <a:xfrm>
            <a:off x="8631834" y="1257962"/>
            <a:ext cx="416949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9A342EE-25A4-113B-3446-F4D3C73AEA38}"/>
              </a:ext>
            </a:extLst>
          </p:cNvPr>
          <p:cNvCxnSpPr>
            <a:cxnSpLocks/>
          </p:cNvCxnSpPr>
          <p:nvPr/>
        </p:nvCxnSpPr>
        <p:spPr>
          <a:xfrm flipV="1">
            <a:off x="3208421" y="5079676"/>
            <a:ext cx="246976" cy="2229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4E9C792-E1E1-EF38-0F98-1D463B35D6DE}"/>
              </a:ext>
            </a:extLst>
          </p:cNvPr>
          <p:cNvCxnSpPr>
            <a:cxnSpLocks/>
          </p:cNvCxnSpPr>
          <p:nvPr/>
        </p:nvCxnSpPr>
        <p:spPr>
          <a:xfrm>
            <a:off x="914515" y="4597335"/>
            <a:ext cx="306648" cy="704571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BAF91F3F-5031-28B0-141F-3E5C8F373477}"/>
              </a:ext>
            </a:extLst>
          </p:cNvPr>
          <p:cNvCxnSpPr>
            <a:cxnSpLocks/>
          </p:cNvCxnSpPr>
          <p:nvPr/>
        </p:nvCxnSpPr>
        <p:spPr>
          <a:xfrm flipH="1">
            <a:off x="3186414" y="4348779"/>
            <a:ext cx="277757" cy="3863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9D3040A6-E3E8-8EAB-B59D-5732B35D68D0}"/>
              </a:ext>
            </a:extLst>
          </p:cNvPr>
          <p:cNvCxnSpPr>
            <a:cxnSpLocks/>
          </p:cNvCxnSpPr>
          <p:nvPr/>
        </p:nvCxnSpPr>
        <p:spPr>
          <a:xfrm>
            <a:off x="5754299" y="4215491"/>
            <a:ext cx="19488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69509DD8-1B80-E003-0626-FBDDA098898E}"/>
              </a:ext>
            </a:extLst>
          </p:cNvPr>
          <p:cNvCxnSpPr>
            <a:cxnSpLocks/>
          </p:cNvCxnSpPr>
          <p:nvPr/>
        </p:nvCxnSpPr>
        <p:spPr>
          <a:xfrm>
            <a:off x="1221163" y="5301906"/>
            <a:ext cx="1991725" cy="0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5911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44196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Major Projects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A8DA46F-D920-EF31-E17F-D78414C3CDD8}"/>
              </a:ext>
            </a:extLst>
          </p:cNvPr>
          <p:cNvSpPr txBox="1">
            <a:spLocks/>
          </p:cNvSpPr>
          <p:nvPr/>
        </p:nvSpPr>
        <p:spPr>
          <a:xfrm>
            <a:off x="227172" y="3599920"/>
            <a:ext cx="4419600" cy="4352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dirty="0"/>
              <a:t>Other Project Highlights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75E3918-9E75-B580-60ED-14F7C1049B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75" y="4114800"/>
            <a:ext cx="9040515" cy="200414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C85FBEA-3248-6792-9963-31CF08BA45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99" y="914400"/>
            <a:ext cx="9040515" cy="2354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471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022"/>
            <a:ext cx="8610600" cy="518318"/>
          </a:xfrm>
        </p:spPr>
        <p:txBody>
          <a:bodyPr/>
          <a:lstStyle/>
          <a:p>
            <a:r>
              <a:rPr lang="en-US" sz="2000" dirty="0"/>
              <a:t>Priority / Rank Recommendations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453242"/>
              </p:ext>
            </p:extLst>
          </p:nvPr>
        </p:nvGraphicFramePr>
        <p:xfrm>
          <a:off x="89933" y="1215786"/>
          <a:ext cx="8955921" cy="1146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4638566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543620"/>
              </p:ext>
            </p:extLst>
          </p:nvPr>
        </p:nvGraphicFramePr>
        <p:xfrm>
          <a:off x="3581400" y="998220"/>
          <a:ext cx="2133599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Recommendations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978714" y="5964013"/>
            <a:ext cx="3034172" cy="800219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2024 Rank in Business Strategy 	= 4110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2025 Rank in Business Strategy 	= 4530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2026 Rank in Business Strategy 	= 4710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390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705600" cy="518318"/>
          </a:xfrm>
        </p:spPr>
        <p:txBody>
          <a:bodyPr/>
          <a:lstStyle/>
          <a:p>
            <a:r>
              <a:rPr lang="en-US" sz="2400" b="1">
                <a:solidFill>
                  <a:schemeClr val="accent1"/>
                </a:solidFill>
              </a:rPr>
              <a:t>Technology Working Group (TWG)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7C0899-E457-4E0E-9843-38E0B3739B05}"/>
              </a:ext>
            </a:extLst>
          </p:cNvPr>
          <p:cNvSpPr txBox="1">
            <a:spLocks/>
          </p:cNvSpPr>
          <p:nvPr/>
        </p:nvSpPr>
        <p:spPr>
          <a:xfrm>
            <a:off x="381000" y="990600"/>
            <a:ext cx="7086600" cy="53340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/>
              <a:t>Agenda for TWG meeting held on 7/25/2024: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80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/>
              <a:t>Next TWG scheduled for 8/29/2024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/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endParaRPr lang="en-US" sz="1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345612C-0EDA-DF30-86C5-0F834B7671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447800"/>
            <a:ext cx="7474761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Aging</a:t>
            </a:r>
            <a:r>
              <a:rPr lang="en-US" dirty="0"/>
              <a:t> Revision Request Project 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6E15D7B-B500-432B-996F-7120B3DA7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219200"/>
            <a:ext cx="8534401" cy="4404360"/>
          </a:xfrm>
        </p:spPr>
        <p:txBody>
          <a:bodyPr lIns="91440" tIns="45720" rIns="91440" bIns="45720" anchor="t"/>
          <a:lstStyle/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Conclusion of “Aging Revision Request” discussion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Data Analysis on slide 9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Latest details of each recommendation category on slides 10-14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Reminder of how to remove a previously approved RR on slide 15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Updated draft Gantt on slides 16-18</a:t>
            </a:r>
            <a:endParaRPr lang="en-US" sz="18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1550D89-DF5A-489C-BFC9-D56ED30B92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3690472"/>
              </p:ext>
            </p:extLst>
          </p:nvPr>
        </p:nvGraphicFramePr>
        <p:xfrm>
          <a:off x="172469" y="565404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509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484,825(b),826,829,841,857,879,885,904,918,930,936,941,945,963,965,975,987,989,995,1004,1006,1007,1019,1020(b),1029,1030,1032,1034,1038,</a:t>
                      </a:r>
                    </a:p>
                    <a:p>
                      <a:pPr algn="ctr"/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1057,1077,1091,1098,1105,1128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805,810,818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076,091,099,103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OBDRR009,OBDRR017,RRGRR028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8800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6089-660C-4B78-8CC2-FB08CD54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sz="2400" dirty="0"/>
              <a:t>Aging Revision Request Review at PRS – Stats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F46E8-0C6F-40D6-82AC-E9222DB2E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A835B-ACB1-4E3E-AA09-4133D4F87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379015"/>
              </p:ext>
            </p:extLst>
          </p:nvPr>
        </p:nvGraphicFramePr>
        <p:xfrm>
          <a:off x="4038600" y="914400"/>
          <a:ext cx="4953002" cy="4648200"/>
        </p:xfrm>
        <a:graphic>
          <a:graphicData uri="http://schemas.openxmlformats.org/drawingml/2006/table">
            <a:tbl>
              <a:tblPr firstRow="1" bandRow="1"/>
              <a:tblGrid>
                <a:gridCol w="1600200">
                  <a:extLst>
                    <a:ext uri="{9D8B030D-6E8A-4147-A177-3AD203B41FA5}">
                      <a16:colId xmlns:a16="http://schemas.microsoft.com/office/drawing/2014/main" val="2503753094"/>
                    </a:ext>
                  </a:extLst>
                </a:gridCol>
                <a:gridCol w="758373">
                  <a:extLst>
                    <a:ext uri="{9D8B030D-6E8A-4147-A177-3AD203B41FA5}">
                      <a16:colId xmlns:a16="http://schemas.microsoft.com/office/drawing/2014/main" val="1641399154"/>
                    </a:ext>
                  </a:extLst>
                </a:gridCol>
                <a:gridCol w="648608">
                  <a:extLst>
                    <a:ext uri="{9D8B030D-6E8A-4147-A177-3AD203B41FA5}">
                      <a16:colId xmlns:a16="http://schemas.microsoft.com/office/drawing/2014/main" val="2146507040"/>
                    </a:ext>
                  </a:extLst>
                </a:gridCol>
                <a:gridCol w="648607">
                  <a:extLst>
                    <a:ext uri="{9D8B030D-6E8A-4147-A177-3AD203B41FA5}">
                      <a16:colId xmlns:a16="http://schemas.microsoft.com/office/drawing/2014/main" val="3586889723"/>
                    </a:ext>
                  </a:extLst>
                </a:gridCol>
                <a:gridCol w="648607">
                  <a:extLst>
                    <a:ext uri="{9D8B030D-6E8A-4147-A177-3AD203B41FA5}">
                      <a16:colId xmlns:a16="http://schemas.microsoft.com/office/drawing/2014/main" val="1000000607"/>
                    </a:ext>
                  </a:extLst>
                </a:gridCol>
                <a:gridCol w="648607">
                  <a:extLst>
                    <a:ext uri="{9D8B030D-6E8A-4147-A177-3AD203B41FA5}">
                      <a16:colId xmlns:a16="http://schemas.microsoft.com/office/drawing/2014/main" val="1375217687"/>
                    </a:ext>
                  </a:extLst>
                </a:gridCol>
              </a:tblGrid>
              <a:tr h="5334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400" strike="noStrike" dirty="0"/>
                        <a:t>Category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March PRS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May PRS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June PRS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July PRS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Aug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PRS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0027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– Proceed as Planned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19585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 – No Action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79027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 – Candidate for Revision / Removal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22208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– Post-RTC+B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965218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 – Market Input Needed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915236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698981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1DF028C-4C37-FFCA-C1B7-BAF688E24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70855"/>
            <a:ext cx="3733800" cy="5257800"/>
          </a:xfrm>
        </p:spPr>
        <p:txBody>
          <a:bodyPr lIns="91440" tIns="45720" rIns="91440" bIns="45720" anchor="t"/>
          <a:lstStyle/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The drop in the total count from July to August is due to: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NPRR1128 project started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NPRR1172  (3 components)</a:t>
            </a:r>
          </a:p>
          <a:p>
            <a:pPr lvl="2">
              <a:buFont typeface="+mj-lt"/>
              <a:buAutoNum type="arabicPeriod"/>
              <a:tabLst>
                <a:tab pos="788670" algn="l"/>
                <a:tab pos="2743200" algn="ctr"/>
                <a:tab pos="4105275" algn="l"/>
              </a:tabLst>
            </a:pPr>
            <a:r>
              <a:rPr lang="en-US" sz="1200" dirty="0"/>
              <a:t>RUC Process and </a:t>
            </a:r>
            <a:r>
              <a:rPr lang="en-US" sz="1200" dirty="0" err="1"/>
              <a:t>Clawback</a:t>
            </a:r>
            <a:r>
              <a:rPr lang="en-US" sz="1200" dirty="0"/>
              <a:t> Changes went live on 3/1/2024</a:t>
            </a:r>
          </a:p>
          <a:p>
            <a:pPr lvl="2">
              <a:buFont typeface="+mj-lt"/>
              <a:buAutoNum type="arabicPeriod"/>
              <a:tabLst>
                <a:tab pos="788670" algn="l"/>
                <a:tab pos="2743200" algn="ctr"/>
                <a:tab pos="4105275" algn="l"/>
              </a:tabLst>
            </a:pPr>
            <a:r>
              <a:rPr lang="en-US" sz="1200" dirty="0"/>
              <a:t>Mitigated Offer Caps goes live with NPRR1058 (section 4.4.9.4.1)</a:t>
            </a:r>
          </a:p>
          <a:p>
            <a:pPr lvl="2">
              <a:buFont typeface="+mj-lt"/>
              <a:buAutoNum type="arabicPeriod"/>
              <a:tabLst>
                <a:tab pos="788670" algn="l"/>
                <a:tab pos="2743200" algn="ctr"/>
                <a:tab pos="4105275" algn="l"/>
              </a:tabLst>
            </a:pPr>
            <a:r>
              <a:rPr lang="en-US" sz="1200" dirty="0"/>
              <a:t>RUC </a:t>
            </a:r>
            <a:r>
              <a:rPr lang="en-US" sz="1200" dirty="0" err="1"/>
              <a:t>Clawback</a:t>
            </a:r>
            <a:r>
              <a:rPr lang="en-US" sz="1200" dirty="0"/>
              <a:t> Settlement Cleanup goes live with RTC+B (paragraphs 2 &amp; 4 of section 5.7.2)</a:t>
            </a:r>
          </a:p>
          <a:p>
            <a:pPr lvl="2">
              <a:tabLst>
                <a:tab pos="788670" algn="l"/>
                <a:tab pos="2743200" algn="ctr"/>
                <a:tab pos="4105275" algn="l"/>
              </a:tabLst>
            </a:pPr>
            <a:r>
              <a:rPr lang="en-US" sz="1150" dirty="0"/>
              <a:t>Project for NPRR1172 is not needed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6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Other Status Changes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2025 start targets</a:t>
            </a:r>
          </a:p>
          <a:p>
            <a:pPr lvl="2">
              <a:tabLst>
                <a:tab pos="788670" algn="l"/>
                <a:tab pos="2743200" algn="ctr"/>
                <a:tab pos="4105275" algn="l"/>
              </a:tabLst>
            </a:pPr>
            <a:r>
              <a:rPr lang="en-US" sz="1200" dirty="0"/>
              <a:t>RRGRR028</a:t>
            </a:r>
          </a:p>
          <a:p>
            <a:pPr lvl="2">
              <a:tabLst>
                <a:tab pos="788670" algn="l"/>
                <a:tab pos="2743200" algn="ctr"/>
                <a:tab pos="4105275" algn="l"/>
              </a:tabLst>
            </a:pPr>
            <a:r>
              <a:rPr lang="en-US" sz="1200" dirty="0"/>
              <a:t>PGRR091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Moved to “Post RTC+B”</a:t>
            </a:r>
          </a:p>
          <a:p>
            <a:pPr lvl="2">
              <a:tabLst>
                <a:tab pos="788670" algn="l"/>
                <a:tab pos="2743200" algn="ctr"/>
                <a:tab pos="4105275" algn="l"/>
              </a:tabLst>
            </a:pPr>
            <a:r>
              <a:rPr lang="en-US" sz="1200" dirty="0"/>
              <a:t>NPRR1035</a:t>
            </a:r>
          </a:p>
          <a:p>
            <a:pPr lvl="2">
              <a:tabLst>
                <a:tab pos="788670" algn="l"/>
                <a:tab pos="2743200" algn="ctr"/>
                <a:tab pos="4105275" algn="l"/>
              </a:tabLst>
            </a:pPr>
            <a:r>
              <a:rPr lang="en-US" sz="1200" dirty="0"/>
              <a:t>NPRR1208</a:t>
            </a:r>
          </a:p>
          <a:p>
            <a:pPr lvl="2">
              <a:tabLst>
                <a:tab pos="788670" algn="l"/>
                <a:tab pos="2743200" algn="ctr"/>
                <a:tab pos="4105275" algn="l"/>
              </a:tabLst>
            </a:pPr>
            <a:r>
              <a:rPr lang="en-US" sz="1200" dirty="0"/>
              <a:t>SCR805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6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See following slides for details</a:t>
            </a:r>
          </a:p>
        </p:txBody>
      </p:sp>
    </p:spTree>
    <p:extLst>
      <p:ext uri="{BB962C8B-B14F-4D97-AF65-F5344CB8AC3E}">
        <p14:creationId xmlns:p14="http://schemas.microsoft.com/office/powerpoint/2010/main" val="319534000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purl.org/dc/terms/"/>
    <ds:schemaRef ds:uri="http://schemas.microsoft.com/office/2006/documentManagement/types"/>
    <ds:schemaRef ds:uri="http://purl.org/dc/dcmitype/"/>
    <ds:schemaRef ds:uri="http://schemas.microsoft.com/office/2006/metadata/properties"/>
    <ds:schemaRef ds:uri="c34af464-7aa1-4edd-9be4-83dffc1cb926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645523</TotalTime>
  <Words>2777</Words>
  <Application>Microsoft Office PowerPoint</Application>
  <PresentationFormat>On-screen Show (4:3)</PresentationFormat>
  <Paragraphs>979</Paragraphs>
  <Slides>18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Courier New</vt:lpstr>
      <vt:lpstr>Roboto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2024 Release Targets – Approved NPRRs / SCRs / xGRRs </vt:lpstr>
      <vt:lpstr>Major Projects</vt:lpstr>
      <vt:lpstr>Priority / Rank Recommendations for Revision Requests with Impacts</vt:lpstr>
      <vt:lpstr>Technology Working Group (TWG)</vt:lpstr>
      <vt:lpstr>Aging Revision Request Project Review</vt:lpstr>
      <vt:lpstr>Aging Revision Request Review at PRS – Stats</vt:lpstr>
      <vt:lpstr>1 – Proceed as Planned</vt:lpstr>
      <vt:lpstr>3 – No Action Needed</vt:lpstr>
      <vt:lpstr>4 – Candidate for Revision / Removal</vt:lpstr>
      <vt:lpstr>5 – Post-RTC+B (page 1)</vt:lpstr>
      <vt:lpstr>5 – Post-RTC+B (page 2)</vt:lpstr>
      <vt:lpstr>Aging Revision Request Project Review</vt:lpstr>
      <vt:lpstr>Aging Revision Request Project Review</vt:lpstr>
      <vt:lpstr>Aging Revision Request Project Review</vt:lpstr>
      <vt:lpstr>Aging Revision Request Project Review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3132</cp:revision>
  <cp:lastPrinted>2024-02-06T15:16:31Z</cp:lastPrinted>
  <dcterms:created xsi:type="dcterms:W3CDTF">2016-01-21T15:20:31Z</dcterms:created>
  <dcterms:modified xsi:type="dcterms:W3CDTF">2024-08-06T13:13:53Z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