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8" r:id="rId7"/>
    <p:sldId id="272" r:id="rId8"/>
    <p:sldId id="269" r:id="rId9"/>
    <p:sldId id="271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Modeling Upgrade to CIM16: Application and Data Products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fld id="{7E92964A-7690-4879-83EA-272C3DB10A14}" type="datetime4">
              <a:rPr lang="en-US" smtClean="0">
                <a:solidFill>
                  <a:schemeClr val="tx2"/>
                </a:solidFill>
              </a:rPr>
              <a:t>August 28, 2024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799"/>
            <a:ext cx="11658600" cy="4724401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1800" dirty="0"/>
              <a:t>Since 2010, the Network Model Management System (NMMS) produces models using the CIM10 schema (with customizations)</a:t>
            </a:r>
          </a:p>
          <a:p>
            <a:pPr lvl="1"/>
            <a:r>
              <a:rPr lang="en-US" sz="1800" dirty="0"/>
              <a:t>In 2021, a process was developed a post-process to translate a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has begun a project to enhance NMMS to natively produce CIM16 model files</a:t>
            </a:r>
          </a:p>
          <a:p>
            <a:pPr lvl="1"/>
            <a:r>
              <a:rPr lang="en-US" sz="1800" dirty="0"/>
              <a:t>Reduces the need for ERCOT-specific legacy code in vendor applications</a:t>
            </a:r>
          </a:p>
          <a:p>
            <a:pPr lvl="1"/>
            <a:r>
              <a:rPr lang="en-US" sz="1800" dirty="0"/>
              <a:t>Officially started execution in August 2024</a:t>
            </a:r>
          </a:p>
          <a:p>
            <a:pPr lvl="1"/>
            <a:r>
              <a:rPr lang="en-US" sz="1800" dirty="0"/>
              <a:t>Project completion is scheduled for Q1 2027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2AF8-8403-48C0-BFC2-3BB731A4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CIM-Related Inputs/Outputs of NMMS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9AC57-E805-4169-9E21-6A34A839E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32BEF-DD35-4060-9351-6B7E13344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10058400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4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44F-DB42-4BA9-8F02-EAA65190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Who/What is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2C57-2460-48A3-8C3D-DCFF792BF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838200"/>
            <a:ext cx="108712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Any processes utilizing files directly created from NMMS will need to prepare for an updated schema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MIS Secure:</a:t>
            </a:r>
          </a:p>
          <a:p>
            <a:pPr lvl="2"/>
            <a:r>
              <a:rPr lang="en-US" sz="2400" dirty="0"/>
              <a:t>Redacted CIM Network Model - EMIL ID: NP3-450-SG</a:t>
            </a:r>
          </a:p>
          <a:p>
            <a:pPr lvl="1"/>
            <a:r>
              <a:rPr lang="en-US" dirty="0"/>
              <a:t>MIS Certified:</a:t>
            </a:r>
          </a:p>
          <a:p>
            <a:pPr lvl="2"/>
            <a:r>
              <a:rPr lang="en-US" sz="2400" dirty="0"/>
              <a:t>TSP Version of the CIM Network Model XMLs </a:t>
            </a:r>
            <a:r>
              <a:rPr lang="en-US" sz="2400" i="1" dirty="0"/>
              <a:t>(via Citrix)</a:t>
            </a:r>
          </a:p>
          <a:p>
            <a:pPr lvl="2"/>
            <a:r>
              <a:rPr lang="en-US" sz="2400" dirty="0"/>
              <a:t>Incremental CIM Change Requests XMLs </a:t>
            </a:r>
            <a:r>
              <a:rPr lang="en-US" sz="2400" i="1" dirty="0"/>
              <a:t>(via Citrix/NMMS)</a:t>
            </a:r>
          </a:p>
          <a:p>
            <a:endParaRPr lang="en-US" sz="2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78B71-6DBD-4F7A-862D-AFD52419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E4A511-DAF5-2041-75B2-6A804BB87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133600"/>
            <a:ext cx="5791200" cy="178646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6278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A923C-7895-F494-7B99-F38A8932D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CIM16 Project – Test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CAE75-38C6-93F7-0909-5B6D0D741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1"/>
            <a:ext cx="11379200" cy="5204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will prioritize the delivery of CIM16 test models in the early stages of the project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is currently utilizing CIM16 models in downstream systems</a:t>
            </a:r>
          </a:p>
          <a:p>
            <a:pPr lvl="1"/>
            <a:r>
              <a:rPr lang="en-US" dirty="0"/>
              <a:t>This is done via a CIM10 to CIM16 translation script</a:t>
            </a:r>
          </a:p>
          <a:p>
            <a:r>
              <a:rPr lang="en-US" dirty="0"/>
              <a:t>TSPs have access to a select number of these translated models</a:t>
            </a:r>
          </a:p>
          <a:p>
            <a:r>
              <a:rPr lang="en-US" dirty="0"/>
              <a:t>ERCOT does not yet have a process to create redacted CIM16 models</a:t>
            </a:r>
          </a:p>
          <a:p>
            <a:pPr lvl="1"/>
            <a:r>
              <a:rPr lang="en-US" dirty="0"/>
              <a:t>This effort will be undertaken early in the execution of the project</a:t>
            </a:r>
          </a:p>
          <a:p>
            <a:r>
              <a:rPr lang="en-US" dirty="0"/>
              <a:t>ERCOT will deliver multiple test models during project execution</a:t>
            </a:r>
          </a:p>
          <a:p>
            <a:r>
              <a:rPr lang="en-US" dirty="0"/>
              <a:t>ERCOT will post corresponding CIM10 and CIM16 models for numerous database loads prior to CIM16 cutover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7F63B-1BA9-AFBC-5718-F1C0880C0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464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296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Overview – Upgrading from CIM10 to CIM16</vt:lpstr>
      <vt:lpstr>CIM-Related Inputs/Outputs of NMMS</vt:lpstr>
      <vt:lpstr>Who/What is Affected?</vt:lpstr>
      <vt:lpstr>ERCOT CIM16 Project – Test Models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59</cp:revision>
  <cp:lastPrinted>2016-01-21T20:53:15Z</cp:lastPrinted>
  <dcterms:created xsi:type="dcterms:W3CDTF">2016-01-21T15:20:31Z</dcterms:created>
  <dcterms:modified xsi:type="dcterms:W3CDTF">2024-08-28T18:37:51Z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2023-08-24T17:36:39Z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780b8986-6bf8-43a0-b7b3-bad36b571463</vt:lpwstr>
  </property>
  <property fmtid="{D5CDD505-2E9C-101B-9397-08002B2CF9AE}" pid="9" name="MSIP_Label_7084cbda-52b8-46fb-a7b7-cb5bd465ed85_ContentBits">
    <vt:lpwstr>0</vt:lpwstr>
  </property>
</Properties>
</file>