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651" r:id="rId7"/>
    <p:sldId id="269" r:id="rId8"/>
    <p:sldId id="277" r:id="rId9"/>
    <p:sldId id="2653"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73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8BF044-3F78-463A-BFDC-1F041EA7A7A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6E7F513-6771-4BDB-9FDB-6520369FAD07}">
      <dgm:prSet phldrT="[Text]"/>
      <dgm:spPr/>
      <dgm:t>
        <a:bodyPr/>
        <a:lstStyle/>
        <a:p>
          <a:r>
            <a:rPr lang="en-US" dirty="0"/>
            <a:t>Environment Readiness – 09/04</a:t>
          </a:r>
        </a:p>
      </dgm:t>
    </dgm:pt>
    <dgm:pt modelId="{54E640F5-6BF8-427C-852C-DA3C2B0B5434}" type="parTrans" cxnId="{AB67B1E0-8ADD-4AC7-8DB2-96358F032B8F}">
      <dgm:prSet/>
      <dgm:spPr/>
      <dgm:t>
        <a:bodyPr/>
        <a:lstStyle/>
        <a:p>
          <a:endParaRPr lang="en-US"/>
        </a:p>
      </dgm:t>
    </dgm:pt>
    <dgm:pt modelId="{0E8EB76A-C332-428E-9FD5-132DB587704F}" type="sibTrans" cxnId="{AB67B1E0-8ADD-4AC7-8DB2-96358F032B8F}">
      <dgm:prSet/>
      <dgm:spPr/>
      <dgm:t>
        <a:bodyPr/>
        <a:lstStyle/>
        <a:p>
          <a:endParaRPr lang="en-US"/>
        </a:p>
      </dgm:t>
    </dgm:pt>
    <dgm:pt modelId="{D9A5987C-CB6D-4500-9D9B-1AB3612BC9FB}">
      <dgm:prSet phldrT="[Text]" custT="1"/>
      <dgm:spPr>
        <a:noFill/>
      </dgm:spPr>
      <dgm:t>
        <a:bodyPr wrap="square" rtlCol="0"/>
        <a:lstStyle/>
        <a:p>
          <a:pPr marL="171450" indent="-171450" algn="l" defTabSz="914400" rtl="0" eaLnBrk="1" latinLnBrk="0" hangingPunct="1">
            <a:buFont typeface="Arial" panose="020B0604020202020204" pitchFamily="34" charset="0"/>
            <a:buChar char="•"/>
          </a:pPr>
          <a:r>
            <a:rPr lang="en-US" sz="1200" kern="1200" dirty="0">
              <a:solidFill>
                <a:schemeClr val="tx1"/>
              </a:solidFill>
              <a:latin typeface="+mn-lt"/>
              <a:ea typeface="+mn-ea"/>
              <a:cs typeface="+mn-cs"/>
            </a:rPr>
            <a:t>In progress	</a:t>
          </a:r>
        </a:p>
      </dgm:t>
    </dgm:pt>
    <dgm:pt modelId="{381D71C0-C834-459E-B7D3-F42EAB385A8B}" type="parTrans" cxnId="{FF8F2AD8-7CDD-46D2-AA5E-5C505C447ABE}">
      <dgm:prSet/>
      <dgm:spPr/>
      <dgm:t>
        <a:bodyPr/>
        <a:lstStyle/>
        <a:p>
          <a:endParaRPr lang="en-US"/>
        </a:p>
      </dgm:t>
    </dgm:pt>
    <dgm:pt modelId="{2E04A157-74AA-4D39-8701-413A73A9BB0D}" type="sibTrans" cxnId="{FF8F2AD8-7CDD-46D2-AA5E-5C505C447ABE}">
      <dgm:prSet/>
      <dgm:spPr/>
      <dgm:t>
        <a:bodyPr/>
        <a:lstStyle/>
        <a:p>
          <a:endParaRPr lang="en-US"/>
        </a:p>
      </dgm:t>
    </dgm:pt>
    <dgm:pt modelId="{421D3CA7-D1DD-4A66-8D9E-1D53E19952BB}">
      <dgm:prSet phldrT="[Text]"/>
      <dgm:spPr/>
      <dgm:t>
        <a:bodyPr/>
        <a:lstStyle/>
        <a:p>
          <a:r>
            <a:rPr lang="en-US" dirty="0"/>
            <a:t>Testing – </a:t>
          </a:r>
        </a:p>
        <a:p>
          <a:r>
            <a:rPr lang="en-US" dirty="0"/>
            <a:t>09/10 – 10/01</a:t>
          </a:r>
        </a:p>
      </dgm:t>
    </dgm:pt>
    <dgm:pt modelId="{36551631-6E53-4574-B1C6-CEB5EB53F78F}" type="parTrans" cxnId="{86804CBC-FAF2-415C-98A1-5A3D10BDD61F}">
      <dgm:prSet/>
      <dgm:spPr/>
      <dgm:t>
        <a:bodyPr/>
        <a:lstStyle/>
        <a:p>
          <a:endParaRPr lang="en-US"/>
        </a:p>
      </dgm:t>
    </dgm:pt>
    <dgm:pt modelId="{3E5122F6-6048-47BA-B3F2-5F7798415AB7}" type="sibTrans" cxnId="{86804CBC-FAF2-415C-98A1-5A3D10BDD61F}">
      <dgm:prSet/>
      <dgm:spPr/>
      <dgm:t>
        <a:bodyPr/>
        <a:lstStyle/>
        <a:p>
          <a:endParaRPr lang="en-US"/>
        </a:p>
      </dgm:t>
    </dgm:pt>
    <dgm:pt modelId="{EE41BAD1-5FC1-4BFA-A795-FB24CA06A094}">
      <dgm:prSet phldrT="[Text]" custT="1"/>
      <dgm:spPr>
        <a:noFill/>
      </dgm:spPr>
      <dgm:t>
        <a:bodyPr wrap="square" rtlCol="0"/>
        <a:lstStyle/>
        <a:p>
          <a:pPr marL="171450" indent="-171450" algn="l" defTabSz="914400" rtl="0" eaLnBrk="1" latinLnBrk="0" hangingPunct="1">
            <a:buFont typeface="Arial" panose="020B0604020202020204" pitchFamily="34" charset="0"/>
            <a:buNone/>
          </a:pPr>
          <a:endParaRPr lang="en-US" sz="1100" kern="1200" dirty="0">
            <a:solidFill>
              <a:prstClr val="black"/>
            </a:solidFill>
            <a:latin typeface="Arial" panose="020B0604020202020204"/>
            <a:ea typeface="+mn-ea"/>
            <a:cs typeface="+mn-cs"/>
          </a:endParaRPr>
        </a:p>
      </dgm:t>
    </dgm:pt>
    <dgm:pt modelId="{187961CA-5336-4965-84A1-02BAFE33481F}" type="parTrans" cxnId="{41AC22BC-BB51-4A2E-99A5-7696EF8C9B5C}">
      <dgm:prSet/>
      <dgm:spPr/>
      <dgm:t>
        <a:bodyPr/>
        <a:lstStyle/>
        <a:p>
          <a:endParaRPr lang="en-US"/>
        </a:p>
      </dgm:t>
    </dgm:pt>
    <dgm:pt modelId="{4E0FF24C-0571-44AA-AE53-1256C4945554}" type="sibTrans" cxnId="{41AC22BC-BB51-4A2E-99A5-7696EF8C9B5C}">
      <dgm:prSet/>
      <dgm:spPr/>
      <dgm:t>
        <a:bodyPr/>
        <a:lstStyle/>
        <a:p>
          <a:endParaRPr lang="en-US"/>
        </a:p>
      </dgm:t>
    </dgm:pt>
    <dgm:pt modelId="{5AE98BC4-E739-4008-8AA8-A4832C91A43D}">
      <dgm:prSet phldrT="[Text]"/>
      <dgm:spPr/>
      <dgm:t>
        <a:bodyPr/>
        <a:lstStyle/>
        <a:p>
          <a:r>
            <a:rPr lang="en-US" dirty="0"/>
            <a:t>Go Live – 10/09</a:t>
          </a:r>
        </a:p>
      </dgm:t>
    </dgm:pt>
    <dgm:pt modelId="{55A561D8-7F0C-42E1-A839-68A73AF1DBEB}" type="parTrans" cxnId="{35811D63-91BB-40E9-9D9D-87BC21E56D88}">
      <dgm:prSet/>
      <dgm:spPr/>
      <dgm:t>
        <a:bodyPr/>
        <a:lstStyle/>
        <a:p>
          <a:endParaRPr lang="en-US"/>
        </a:p>
      </dgm:t>
    </dgm:pt>
    <dgm:pt modelId="{C43B3705-F0EB-4289-A36A-ECD3B1DFF32A}" type="sibTrans" cxnId="{35811D63-91BB-40E9-9D9D-87BC21E56D88}">
      <dgm:prSet/>
      <dgm:spPr/>
      <dgm:t>
        <a:bodyPr/>
        <a:lstStyle/>
        <a:p>
          <a:endParaRPr lang="en-US"/>
        </a:p>
      </dgm:t>
    </dgm:pt>
    <dgm:pt modelId="{D02A33B9-ADD3-4B79-8946-616C5F1CE388}">
      <dgm:prSet phldrT="[Text]" custT="1"/>
      <dgm:spPr/>
      <dgm: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r>
            <a:rPr lang="en-US" sz="1200" kern="1200" dirty="0">
              <a:solidFill>
                <a:prstClr val="black"/>
              </a:solidFill>
              <a:latin typeface="Arial" panose="020B0604020202020204"/>
              <a:ea typeface="+mn-ea"/>
              <a:cs typeface="+mn-cs"/>
            </a:rPr>
            <a:t>Enhanced SOTE will be live 10/09. </a:t>
          </a:r>
        </a:p>
      </dgm:t>
    </dgm:pt>
    <dgm:pt modelId="{09DD9825-3F33-46A4-96C3-ECD808BAB152}" type="parTrans" cxnId="{8FBE9ED6-6CC4-4153-8069-EAA9638B175B}">
      <dgm:prSet/>
      <dgm:spPr/>
      <dgm:t>
        <a:bodyPr/>
        <a:lstStyle/>
        <a:p>
          <a:endParaRPr lang="en-US"/>
        </a:p>
      </dgm:t>
    </dgm:pt>
    <dgm:pt modelId="{DFFF54E9-FF89-437A-9B53-9C6F3BE8C356}" type="sibTrans" cxnId="{8FBE9ED6-6CC4-4153-8069-EAA9638B175B}">
      <dgm:prSet/>
      <dgm:spPr/>
      <dgm:t>
        <a:bodyPr/>
        <a:lstStyle/>
        <a:p>
          <a:endParaRPr lang="en-US"/>
        </a:p>
      </dgm:t>
    </dgm:pt>
    <dgm:pt modelId="{9B69607F-148A-4667-A6D3-DCBFAD81215F}">
      <dgm:prSet/>
      <dgm:spPr/>
      <dgm:t>
        <a:bodyPr/>
        <a:lstStyle/>
        <a:p>
          <a:r>
            <a:rPr lang="en-US" dirty="0"/>
            <a:t>Design</a:t>
          </a:r>
        </a:p>
      </dgm:t>
    </dgm:pt>
    <dgm:pt modelId="{8786648A-7B23-4427-94C7-8B60D20E2E16}" type="parTrans" cxnId="{CC12E21B-B8BB-4CE1-A375-5EC7DE7D7727}">
      <dgm:prSet/>
      <dgm:spPr/>
      <dgm:t>
        <a:bodyPr/>
        <a:lstStyle/>
        <a:p>
          <a:endParaRPr lang="en-US"/>
        </a:p>
      </dgm:t>
    </dgm:pt>
    <dgm:pt modelId="{F62C2E79-1271-4D05-9ADD-65101C608629}" type="sibTrans" cxnId="{CC12E21B-B8BB-4CE1-A375-5EC7DE7D7727}">
      <dgm:prSet/>
      <dgm:spPr/>
      <dgm:t>
        <a:bodyPr/>
        <a:lstStyle/>
        <a:p>
          <a:endParaRPr lang="en-US"/>
        </a:p>
      </dgm:t>
    </dgm:pt>
    <dgm:pt modelId="{BE8A7CC4-9CCE-4B0F-AF06-B273297B1C0C}">
      <dgm:prSet custT="1"/>
      <dgm:spPr>
        <a:noFill/>
      </dgm:spPr>
      <dgm:t>
        <a:bodyPr wrap="square" rtlCol="0"/>
        <a:lstStyle/>
        <a:p>
          <a:pPr marL="171450" indent="-171450" algn="l" defTabSz="914400" rtl="0" eaLnBrk="1" latinLnBrk="0" hangingPunct="1">
            <a:buFont typeface="Arial" panose="020B0604020202020204" pitchFamily="34" charset="0"/>
            <a:buChar char="•"/>
          </a:pPr>
          <a:r>
            <a:rPr lang="en-US" sz="1100" kern="1200" dirty="0">
              <a:solidFill>
                <a:prstClr val="black"/>
              </a:solidFill>
              <a:latin typeface="Arial" panose="020B0604020202020204"/>
              <a:ea typeface="+mn-ea"/>
              <a:cs typeface="+mn-cs"/>
            </a:rPr>
            <a:t>SOTE with 60/90-day outage study cases will be available for all TSPs from 09/10.</a:t>
          </a:r>
        </a:p>
      </dgm:t>
    </dgm:pt>
    <dgm:pt modelId="{AB23C549-7D96-4FB6-A692-C37825D0C293}" type="parTrans" cxnId="{0F980DFD-94CA-4F84-ACBD-528F33F0FC2B}">
      <dgm:prSet/>
      <dgm:spPr/>
      <dgm:t>
        <a:bodyPr/>
        <a:lstStyle/>
        <a:p>
          <a:endParaRPr lang="en-US"/>
        </a:p>
      </dgm:t>
    </dgm:pt>
    <dgm:pt modelId="{8FE07492-69A7-46B7-8733-FDAA49240E01}" type="sibTrans" cxnId="{0F980DFD-94CA-4F84-ACBD-528F33F0FC2B}">
      <dgm:prSet/>
      <dgm:spPr/>
      <dgm:t>
        <a:bodyPr/>
        <a:lstStyle/>
        <a:p>
          <a:endParaRPr lang="en-US"/>
        </a:p>
      </dgm:t>
    </dgm:pt>
    <dgm:pt modelId="{F2C37045-DF08-491E-9189-AC9E50B18597}">
      <dgm:prSet custT="1"/>
      <dgm:spPr>
        <a:noFill/>
      </dgm:spPr>
      <dgm:t>
        <a:bodyPr/>
        <a:lstStyle/>
        <a:p>
          <a:pPr marL="171450" indent="-171450" algn="l" defTabSz="914400">
            <a:buFont typeface="Arial" panose="020B0604020202020204" pitchFamily="34" charset="0"/>
            <a:buChar char="•"/>
          </a:pPr>
          <a:r>
            <a:rPr lang="en-US" sz="1100" kern="1200" dirty="0">
              <a:solidFill>
                <a:prstClr val="black"/>
              </a:solidFill>
              <a:latin typeface="Arial" panose="020B0604020202020204"/>
              <a:ea typeface="+mn-ea"/>
              <a:cs typeface="+mn-cs"/>
            </a:rPr>
            <a:t>Market Notification with Training Documentation – 09/26</a:t>
          </a:r>
        </a:p>
      </dgm:t>
    </dgm:pt>
    <dgm:pt modelId="{0A60D815-05FD-4CA5-AD57-38C336593DBB}" type="parTrans" cxnId="{E6F32825-1183-40B3-9026-1A9777B15C49}">
      <dgm:prSet/>
      <dgm:spPr/>
      <dgm:t>
        <a:bodyPr/>
        <a:lstStyle/>
        <a:p>
          <a:endParaRPr lang="en-US"/>
        </a:p>
      </dgm:t>
    </dgm:pt>
    <dgm:pt modelId="{D4647B91-EC5F-4712-A807-D81BFBD0FC51}" type="sibTrans" cxnId="{E6F32825-1183-40B3-9026-1A9777B15C49}">
      <dgm:prSet/>
      <dgm:spPr/>
      <dgm:t>
        <a:bodyPr/>
        <a:lstStyle/>
        <a:p>
          <a:endParaRPr lang="en-US"/>
        </a:p>
      </dgm:t>
    </dgm:pt>
    <dgm:pt modelId="{A4630710-940D-47A5-BAFA-FC4DF8EFAE03}">
      <dgm:prSet custT="1"/>
      <dgm:spPr>
        <a:noFill/>
      </dgm:spPr>
      <dgm:t>
        <a:bodyPr wrap="square" rtlCol="0"/>
        <a:lstStyle/>
        <a:p>
          <a:pPr marL="171450" indent="-171450" algn="l" defTabSz="914400" rtl="0" eaLnBrk="1" latinLnBrk="0" hangingPunct="1">
            <a:buFont typeface="Arial" panose="020B0604020202020204" pitchFamily="34" charset="0"/>
            <a:buChar char="•"/>
          </a:pPr>
          <a:endParaRPr lang="en-US" sz="1100" kern="1200" dirty="0">
            <a:solidFill>
              <a:prstClr val="black"/>
            </a:solidFill>
            <a:latin typeface="Arial" panose="020B0604020202020204"/>
            <a:ea typeface="+mn-ea"/>
            <a:cs typeface="+mn-cs"/>
          </a:endParaRPr>
        </a:p>
      </dgm:t>
    </dgm:pt>
    <dgm:pt modelId="{69E10B0F-E78C-49F4-9B47-C3ECE2619D46}" type="parTrans" cxnId="{4CD24F46-3ACF-4023-8C90-83347C745AFD}">
      <dgm:prSet/>
      <dgm:spPr/>
      <dgm:t>
        <a:bodyPr/>
        <a:lstStyle/>
        <a:p>
          <a:endParaRPr lang="en-US"/>
        </a:p>
      </dgm:t>
    </dgm:pt>
    <dgm:pt modelId="{6ACF7598-334F-4529-80D4-450DE883732F}" type="sibTrans" cxnId="{4CD24F46-3ACF-4023-8C90-83347C745AFD}">
      <dgm:prSet/>
      <dgm:spPr/>
      <dgm:t>
        <a:bodyPr/>
        <a:lstStyle/>
        <a:p>
          <a:endParaRPr lang="en-US"/>
        </a:p>
      </dgm:t>
    </dgm:pt>
    <dgm:pt modelId="{0364FD4E-8A7C-4BE8-A285-BB0EB186630D}" type="pres">
      <dgm:prSet presAssocID="{E98BF044-3F78-463A-BFDC-1F041EA7A7A1}" presName="linearFlow" presStyleCnt="0">
        <dgm:presLayoutVars>
          <dgm:dir/>
          <dgm:animLvl val="lvl"/>
          <dgm:resizeHandles val="exact"/>
        </dgm:presLayoutVars>
      </dgm:prSet>
      <dgm:spPr/>
    </dgm:pt>
    <dgm:pt modelId="{D46F2559-4776-44E9-AFEE-9420214A6FF9}" type="pres">
      <dgm:prSet presAssocID="{9B69607F-148A-4667-A6D3-DCBFAD81215F}" presName="composite" presStyleCnt="0"/>
      <dgm:spPr/>
    </dgm:pt>
    <dgm:pt modelId="{B66D9BD2-2A6D-46A9-8243-60BBFB162404}" type="pres">
      <dgm:prSet presAssocID="{9B69607F-148A-4667-A6D3-DCBFAD81215F}" presName="parentText" presStyleLbl="alignNode1" presStyleIdx="0" presStyleCnt="4">
        <dgm:presLayoutVars>
          <dgm:chMax val="1"/>
          <dgm:bulletEnabled val="1"/>
        </dgm:presLayoutVars>
      </dgm:prSet>
      <dgm:spPr/>
    </dgm:pt>
    <dgm:pt modelId="{382752BF-0225-48DD-9986-CA6AFB60E7DF}" type="pres">
      <dgm:prSet presAssocID="{9B69607F-148A-4667-A6D3-DCBFAD81215F}" presName="descendantText" presStyleLbl="alignAcc1" presStyleIdx="0" presStyleCnt="4">
        <dgm:presLayoutVars>
          <dgm:bulletEnabled val="1"/>
        </dgm:presLayoutVars>
      </dgm:prSet>
      <dgm:spPr/>
    </dgm:pt>
    <dgm:pt modelId="{C0FC0972-25D1-44E0-AFAF-41656AC11654}" type="pres">
      <dgm:prSet presAssocID="{F62C2E79-1271-4D05-9ADD-65101C608629}" presName="sp" presStyleCnt="0"/>
      <dgm:spPr/>
    </dgm:pt>
    <dgm:pt modelId="{2C70A6BA-BFDB-45AC-B01D-A9080A755EB4}" type="pres">
      <dgm:prSet presAssocID="{56E7F513-6771-4BDB-9FDB-6520369FAD07}" presName="composite" presStyleCnt="0"/>
      <dgm:spPr/>
    </dgm:pt>
    <dgm:pt modelId="{60459314-B000-410B-9FC6-70066F2F9240}" type="pres">
      <dgm:prSet presAssocID="{56E7F513-6771-4BDB-9FDB-6520369FAD07}" presName="parentText" presStyleLbl="alignNode1" presStyleIdx="1" presStyleCnt="4">
        <dgm:presLayoutVars>
          <dgm:chMax val="1"/>
          <dgm:bulletEnabled val="1"/>
        </dgm:presLayoutVars>
      </dgm:prSet>
      <dgm:spPr/>
    </dgm:pt>
    <dgm:pt modelId="{EDD42452-0BEE-4576-9A8C-D817954A1DEC}" type="pres">
      <dgm:prSet presAssocID="{56E7F513-6771-4BDB-9FDB-6520369FAD07}" presName="descendantText" presStyleLbl="alignAcc1" presStyleIdx="1" presStyleCnt="4">
        <dgm:presLayoutVars>
          <dgm:bulletEnabled val="1"/>
        </dgm:presLayoutVars>
      </dgm:prSet>
      <dgm:spPr>
        <a:xfrm rot="5400000">
          <a:off x="4301495" y="-2113818"/>
          <a:ext cx="891679" cy="7574130"/>
        </a:xfrm>
        <a:prstGeom prst="round2SameRect">
          <a:avLst/>
        </a:prstGeom>
      </dgm:spPr>
    </dgm:pt>
    <dgm:pt modelId="{7C3EF7F9-EECD-4612-BEE9-66B69447C1C6}" type="pres">
      <dgm:prSet presAssocID="{0E8EB76A-C332-428E-9FD5-132DB587704F}" presName="sp" presStyleCnt="0"/>
      <dgm:spPr/>
    </dgm:pt>
    <dgm:pt modelId="{55014376-3DFB-4B50-A410-CCA5675D744C}" type="pres">
      <dgm:prSet presAssocID="{421D3CA7-D1DD-4A66-8D9E-1D53E19952BB}" presName="composite" presStyleCnt="0"/>
      <dgm:spPr/>
    </dgm:pt>
    <dgm:pt modelId="{2ACF7CBF-4F2C-4B48-BBCB-6BF61C5D8DC9}" type="pres">
      <dgm:prSet presAssocID="{421D3CA7-D1DD-4A66-8D9E-1D53E19952BB}" presName="parentText" presStyleLbl="alignNode1" presStyleIdx="2" presStyleCnt="4">
        <dgm:presLayoutVars>
          <dgm:chMax val="1"/>
          <dgm:bulletEnabled val="1"/>
        </dgm:presLayoutVars>
      </dgm:prSet>
      <dgm:spPr/>
    </dgm:pt>
    <dgm:pt modelId="{325C17CA-2B82-476E-8A76-B5105FC33074}" type="pres">
      <dgm:prSet presAssocID="{421D3CA7-D1DD-4A66-8D9E-1D53E19952BB}" presName="descendantText" presStyleLbl="alignAcc1" presStyleIdx="2" presStyleCnt="4">
        <dgm:presLayoutVars>
          <dgm:bulletEnabled val="1"/>
        </dgm:presLayoutVars>
      </dgm:prSet>
      <dgm:spPr>
        <a:xfrm rot="5400000">
          <a:off x="4301495" y="-887433"/>
          <a:ext cx="891679" cy="7574130"/>
        </a:xfrm>
        <a:prstGeom prst="round2SameRect">
          <a:avLst/>
        </a:prstGeom>
      </dgm:spPr>
    </dgm:pt>
    <dgm:pt modelId="{CCC395E9-CF8E-4E38-BB45-38CF8DB40B31}" type="pres">
      <dgm:prSet presAssocID="{3E5122F6-6048-47BA-B3F2-5F7798415AB7}" presName="sp" presStyleCnt="0"/>
      <dgm:spPr/>
    </dgm:pt>
    <dgm:pt modelId="{11A9DC81-477E-43A4-A6D7-3388ECB12C38}" type="pres">
      <dgm:prSet presAssocID="{5AE98BC4-E739-4008-8AA8-A4832C91A43D}" presName="composite" presStyleCnt="0"/>
      <dgm:spPr/>
    </dgm:pt>
    <dgm:pt modelId="{0AD0125D-1C72-4439-8055-BC9A92FB22FD}" type="pres">
      <dgm:prSet presAssocID="{5AE98BC4-E739-4008-8AA8-A4832C91A43D}" presName="parentText" presStyleLbl="alignNode1" presStyleIdx="3" presStyleCnt="4">
        <dgm:presLayoutVars>
          <dgm:chMax val="1"/>
          <dgm:bulletEnabled val="1"/>
        </dgm:presLayoutVars>
      </dgm:prSet>
      <dgm:spPr/>
    </dgm:pt>
    <dgm:pt modelId="{0EF5F013-04F3-49C8-9A4D-A4C6529FC425}" type="pres">
      <dgm:prSet presAssocID="{5AE98BC4-E739-4008-8AA8-A4832C91A43D}" presName="descendantText" presStyleLbl="alignAcc1" presStyleIdx="3" presStyleCnt="4">
        <dgm:presLayoutVars>
          <dgm:bulletEnabled val="1"/>
        </dgm:presLayoutVars>
      </dgm:prSet>
      <dgm:spPr/>
    </dgm:pt>
  </dgm:ptLst>
  <dgm:cxnLst>
    <dgm:cxn modelId="{CC12E21B-B8BB-4CE1-A375-5EC7DE7D7727}" srcId="{E98BF044-3F78-463A-BFDC-1F041EA7A7A1}" destId="{9B69607F-148A-4667-A6D3-DCBFAD81215F}" srcOrd="0" destOrd="0" parTransId="{8786648A-7B23-4427-94C7-8B60D20E2E16}" sibTransId="{F62C2E79-1271-4D05-9ADD-65101C608629}"/>
    <dgm:cxn modelId="{87D0A31E-E578-42E3-9FBC-EB979D9C06A5}" type="presOf" srcId="{E98BF044-3F78-463A-BFDC-1F041EA7A7A1}" destId="{0364FD4E-8A7C-4BE8-A285-BB0EB186630D}" srcOrd="0" destOrd="0" presId="urn:microsoft.com/office/officeart/2005/8/layout/chevron2"/>
    <dgm:cxn modelId="{3D94A123-88B5-46F3-AFD9-C6E5BC92FD61}" type="presOf" srcId="{A4630710-940D-47A5-BAFA-FC4DF8EFAE03}" destId="{325C17CA-2B82-476E-8A76-B5105FC33074}" srcOrd="0" destOrd="2" presId="urn:microsoft.com/office/officeart/2005/8/layout/chevron2"/>
    <dgm:cxn modelId="{E6F32825-1183-40B3-9026-1A9777B15C49}" srcId="{421D3CA7-D1DD-4A66-8D9E-1D53E19952BB}" destId="{F2C37045-DF08-491E-9189-AC9E50B18597}" srcOrd="3" destOrd="0" parTransId="{0A60D815-05FD-4CA5-AD57-38C336593DBB}" sibTransId="{D4647B91-EC5F-4712-A807-D81BFBD0FC51}"/>
    <dgm:cxn modelId="{A8201129-A780-4F80-8959-BCEB61A2E101}" type="presOf" srcId="{421D3CA7-D1DD-4A66-8D9E-1D53E19952BB}" destId="{2ACF7CBF-4F2C-4B48-BBCB-6BF61C5D8DC9}" srcOrd="0" destOrd="0" presId="urn:microsoft.com/office/officeart/2005/8/layout/chevron2"/>
    <dgm:cxn modelId="{F36B852C-41B3-4BAA-8480-BFBF056C5853}" type="presOf" srcId="{F2C37045-DF08-491E-9189-AC9E50B18597}" destId="{325C17CA-2B82-476E-8A76-B5105FC33074}" srcOrd="0" destOrd="3" presId="urn:microsoft.com/office/officeart/2005/8/layout/chevron2"/>
    <dgm:cxn modelId="{15408D60-F685-400C-9C9B-8C0B100B3E4E}" type="presOf" srcId="{D9A5987C-CB6D-4500-9D9B-1AB3612BC9FB}" destId="{EDD42452-0BEE-4576-9A8C-D817954A1DEC}" srcOrd="0" destOrd="0" presId="urn:microsoft.com/office/officeart/2005/8/layout/chevron2"/>
    <dgm:cxn modelId="{35811D63-91BB-40E9-9D9D-87BC21E56D88}" srcId="{E98BF044-3F78-463A-BFDC-1F041EA7A7A1}" destId="{5AE98BC4-E739-4008-8AA8-A4832C91A43D}" srcOrd="3" destOrd="0" parTransId="{55A561D8-7F0C-42E1-A839-68A73AF1DBEB}" sibTransId="{C43B3705-F0EB-4289-A36A-ECD3B1DFF32A}"/>
    <dgm:cxn modelId="{4CD24F46-3ACF-4023-8C90-83347C745AFD}" srcId="{421D3CA7-D1DD-4A66-8D9E-1D53E19952BB}" destId="{A4630710-940D-47A5-BAFA-FC4DF8EFAE03}" srcOrd="2" destOrd="0" parTransId="{69E10B0F-E78C-49F4-9B47-C3ECE2619D46}" sibTransId="{6ACF7598-334F-4529-80D4-450DE883732F}"/>
    <dgm:cxn modelId="{DE90C14B-F517-480B-9987-4AB9FCDB3E81}" type="presOf" srcId="{BE8A7CC4-9CCE-4B0F-AF06-B273297B1C0C}" destId="{325C17CA-2B82-476E-8A76-B5105FC33074}" srcOrd="0" destOrd="1" presId="urn:microsoft.com/office/officeart/2005/8/layout/chevron2"/>
    <dgm:cxn modelId="{62671851-DD92-4126-B928-24F82F2D216D}" type="presOf" srcId="{EE41BAD1-5FC1-4BFA-A795-FB24CA06A094}" destId="{325C17CA-2B82-476E-8A76-B5105FC33074}" srcOrd="0" destOrd="0" presId="urn:microsoft.com/office/officeart/2005/8/layout/chevron2"/>
    <dgm:cxn modelId="{47037173-9CF0-4BBF-8917-2993D16530ED}" type="presOf" srcId="{9B69607F-148A-4667-A6D3-DCBFAD81215F}" destId="{B66D9BD2-2A6D-46A9-8243-60BBFB162404}" srcOrd="0" destOrd="0" presId="urn:microsoft.com/office/officeart/2005/8/layout/chevron2"/>
    <dgm:cxn modelId="{5E3F5386-E1EB-4374-B943-8CC12C854BE5}" type="presOf" srcId="{5AE98BC4-E739-4008-8AA8-A4832C91A43D}" destId="{0AD0125D-1C72-4439-8055-BC9A92FB22FD}" srcOrd="0" destOrd="0" presId="urn:microsoft.com/office/officeart/2005/8/layout/chevron2"/>
    <dgm:cxn modelId="{41AC22BC-BB51-4A2E-99A5-7696EF8C9B5C}" srcId="{421D3CA7-D1DD-4A66-8D9E-1D53E19952BB}" destId="{EE41BAD1-5FC1-4BFA-A795-FB24CA06A094}" srcOrd="0" destOrd="0" parTransId="{187961CA-5336-4965-84A1-02BAFE33481F}" sibTransId="{4E0FF24C-0571-44AA-AE53-1256C4945554}"/>
    <dgm:cxn modelId="{86804CBC-FAF2-415C-98A1-5A3D10BDD61F}" srcId="{E98BF044-3F78-463A-BFDC-1F041EA7A7A1}" destId="{421D3CA7-D1DD-4A66-8D9E-1D53E19952BB}" srcOrd="2" destOrd="0" parTransId="{36551631-6E53-4574-B1C6-CEB5EB53F78F}" sibTransId="{3E5122F6-6048-47BA-B3F2-5F7798415AB7}"/>
    <dgm:cxn modelId="{146AB2D2-9086-4467-81C7-FA01AA9521B8}" type="presOf" srcId="{D02A33B9-ADD3-4B79-8946-616C5F1CE388}" destId="{0EF5F013-04F3-49C8-9A4D-A4C6529FC425}" srcOrd="0" destOrd="0" presId="urn:microsoft.com/office/officeart/2005/8/layout/chevron2"/>
    <dgm:cxn modelId="{8C4F64D5-055B-4295-A4E9-1E0D2657FCFD}" type="presOf" srcId="{56E7F513-6771-4BDB-9FDB-6520369FAD07}" destId="{60459314-B000-410B-9FC6-70066F2F9240}" srcOrd="0" destOrd="0" presId="urn:microsoft.com/office/officeart/2005/8/layout/chevron2"/>
    <dgm:cxn modelId="{8FBE9ED6-6CC4-4153-8069-EAA9638B175B}" srcId="{5AE98BC4-E739-4008-8AA8-A4832C91A43D}" destId="{D02A33B9-ADD3-4B79-8946-616C5F1CE388}" srcOrd="0" destOrd="0" parTransId="{09DD9825-3F33-46A4-96C3-ECD808BAB152}" sibTransId="{DFFF54E9-FF89-437A-9B53-9C6F3BE8C356}"/>
    <dgm:cxn modelId="{FF8F2AD8-7CDD-46D2-AA5E-5C505C447ABE}" srcId="{56E7F513-6771-4BDB-9FDB-6520369FAD07}" destId="{D9A5987C-CB6D-4500-9D9B-1AB3612BC9FB}" srcOrd="0" destOrd="0" parTransId="{381D71C0-C834-459E-B7D3-F42EAB385A8B}" sibTransId="{2E04A157-74AA-4D39-8701-413A73A9BB0D}"/>
    <dgm:cxn modelId="{AB67B1E0-8ADD-4AC7-8DB2-96358F032B8F}" srcId="{E98BF044-3F78-463A-BFDC-1F041EA7A7A1}" destId="{56E7F513-6771-4BDB-9FDB-6520369FAD07}" srcOrd="1" destOrd="0" parTransId="{54E640F5-6BF8-427C-852C-DA3C2B0B5434}" sibTransId="{0E8EB76A-C332-428E-9FD5-132DB587704F}"/>
    <dgm:cxn modelId="{0F980DFD-94CA-4F84-ACBD-528F33F0FC2B}" srcId="{421D3CA7-D1DD-4A66-8D9E-1D53E19952BB}" destId="{BE8A7CC4-9CCE-4B0F-AF06-B273297B1C0C}" srcOrd="1" destOrd="0" parTransId="{AB23C549-7D96-4FB6-A692-C37825D0C293}" sibTransId="{8FE07492-69A7-46B7-8733-FDAA49240E01}"/>
    <dgm:cxn modelId="{7D0E3B45-3157-42AF-8B8A-7A2C0FB28A87}" type="presParOf" srcId="{0364FD4E-8A7C-4BE8-A285-BB0EB186630D}" destId="{D46F2559-4776-44E9-AFEE-9420214A6FF9}" srcOrd="0" destOrd="0" presId="urn:microsoft.com/office/officeart/2005/8/layout/chevron2"/>
    <dgm:cxn modelId="{3AC335A6-E594-4C89-9BE5-4D119237427B}" type="presParOf" srcId="{D46F2559-4776-44E9-AFEE-9420214A6FF9}" destId="{B66D9BD2-2A6D-46A9-8243-60BBFB162404}" srcOrd="0" destOrd="0" presId="urn:microsoft.com/office/officeart/2005/8/layout/chevron2"/>
    <dgm:cxn modelId="{F1CC9475-70E1-491D-B911-E13E40B14498}" type="presParOf" srcId="{D46F2559-4776-44E9-AFEE-9420214A6FF9}" destId="{382752BF-0225-48DD-9986-CA6AFB60E7DF}" srcOrd="1" destOrd="0" presId="urn:microsoft.com/office/officeart/2005/8/layout/chevron2"/>
    <dgm:cxn modelId="{0101A63D-6EC8-4EFD-A217-34D83AE11433}" type="presParOf" srcId="{0364FD4E-8A7C-4BE8-A285-BB0EB186630D}" destId="{C0FC0972-25D1-44E0-AFAF-41656AC11654}" srcOrd="1" destOrd="0" presId="urn:microsoft.com/office/officeart/2005/8/layout/chevron2"/>
    <dgm:cxn modelId="{D0121642-D1F7-41B6-B1CA-156D688D2D7D}" type="presParOf" srcId="{0364FD4E-8A7C-4BE8-A285-BB0EB186630D}" destId="{2C70A6BA-BFDB-45AC-B01D-A9080A755EB4}" srcOrd="2" destOrd="0" presId="urn:microsoft.com/office/officeart/2005/8/layout/chevron2"/>
    <dgm:cxn modelId="{7614CCA2-922E-417F-96D5-B62D85E4FCCF}" type="presParOf" srcId="{2C70A6BA-BFDB-45AC-B01D-A9080A755EB4}" destId="{60459314-B000-410B-9FC6-70066F2F9240}" srcOrd="0" destOrd="0" presId="urn:microsoft.com/office/officeart/2005/8/layout/chevron2"/>
    <dgm:cxn modelId="{1BE1206F-97F1-437E-B681-7A0895F7E077}" type="presParOf" srcId="{2C70A6BA-BFDB-45AC-B01D-A9080A755EB4}" destId="{EDD42452-0BEE-4576-9A8C-D817954A1DEC}" srcOrd="1" destOrd="0" presId="urn:microsoft.com/office/officeart/2005/8/layout/chevron2"/>
    <dgm:cxn modelId="{35CA3C4A-2905-4AC5-A996-A1DF8FB0BC09}" type="presParOf" srcId="{0364FD4E-8A7C-4BE8-A285-BB0EB186630D}" destId="{7C3EF7F9-EECD-4612-BEE9-66B69447C1C6}" srcOrd="3" destOrd="0" presId="urn:microsoft.com/office/officeart/2005/8/layout/chevron2"/>
    <dgm:cxn modelId="{A10237F8-8FF9-46EE-9A87-77A01A81987A}" type="presParOf" srcId="{0364FD4E-8A7C-4BE8-A285-BB0EB186630D}" destId="{55014376-3DFB-4B50-A410-CCA5675D744C}" srcOrd="4" destOrd="0" presId="urn:microsoft.com/office/officeart/2005/8/layout/chevron2"/>
    <dgm:cxn modelId="{0AD18FC0-D4D9-414E-8D20-58E7C4994935}" type="presParOf" srcId="{55014376-3DFB-4B50-A410-CCA5675D744C}" destId="{2ACF7CBF-4F2C-4B48-BBCB-6BF61C5D8DC9}" srcOrd="0" destOrd="0" presId="urn:microsoft.com/office/officeart/2005/8/layout/chevron2"/>
    <dgm:cxn modelId="{735A41BA-E64F-4FBF-AE50-857FB99C2408}" type="presParOf" srcId="{55014376-3DFB-4B50-A410-CCA5675D744C}" destId="{325C17CA-2B82-476E-8A76-B5105FC33074}" srcOrd="1" destOrd="0" presId="urn:microsoft.com/office/officeart/2005/8/layout/chevron2"/>
    <dgm:cxn modelId="{74DEAE7D-832E-4F6C-8DE7-4CE6F0916D66}" type="presParOf" srcId="{0364FD4E-8A7C-4BE8-A285-BB0EB186630D}" destId="{CCC395E9-CF8E-4E38-BB45-38CF8DB40B31}" srcOrd="5" destOrd="0" presId="urn:microsoft.com/office/officeart/2005/8/layout/chevron2"/>
    <dgm:cxn modelId="{718CF95D-9FA8-4EA8-9067-F187A7F8B639}" type="presParOf" srcId="{0364FD4E-8A7C-4BE8-A285-BB0EB186630D}" destId="{11A9DC81-477E-43A4-A6D7-3388ECB12C38}" srcOrd="6" destOrd="0" presId="urn:microsoft.com/office/officeart/2005/8/layout/chevron2"/>
    <dgm:cxn modelId="{C3C458F4-CD1F-4E29-9454-8D512333B758}" type="presParOf" srcId="{11A9DC81-477E-43A4-A6D7-3388ECB12C38}" destId="{0AD0125D-1C72-4439-8055-BC9A92FB22FD}" srcOrd="0" destOrd="0" presId="urn:microsoft.com/office/officeart/2005/8/layout/chevron2"/>
    <dgm:cxn modelId="{AC503093-D125-433D-850B-C561DC6AABDC}" type="presParOf" srcId="{11A9DC81-477E-43A4-A6D7-3388ECB12C38}" destId="{0EF5F013-04F3-49C8-9A4D-A4C6529FC42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6D9BD2-2A6D-46A9-8243-60BBFB162404}">
      <dsp:nvSpPr>
        <dsp:cNvPr id="0" name=""/>
        <dsp:cNvSpPr/>
      </dsp:nvSpPr>
      <dsp:spPr>
        <a:xfrm rot="5400000">
          <a:off x="-205772" y="206793"/>
          <a:ext cx="1371814" cy="9602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Design</a:t>
          </a:r>
        </a:p>
      </dsp:txBody>
      <dsp:txXfrm rot="-5400000">
        <a:off x="1" y="481156"/>
        <a:ext cx="960269" cy="411545"/>
      </dsp:txXfrm>
    </dsp:sp>
    <dsp:sp modelId="{382752BF-0225-48DD-9986-CA6AFB60E7DF}">
      <dsp:nvSpPr>
        <dsp:cNvPr id="0" name=""/>
        <dsp:cNvSpPr/>
      </dsp:nvSpPr>
      <dsp:spPr>
        <a:xfrm rot="5400000">
          <a:off x="4301495" y="-3340204"/>
          <a:ext cx="891679" cy="757413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459314-B000-410B-9FC6-70066F2F9240}">
      <dsp:nvSpPr>
        <dsp:cNvPr id="0" name=""/>
        <dsp:cNvSpPr/>
      </dsp:nvSpPr>
      <dsp:spPr>
        <a:xfrm rot="5400000">
          <a:off x="-205772" y="1433178"/>
          <a:ext cx="1371814" cy="9602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Environment Readiness – 09/04</a:t>
          </a:r>
        </a:p>
      </dsp:txBody>
      <dsp:txXfrm rot="-5400000">
        <a:off x="1" y="1707541"/>
        <a:ext cx="960269" cy="411545"/>
      </dsp:txXfrm>
    </dsp:sp>
    <dsp:sp modelId="{EDD42452-0BEE-4576-9A8C-D817954A1DEC}">
      <dsp:nvSpPr>
        <dsp:cNvPr id="0" name=""/>
        <dsp:cNvSpPr/>
      </dsp:nvSpPr>
      <dsp:spPr>
        <a:xfrm rot="5400000">
          <a:off x="4301495" y="-2113818"/>
          <a:ext cx="891679" cy="7574130"/>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rtlCol="0" anchor="ctr" anchorCtr="0">
          <a:noAutofi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r>
            <a:rPr lang="en-US" sz="1200" kern="1200" dirty="0">
              <a:solidFill>
                <a:schemeClr val="tx1"/>
              </a:solidFill>
              <a:latin typeface="+mn-lt"/>
              <a:ea typeface="+mn-ea"/>
              <a:cs typeface="+mn-cs"/>
            </a:rPr>
            <a:t>In progress	</a:t>
          </a:r>
        </a:p>
      </dsp:txBody>
      <dsp:txXfrm rot="-5400000">
        <a:off x="960270" y="1270935"/>
        <a:ext cx="7530602" cy="804623"/>
      </dsp:txXfrm>
    </dsp:sp>
    <dsp:sp modelId="{2ACF7CBF-4F2C-4B48-BBCB-6BF61C5D8DC9}">
      <dsp:nvSpPr>
        <dsp:cNvPr id="0" name=""/>
        <dsp:cNvSpPr/>
      </dsp:nvSpPr>
      <dsp:spPr>
        <a:xfrm rot="5400000">
          <a:off x="-205772" y="2659564"/>
          <a:ext cx="1371814" cy="9602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Testing – </a:t>
          </a:r>
        </a:p>
        <a:p>
          <a:pPr marL="0" lvl="0" indent="0" algn="ctr" defTabSz="444500">
            <a:lnSpc>
              <a:spcPct val="90000"/>
            </a:lnSpc>
            <a:spcBef>
              <a:spcPct val="0"/>
            </a:spcBef>
            <a:spcAft>
              <a:spcPct val="35000"/>
            </a:spcAft>
            <a:buNone/>
          </a:pPr>
          <a:r>
            <a:rPr lang="en-US" sz="1000" kern="1200" dirty="0"/>
            <a:t>09/10 – 10/01</a:t>
          </a:r>
        </a:p>
      </dsp:txBody>
      <dsp:txXfrm rot="-5400000">
        <a:off x="1" y="2933927"/>
        <a:ext cx="960269" cy="411545"/>
      </dsp:txXfrm>
    </dsp:sp>
    <dsp:sp modelId="{325C17CA-2B82-476E-8A76-B5105FC33074}">
      <dsp:nvSpPr>
        <dsp:cNvPr id="0" name=""/>
        <dsp:cNvSpPr/>
      </dsp:nvSpPr>
      <dsp:spPr>
        <a:xfrm rot="5400000">
          <a:off x="4301495" y="-887433"/>
          <a:ext cx="891679" cy="7574130"/>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rtlCol="0" anchor="ctr" anchorCtr="0">
          <a:noAutofi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None/>
          </a:pPr>
          <a:endParaRPr lang="en-US" sz="1100" kern="1200" dirty="0">
            <a:solidFill>
              <a:prstClr val="black"/>
            </a:solidFill>
            <a:latin typeface="Arial" panose="020B0604020202020204"/>
            <a:ea typeface="+mn-ea"/>
            <a:cs typeface="+mn-cs"/>
          </a:endParaRPr>
        </a:p>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r>
            <a:rPr lang="en-US" sz="1100" kern="1200" dirty="0">
              <a:solidFill>
                <a:prstClr val="black"/>
              </a:solidFill>
              <a:latin typeface="Arial" panose="020B0604020202020204"/>
              <a:ea typeface="+mn-ea"/>
              <a:cs typeface="+mn-cs"/>
            </a:rPr>
            <a:t>SOTE with 60/90-day outage study cases will be available for all TSPs from 09/10.</a:t>
          </a:r>
        </a:p>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endParaRPr lang="en-US" sz="1100" kern="1200" dirty="0">
            <a:solidFill>
              <a:prstClr val="black"/>
            </a:solidFill>
            <a:latin typeface="Arial" panose="020B0604020202020204"/>
            <a:ea typeface="+mn-ea"/>
            <a:cs typeface="+mn-cs"/>
          </a:endParaRPr>
        </a:p>
        <a:p>
          <a:pPr marL="171450" lvl="1" indent="-171450" algn="l" defTabSz="914400">
            <a:lnSpc>
              <a:spcPct val="90000"/>
            </a:lnSpc>
            <a:spcBef>
              <a:spcPct val="0"/>
            </a:spcBef>
            <a:spcAft>
              <a:spcPct val="15000"/>
            </a:spcAft>
            <a:buFont typeface="Arial" panose="020B0604020202020204" pitchFamily="34" charset="0"/>
            <a:buChar char="•"/>
          </a:pPr>
          <a:r>
            <a:rPr lang="en-US" sz="1100" kern="1200" dirty="0">
              <a:solidFill>
                <a:prstClr val="black"/>
              </a:solidFill>
              <a:latin typeface="Arial" panose="020B0604020202020204"/>
              <a:ea typeface="+mn-ea"/>
              <a:cs typeface="+mn-cs"/>
            </a:rPr>
            <a:t>Market Notification with Training Documentation – 09/26</a:t>
          </a:r>
        </a:p>
      </dsp:txBody>
      <dsp:txXfrm rot="-5400000">
        <a:off x="960270" y="2497320"/>
        <a:ext cx="7530602" cy="804623"/>
      </dsp:txXfrm>
    </dsp:sp>
    <dsp:sp modelId="{0AD0125D-1C72-4439-8055-BC9A92FB22FD}">
      <dsp:nvSpPr>
        <dsp:cNvPr id="0" name=""/>
        <dsp:cNvSpPr/>
      </dsp:nvSpPr>
      <dsp:spPr>
        <a:xfrm rot="5400000">
          <a:off x="-205772" y="3885949"/>
          <a:ext cx="1371814" cy="9602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Go Live – 10/09</a:t>
          </a:r>
        </a:p>
      </dsp:txBody>
      <dsp:txXfrm rot="-5400000">
        <a:off x="1" y="4160312"/>
        <a:ext cx="960269" cy="411545"/>
      </dsp:txXfrm>
    </dsp:sp>
    <dsp:sp modelId="{0EF5F013-04F3-49C8-9A4D-A4C6529FC425}">
      <dsp:nvSpPr>
        <dsp:cNvPr id="0" name=""/>
        <dsp:cNvSpPr/>
      </dsp:nvSpPr>
      <dsp:spPr>
        <a:xfrm rot="5400000">
          <a:off x="4301495" y="338951"/>
          <a:ext cx="891679" cy="757413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r>
            <a:rPr lang="en-US" sz="1200" kern="1200" dirty="0">
              <a:solidFill>
                <a:prstClr val="black"/>
              </a:solidFill>
              <a:latin typeface="Arial" panose="020B0604020202020204"/>
              <a:ea typeface="+mn-ea"/>
              <a:cs typeface="+mn-cs"/>
            </a:rPr>
            <a:t>Enhanced SOTE will be live 10/09. </a:t>
          </a:r>
        </a:p>
      </dsp:txBody>
      <dsp:txXfrm rot="-5400000">
        <a:off x="960270" y="3723704"/>
        <a:ext cx="7530602" cy="80462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8/28/2024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2</a:t>
            </a:fld>
            <a:endParaRPr lang="en-US"/>
          </a:p>
        </p:txBody>
      </p:sp>
    </p:spTree>
    <p:extLst>
      <p:ext uri="{BB962C8B-B14F-4D97-AF65-F5344CB8AC3E}">
        <p14:creationId xmlns:p14="http://schemas.microsoft.com/office/powerpoint/2010/main" val="277840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129916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715000" cy="1938992"/>
          </a:xfrm>
          <a:prstGeom prst="rect">
            <a:avLst/>
          </a:prstGeom>
          <a:noFill/>
        </p:spPr>
        <p:txBody>
          <a:bodyPr wrap="square" rtlCol="0">
            <a:spAutoFit/>
          </a:bodyPr>
          <a:lstStyle/>
          <a:p>
            <a:r>
              <a:rPr lang="en-US" sz="2000" b="1" dirty="0"/>
              <a:t>SCR799 – ERCOT Outage Study Cases in the System Operations Test Environment (SOTE) </a:t>
            </a:r>
          </a:p>
          <a:p>
            <a:endParaRPr lang="en-US" sz="2000" dirty="0"/>
          </a:p>
          <a:p>
            <a:r>
              <a:rPr lang="en-US" sz="2000" dirty="0"/>
              <a:t>Yugendher Karedla</a:t>
            </a:r>
          </a:p>
          <a:p>
            <a:endParaRPr lang="en-US" sz="2000" dirty="0"/>
          </a:p>
          <a:p>
            <a:r>
              <a:rPr lang="en-US" sz="2000" dirty="0"/>
              <a:t>August 29,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6D53-4C3A-847B-29E3-37BF3F6FF7CC}"/>
              </a:ext>
            </a:extLst>
          </p:cNvPr>
          <p:cNvSpPr>
            <a:spLocks noGrp="1"/>
          </p:cNvSpPr>
          <p:nvPr>
            <p:ph type="title"/>
          </p:nvPr>
        </p:nvSpPr>
        <p:spPr/>
        <p:txBody>
          <a:bodyPr/>
          <a:lstStyle/>
          <a:p>
            <a:r>
              <a:rPr lang="en-US" sz="1800" dirty="0">
                <a:latin typeface="Times New Roman" panose="02020603050405020304" pitchFamily="18" charset="0"/>
                <a:cs typeface="Times New Roman" panose="02020603050405020304" pitchFamily="18" charset="0"/>
              </a:rPr>
              <a:t>SCR799 -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ERCOT Outage Study Cases in the System Operations Test Environment (SOTE)</a:t>
            </a:r>
            <a:endParaRPr lang="en-US" sz="1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0772F38-4B7A-7BAE-8959-7FF1F106790B}"/>
              </a:ext>
            </a:extLst>
          </p:cNvPr>
          <p:cNvSpPr>
            <a:spLocks noGrp="1"/>
          </p:cNvSpPr>
          <p:nvPr>
            <p:ph idx="1"/>
          </p:nvPr>
        </p:nvSpPr>
        <p:spPr/>
        <p:txBody>
          <a:bodyPr/>
          <a:lstStyle/>
          <a:p>
            <a:r>
              <a:rPr lang="en-US" sz="1400" dirty="0"/>
              <a:t>The System Operations Test Environment (SOTE) is an environment of the ERCOT Energy Management System (EMS) where the Network Operations Model and the results of the Real-Time State Estimator (SE) are available for review and analysis within five minutes of the Real-Time solution.  </a:t>
            </a:r>
          </a:p>
          <a:p>
            <a:endParaRPr lang="en-US" sz="1400" dirty="0"/>
          </a:p>
          <a:p>
            <a:r>
              <a:rPr lang="en-US" sz="1400" dirty="0"/>
              <a:t>This environment is provided as a platform for Transmission Service Providers (TSPs) to perform power flow studies, contingency analyses and validation of SE results.</a:t>
            </a:r>
          </a:p>
          <a:p>
            <a:endParaRPr lang="en-US" sz="1400" dirty="0"/>
          </a:p>
          <a:p>
            <a:r>
              <a:rPr lang="en-US" sz="1400" dirty="0"/>
              <a:t>SCR799 enables ERCOT to provide Current month’s- 60 day and 90 day outage study cases in SOTE for TSPs on monthly basis. </a:t>
            </a:r>
          </a:p>
          <a:p>
            <a:endParaRPr lang="en-US" sz="1400" dirty="0"/>
          </a:p>
          <a:p>
            <a:r>
              <a:rPr lang="en-US" sz="1400" dirty="0"/>
              <a:t>Providing access to these ERCOT outage cases in SOTE improves the ability of TSPs to evaluate outages prior to submittal to ERCOT, there by increasing the likelihood of outage approvals by ERCOT.</a:t>
            </a:r>
          </a:p>
          <a:p>
            <a:endParaRPr lang="en-US" sz="1400" dirty="0"/>
          </a:p>
          <a:p>
            <a:r>
              <a:rPr lang="en-US" sz="1400" dirty="0"/>
              <a:t>Project Status: In execution phase. </a:t>
            </a:r>
          </a:p>
          <a:p>
            <a:pPr marL="0" indent="0">
              <a:buNone/>
            </a:pPr>
            <a:endParaRPr lang="en-US" sz="1400" dirty="0"/>
          </a:p>
          <a:p>
            <a:endParaRPr lang="en-US" sz="1400" dirty="0"/>
          </a:p>
        </p:txBody>
      </p:sp>
      <p:sp>
        <p:nvSpPr>
          <p:cNvPr id="4" name="Slide Number Placeholder 3">
            <a:extLst>
              <a:ext uri="{FF2B5EF4-FFF2-40B4-BE49-F238E27FC236}">
                <a16:creationId xmlns:a16="http://schemas.microsoft.com/office/drawing/2014/main" id="{14DA9A88-53E8-9C4F-7747-8E2DEAEF4D1B}"/>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76370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SOTE – Current State</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12" name="Picture 11">
            <a:extLst>
              <a:ext uri="{FF2B5EF4-FFF2-40B4-BE49-F238E27FC236}">
                <a16:creationId xmlns:a16="http://schemas.microsoft.com/office/drawing/2014/main" id="{0D8D0FE0-6179-B382-DEDD-2205549F63C4}"/>
              </a:ext>
            </a:extLst>
          </p:cNvPr>
          <p:cNvPicPr>
            <a:picLocks noChangeAspect="1"/>
          </p:cNvPicPr>
          <p:nvPr/>
        </p:nvPicPr>
        <p:blipFill>
          <a:blip r:embed="rId2"/>
          <a:stretch>
            <a:fillRect/>
          </a:stretch>
        </p:blipFill>
        <p:spPr>
          <a:xfrm>
            <a:off x="244328" y="812176"/>
            <a:ext cx="8542857" cy="5233647"/>
          </a:xfrm>
          <a:prstGeom prst="rect">
            <a:avLst/>
          </a:prstGeom>
        </p:spPr>
      </p:pic>
    </p:spTree>
    <p:extLst>
      <p:ext uri="{BB962C8B-B14F-4D97-AF65-F5344CB8AC3E}">
        <p14:creationId xmlns:p14="http://schemas.microsoft.com/office/powerpoint/2010/main" val="183402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SOTE – Future State (Post SCR799)</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a:extLst>
              <a:ext uri="{FF2B5EF4-FFF2-40B4-BE49-F238E27FC236}">
                <a16:creationId xmlns:a16="http://schemas.microsoft.com/office/drawing/2014/main" id="{F2E20FA9-F389-3C69-06CA-F5537D99C39A}"/>
              </a:ext>
            </a:extLst>
          </p:cNvPr>
          <p:cNvPicPr>
            <a:picLocks noChangeAspect="1"/>
          </p:cNvPicPr>
          <p:nvPr/>
        </p:nvPicPr>
        <p:blipFill>
          <a:blip r:embed="rId2"/>
          <a:stretch>
            <a:fillRect/>
          </a:stretch>
        </p:blipFill>
        <p:spPr>
          <a:xfrm>
            <a:off x="457199" y="1221522"/>
            <a:ext cx="8382001" cy="5103078"/>
          </a:xfrm>
          <a:prstGeom prst="rect">
            <a:avLst/>
          </a:prstGeom>
        </p:spPr>
      </p:pic>
    </p:spTree>
    <p:extLst>
      <p:ext uri="{BB962C8B-B14F-4D97-AF65-F5344CB8AC3E}">
        <p14:creationId xmlns:p14="http://schemas.microsoft.com/office/powerpoint/2010/main" val="3353536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2A1A2-3649-86A9-65BC-3E58DFD9615A}"/>
              </a:ext>
            </a:extLst>
          </p:cNvPr>
          <p:cNvSpPr>
            <a:spLocks noGrp="1"/>
          </p:cNvSpPr>
          <p:nvPr>
            <p:ph type="title"/>
          </p:nvPr>
        </p:nvSpPr>
        <p:spPr/>
        <p:txBody>
          <a:bodyPr/>
          <a:lstStyle/>
          <a:p>
            <a:r>
              <a:rPr lang="en-US" dirty="0"/>
              <a:t>Project activities and milestones</a:t>
            </a:r>
          </a:p>
        </p:txBody>
      </p:sp>
      <p:graphicFrame>
        <p:nvGraphicFramePr>
          <p:cNvPr id="5" name="Content Placeholder 4">
            <a:extLst>
              <a:ext uri="{FF2B5EF4-FFF2-40B4-BE49-F238E27FC236}">
                <a16:creationId xmlns:a16="http://schemas.microsoft.com/office/drawing/2014/main" id="{D3C267DF-2DC7-BABF-873B-81DE3940F7E2}"/>
              </a:ext>
            </a:extLst>
          </p:cNvPr>
          <p:cNvGraphicFramePr>
            <a:graphicFrameLocks noGrp="1"/>
          </p:cNvGraphicFramePr>
          <p:nvPr>
            <p:ph idx="1"/>
            <p:extLst>
              <p:ext uri="{D42A27DB-BD31-4B8C-83A1-F6EECF244321}">
                <p14:modId xmlns:p14="http://schemas.microsoft.com/office/powerpoint/2010/main" val="1158551906"/>
              </p:ext>
            </p:extLst>
          </p:nvPr>
        </p:nvGraphicFramePr>
        <p:xfrm>
          <a:off x="304800" y="990600"/>
          <a:ext cx="8534400" cy="5053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A54F07E1-F2E9-74FE-AA25-9A1D4F9A6B46}"/>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6" name="TextBox 5">
            <a:extLst>
              <a:ext uri="{FF2B5EF4-FFF2-40B4-BE49-F238E27FC236}">
                <a16:creationId xmlns:a16="http://schemas.microsoft.com/office/drawing/2014/main" id="{A7F72D82-71E5-404C-6A42-857D51F9A281}"/>
              </a:ext>
            </a:extLst>
          </p:cNvPr>
          <p:cNvSpPr txBox="1"/>
          <p:nvPr/>
        </p:nvSpPr>
        <p:spPr>
          <a:xfrm>
            <a:off x="1295400" y="1295400"/>
            <a:ext cx="1524000" cy="276999"/>
          </a:xfrm>
          <a:prstGeom prst="rect">
            <a:avLst/>
          </a:prstGeom>
          <a:noFill/>
        </p:spPr>
        <p:txBody>
          <a:bodyPr wrap="square" rtlCol="0">
            <a:spAutoFit/>
          </a:bodyPr>
          <a:lstStyle/>
          <a:p>
            <a:pPr marL="171450" indent="-171450">
              <a:buFont typeface="Arial" panose="020B0604020202020204" pitchFamily="34" charset="0"/>
              <a:buChar char="•"/>
            </a:pPr>
            <a:r>
              <a:rPr lang="en-US" sz="1200" dirty="0"/>
              <a:t>Completed</a:t>
            </a:r>
          </a:p>
        </p:txBody>
      </p:sp>
    </p:spTree>
    <p:extLst>
      <p:ext uri="{BB962C8B-B14F-4D97-AF65-F5344CB8AC3E}">
        <p14:creationId xmlns:p14="http://schemas.microsoft.com/office/powerpoint/2010/main" val="219184235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openxmlformats.org/package/2006/metadata/core-properties"/>
    <ds:schemaRef ds:uri="c34af464-7aa1-4edd-9be4-83dffc1cb926"/>
    <ds:schemaRef ds:uri="http://schemas.microsoft.com/office/2006/metadata/properties"/>
    <ds:schemaRef ds:uri="http://schemas.microsoft.com/office/infopath/2007/PartnerControls"/>
    <ds:schemaRef ds:uri="http://purl.org/dc/terms/"/>
    <ds:schemaRef ds:uri="http://purl.org/dc/dcmitype/"/>
    <ds:schemaRef ds:uri="http://schemas.microsoft.com/office/2006/documentManagement/typ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4458</TotalTime>
  <Words>247</Words>
  <Application>Microsoft Office PowerPoint</Application>
  <PresentationFormat>On-screen Show (4:3)</PresentationFormat>
  <Paragraphs>34</Paragraphs>
  <Slides>5</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SCR799 - ERCOT Outage Study Cases in the System Operations Test Environment (SOTE)</vt:lpstr>
      <vt:lpstr>SOTE – Current State</vt:lpstr>
      <vt:lpstr>SOTE – Future State (Post SCR799)</vt:lpstr>
      <vt:lpstr>Project activities and milestones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Karedla, Yugendher Reddy</cp:lastModifiedBy>
  <cp:revision>80</cp:revision>
  <cp:lastPrinted>2016-01-21T20:53:15Z</cp:lastPrinted>
  <dcterms:created xsi:type="dcterms:W3CDTF">2016-01-21T15:20:31Z</dcterms:created>
  <dcterms:modified xsi:type="dcterms:W3CDTF">2024-08-28T20:32:46Z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