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69" r:id="rId7"/>
    <p:sldId id="270" r:id="rId8"/>
    <p:sldId id="267" r:id="rId9"/>
    <p:sldId id="277" r:id="rId10"/>
    <p:sldId id="285" r:id="rId11"/>
    <p:sldId id="281" r:id="rId12"/>
    <p:sldId id="286" r:id="rId13"/>
    <p:sldId id="283" r:id="rId14"/>
    <p:sldId id="284" r:id="rId15"/>
    <p:sldId id="279" r:id="rId16"/>
    <p:sldId id="28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AAE375-0399-4050-87E0-B57E21F78429}" v="7" dt="2024-08-29T00:18:32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lake.Holt@LCRA.ORG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29,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NDCRC - Generating Unit Tests and Automatic Tracing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NDCRC - Generating Unit Tests and Automatic Tracing Project Updates – Nick Barbas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28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 – Blake Holt (LCRA)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0005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Blake at </a:t>
            </a:r>
            <a:r>
              <a:rPr lang="en-US" dirty="0">
                <a:hlinkClick r:id="rId3"/>
              </a:rPr>
              <a:t>Blake.Holt@LCRA.ORG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6AE4EBE-A150-5CA2-FDE4-4EEECEFBA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948873"/>
              </p:ext>
            </p:extLst>
          </p:nvPr>
        </p:nvGraphicFramePr>
        <p:xfrm>
          <a:off x="228600" y="990600"/>
          <a:ext cx="8534401" cy="5181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0948">
                  <a:extLst>
                    <a:ext uri="{9D8B030D-6E8A-4147-A177-3AD203B41FA5}">
                      <a16:colId xmlns:a16="http://schemas.microsoft.com/office/drawing/2014/main" val="332402166"/>
                    </a:ext>
                  </a:extLst>
                </a:gridCol>
                <a:gridCol w="3121532">
                  <a:extLst>
                    <a:ext uri="{9D8B030D-6E8A-4147-A177-3AD203B41FA5}">
                      <a16:colId xmlns:a16="http://schemas.microsoft.com/office/drawing/2014/main" val="3027916764"/>
                    </a:ext>
                  </a:extLst>
                </a:gridCol>
                <a:gridCol w="2343520">
                  <a:extLst>
                    <a:ext uri="{9D8B030D-6E8A-4147-A177-3AD203B41FA5}">
                      <a16:colId xmlns:a16="http://schemas.microsoft.com/office/drawing/2014/main" val="2447249637"/>
                    </a:ext>
                  </a:extLst>
                </a:gridCol>
                <a:gridCol w="2438401">
                  <a:extLst>
                    <a:ext uri="{9D8B030D-6E8A-4147-A177-3AD203B41FA5}">
                      <a16:colId xmlns:a16="http://schemas.microsoft.com/office/drawing/2014/main" val="2807412178"/>
                    </a:ext>
                  </a:extLst>
                </a:gridCol>
              </a:tblGrid>
              <a:tr h="4303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Presenter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Start Time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345398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9495205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NERC EMSWG Updates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Wei Qiu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2:05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61616475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Updates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2:10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3853114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RTC+B Updates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Matt Mereness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2:20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9899277"/>
                  </a:ext>
                </a:extLst>
              </a:tr>
              <a:tr h="44823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CIM16 Schema Upgrade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Joel Koepke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2:35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29229957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Other Projects/Initiatives updates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2:45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8801699"/>
                  </a:ext>
                </a:extLst>
              </a:tr>
              <a:tr h="3944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Decommission of legacy MIS Report Downloads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Leo Angele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95105593"/>
                  </a:ext>
                </a:extLst>
              </a:tr>
              <a:tr h="3944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Secure API pilot survey results and next steps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Brian Brandaw/Balendu Mishra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34745253"/>
                  </a:ext>
                </a:extLst>
              </a:tr>
              <a:tr h="3944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RIOO ESR Project – Data Migration updates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Andy Adams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70068152"/>
                  </a:ext>
                </a:extLst>
              </a:tr>
              <a:tr h="7888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SCR799 - ERCOT Outage Study Cases in the System Operations Test Environment (SOTE) – status update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Yugendher Karedla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59002588"/>
                  </a:ext>
                </a:extLst>
              </a:tr>
              <a:tr h="59167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NDCRC - Generating Unit Tests and Automatic Tracing Project update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Nick Barbas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3:15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6853209"/>
                  </a:ext>
                </a:extLst>
              </a:tr>
              <a:tr h="39444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Round Table Discussion &amp;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Future Topics of Interest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3:45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57984435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Adjourn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8488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CF85-AAB7-40D5-8FFC-9481C718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EMSWG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87DB-CAB9-4023-8D9F-1F40BB3E3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7696200" cy="50522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/>
              <a:t>	NERC EMSWG Update – Wei Qiu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F36A9-03E3-48EA-90D7-A5BCF9249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85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RTC+B Updates – Matt Mereness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CIM16 Schema Upgrade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CIM16 Schema Upgrade – Joel Koepke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45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Other Projects/Initiatives Status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065013"/>
            <a:ext cx="8534400" cy="5193111"/>
          </a:xfrm>
        </p:spPr>
        <p:txBody>
          <a:bodyPr/>
          <a:lstStyle/>
          <a:p>
            <a:r>
              <a:rPr lang="en-US" sz="2000" dirty="0"/>
              <a:t>Decommission of legacy MIS Report Downloads – Leo Angele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Secure API pilot survey results and next steps – Brian Brandaw/Balendu Mishra</a:t>
            </a:r>
          </a:p>
          <a:p>
            <a:endParaRPr lang="en-US" sz="2000" dirty="0"/>
          </a:p>
          <a:p>
            <a:r>
              <a:rPr lang="en-US" sz="2000" dirty="0"/>
              <a:t>RIOO ESR Project – Data Migration updates – Andy Adams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SCR799 - ERCOT Outage Study Cases in the System Operations Test Environment (SOTE) – status update – Yugendher Karedla</a:t>
            </a:r>
          </a:p>
          <a:p>
            <a:pPr marL="0" indent="0">
              <a:buNone/>
            </a:pPr>
            <a:r>
              <a:rPr lang="en-US" sz="2400" u="none" strike="noStrike" dirty="0">
                <a:effectLst/>
              </a:rPr>
              <a:t>                             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764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3764</TotalTime>
  <Words>363</Words>
  <Application>Microsoft Office PowerPoint</Application>
  <PresentationFormat>On-screen Show (4:3)</PresentationFormat>
  <Paragraphs>130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NERC EMSWG Update</vt:lpstr>
      <vt:lpstr>Project Updates</vt:lpstr>
      <vt:lpstr>RTC+B Updates</vt:lpstr>
      <vt:lpstr>CIM16 Schema Upgrade</vt:lpstr>
      <vt:lpstr>Other Projects/Initiatives Status Updates</vt:lpstr>
      <vt:lpstr>NDCRC - Generating Unit Tests and Automatic Tracing Project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2024-08-29T00:18:41Z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