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0"/>
  </p:notesMasterIdLst>
  <p:handoutMasterIdLst>
    <p:handoutMasterId r:id="rId11"/>
  </p:handoutMasterIdLst>
  <p:sldIdLst>
    <p:sldId id="260" r:id="rId6"/>
    <p:sldId id="331" r:id="rId7"/>
    <p:sldId id="319" r:id="rId8"/>
    <p:sldId id="332"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23" d="100"/>
          <a:sy n="123" d="100"/>
        </p:scale>
        <p:origin x="1254" y="10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dams, Andy" userId="67eae22b-4490-42b6-8530-d83727cbf2af" providerId="ADAL" clId="{23805434-1A66-4730-831B-05207F72B4EE}"/>
    <pc:docChg chg="modSld">
      <pc:chgData name="Adams, Andy" userId="67eae22b-4490-42b6-8530-d83727cbf2af" providerId="ADAL" clId="{23805434-1A66-4730-831B-05207F72B4EE}" dt="2024-08-27T21:44:37.133" v="0" actId="20577"/>
      <pc:docMkLst>
        <pc:docMk/>
      </pc:docMkLst>
      <pc:sldChg chg="modSp mod">
        <pc:chgData name="Adams, Andy" userId="67eae22b-4490-42b6-8530-d83727cbf2af" providerId="ADAL" clId="{23805434-1A66-4730-831B-05207F72B4EE}" dt="2024-08-27T21:44:37.133" v="0" actId="20577"/>
        <pc:sldMkLst>
          <pc:docMk/>
          <pc:sldMk cId="730603795" sldId="260"/>
        </pc:sldMkLst>
        <pc:spChg chg="mod">
          <ac:chgData name="Adams, Andy" userId="67eae22b-4490-42b6-8530-d83727cbf2af" providerId="ADAL" clId="{23805434-1A66-4730-831B-05207F72B4EE}" dt="2024-08-27T21:44:37.133" v="0" actId="20577"/>
          <ac:spMkLst>
            <pc:docMk/>
            <pc:sldMk cId="730603795" sldId="260"/>
            <ac:spMk id="2" creationId="{0FC6A9CD-3F8F-BF9B-8A6D-DA135D6B72F4}"/>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8/27/2024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8/27/2024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FC6A9CD-3F8F-BF9B-8A6D-DA135D6B72F4}"/>
              </a:ext>
            </a:extLst>
          </p:cNvPr>
          <p:cNvSpPr txBox="1"/>
          <p:nvPr/>
        </p:nvSpPr>
        <p:spPr>
          <a:xfrm>
            <a:off x="3581400" y="1981200"/>
            <a:ext cx="5646034" cy="181588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Arial" panose="020B0604020202020204"/>
                <a:ea typeface="+mn-ea"/>
                <a:cs typeface="+mn-cs"/>
              </a:rPr>
              <a:t>Single Model ESR (Energy Storage Resource) - RIOO</a:t>
            </a:r>
          </a:p>
          <a:p>
            <a:endParaRPr lang="en-US" dirty="0"/>
          </a:p>
          <a:p>
            <a:r>
              <a:rPr lang="en-US"/>
              <a:t>August 29, </a:t>
            </a:r>
            <a:r>
              <a:rPr lang="en-US" dirty="0"/>
              <a:t>2024</a:t>
            </a:r>
          </a:p>
          <a:p>
            <a:endParaRPr lang="en-US" dirty="0"/>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dirty="0">
                <a:solidFill>
                  <a:schemeClr val="accent4">
                    <a:lumMod val="50000"/>
                    <a:lumOff val="50000"/>
                  </a:schemeClr>
                </a:solidFill>
              </a:rPr>
              <a:t>ESR (Energy Storage Resource) - RIOO</a:t>
            </a:r>
            <a:endParaRPr lang="en-US" sz="2400" dirty="0"/>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2</a:t>
            </a:fld>
            <a:endParaRPr lang="en-US"/>
          </a:p>
        </p:txBody>
      </p:sp>
      <p:sp>
        <p:nvSpPr>
          <p:cNvPr id="6" name="Content Placeholder 2">
            <a:extLst>
              <a:ext uri="{FF2B5EF4-FFF2-40B4-BE49-F238E27FC236}">
                <a16:creationId xmlns:a16="http://schemas.microsoft.com/office/drawing/2014/main" id="{C85F7667-7B56-2E0F-9C8E-665780EA39D8}"/>
              </a:ext>
            </a:extLst>
          </p:cNvPr>
          <p:cNvSpPr>
            <a:spLocks noGrp="1"/>
          </p:cNvSpPr>
          <p:nvPr>
            <p:ph idx="1"/>
          </p:nvPr>
        </p:nvSpPr>
        <p:spPr>
          <a:xfrm>
            <a:off x="304800" y="962526"/>
            <a:ext cx="8534400" cy="5125453"/>
          </a:xfrm>
        </p:spPr>
        <p:txBody>
          <a:bodyPr/>
          <a:lstStyle/>
          <a:p>
            <a:pPr>
              <a:lnSpc>
                <a:spcPct val="160000"/>
              </a:lnSpc>
              <a:buFont typeface="Wingdings" panose="05000000000000000000" pitchFamily="2" charset="2"/>
              <a:buChar char="§"/>
            </a:pPr>
            <a:r>
              <a:rPr lang="en-US" sz="2000" b="1" dirty="0">
                <a:latin typeface="Calibri" panose="020F0502020204030204" pitchFamily="34" charset="0"/>
                <a:cs typeface="Calibri" panose="020F0502020204030204" pitchFamily="34" charset="0"/>
              </a:rPr>
              <a:t>RIOO ESR Migration Timelines</a:t>
            </a:r>
          </a:p>
          <a:p>
            <a:pPr lvl="1">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8/6/2024 – Request for Information (RFI) sent out for additional single model data.</a:t>
            </a:r>
          </a:p>
          <a:p>
            <a:pPr lvl="1">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9/6/2024 – Data collection ends.</a:t>
            </a:r>
          </a:p>
          <a:p>
            <a:pPr lvl="1">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9/26/2024 – ESR conversion of existing combo model data in RIOO-RS.</a:t>
            </a:r>
          </a:p>
          <a:p>
            <a:endParaRPr lang="en-US" dirty="0"/>
          </a:p>
        </p:txBody>
      </p:sp>
    </p:spTree>
    <p:extLst>
      <p:ext uri="{BB962C8B-B14F-4D97-AF65-F5344CB8AC3E}">
        <p14:creationId xmlns:p14="http://schemas.microsoft.com/office/powerpoint/2010/main" val="21625974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dirty="0">
                <a:solidFill>
                  <a:schemeClr val="accent4">
                    <a:lumMod val="50000"/>
                    <a:lumOff val="50000"/>
                  </a:schemeClr>
                </a:solidFill>
              </a:rPr>
              <a:t>ESR (Energy Storage Resource) - RIOO</a:t>
            </a:r>
            <a:endParaRPr lang="en-US" sz="2400" dirty="0"/>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3</a:t>
            </a:fld>
            <a:endParaRPr lang="en-US"/>
          </a:p>
        </p:txBody>
      </p:sp>
      <p:sp>
        <p:nvSpPr>
          <p:cNvPr id="6" name="Content Placeholder 2">
            <a:extLst>
              <a:ext uri="{FF2B5EF4-FFF2-40B4-BE49-F238E27FC236}">
                <a16:creationId xmlns:a16="http://schemas.microsoft.com/office/drawing/2014/main" id="{C85F7667-7B56-2E0F-9C8E-665780EA39D8}"/>
              </a:ext>
            </a:extLst>
          </p:cNvPr>
          <p:cNvSpPr>
            <a:spLocks noGrp="1"/>
          </p:cNvSpPr>
          <p:nvPr>
            <p:ph idx="1"/>
          </p:nvPr>
        </p:nvSpPr>
        <p:spPr>
          <a:xfrm>
            <a:off x="533400" y="962526"/>
            <a:ext cx="8305800" cy="5125453"/>
          </a:xfrm>
        </p:spPr>
        <p:txBody>
          <a:bodyPr/>
          <a:lstStyle/>
          <a:p>
            <a:pPr marL="0" indent="0" rtl="0">
              <a:buNone/>
            </a:pPr>
            <a:r>
              <a:rPr lang="en-US" sz="1600" b="1" dirty="0">
                <a:effectLst/>
              </a:rPr>
              <a:t>RIOO-IS</a:t>
            </a:r>
          </a:p>
          <a:p>
            <a:pPr rtl="0">
              <a:buFont typeface="Arial" panose="020B0604020202020204" pitchFamily="34" charset="0"/>
              <a:buChar char="•"/>
            </a:pPr>
            <a:r>
              <a:rPr lang="en-US" sz="1400" dirty="0">
                <a:latin typeface="Calibri" panose="020F0502020204030204" pitchFamily="34" charset="0"/>
                <a:cs typeface="Calibri" panose="020F0502020204030204" pitchFamily="34" charset="0"/>
              </a:rPr>
              <a:t>Existing combo model data will not be converted in RIOO-IS.  Combo model data will be converted to the single model in RIOO-RS after it graduates on the production load date.</a:t>
            </a:r>
          </a:p>
          <a:p>
            <a:r>
              <a:rPr lang="en-US" sz="1400" dirty="0">
                <a:latin typeface="Calibri" panose="020F0502020204030204" pitchFamily="34" charset="0"/>
                <a:cs typeface="Calibri" panose="020F0502020204030204" pitchFamily="34" charset="0"/>
              </a:rPr>
              <a:t>INRs </a:t>
            </a:r>
            <a:r>
              <a:rPr lang="en-US" sz="1400" u="sng" dirty="0">
                <a:latin typeface="Calibri" panose="020F0502020204030204" pitchFamily="34" charset="0"/>
                <a:cs typeface="Calibri" panose="020F0502020204030204" pitchFamily="34" charset="0"/>
              </a:rPr>
              <a:t>without</a:t>
            </a:r>
            <a:r>
              <a:rPr lang="en-US" sz="1400" dirty="0">
                <a:latin typeface="Calibri" panose="020F0502020204030204" pitchFamily="34" charset="0"/>
                <a:cs typeface="Calibri" panose="020F0502020204030204" pitchFamily="34" charset="0"/>
              </a:rPr>
              <a:t> substation details will be updated.  </a:t>
            </a:r>
            <a:r>
              <a:rPr lang="en-US" sz="1400">
                <a:latin typeface="Calibri" panose="020F0502020204030204" pitchFamily="34" charset="0"/>
                <a:cs typeface="Calibri" panose="020F0502020204030204" pitchFamily="34" charset="0"/>
              </a:rPr>
              <a:t>Fuel </a:t>
            </a:r>
            <a:r>
              <a:rPr lang="en-US" sz="1400" dirty="0">
                <a:latin typeface="Calibri" panose="020F0502020204030204" pitchFamily="34" charset="0"/>
                <a:cs typeface="Calibri" panose="020F0502020204030204" pitchFamily="34" charset="0"/>
              </a:rPr>
              <a:t>type will be changed </a:t>
            </a:r>
            <a:r>
              <a:rPr lang="en-US" sz="1400">
                <a:latin typeface="Calibri" panose="020F0502020204030204" pitchFamily="34" charset="0"/>
                <a:cs typeface="Calibri" panose="020F0502020204030204" pitchFamily="34" charset="0"/>
              </a:rPr>
              <a:t>from ‘Other’ to ‘Battery’ </a:t>
            </a:r>
            <a:r>
              <a:rPr lang="en-US" sz="1400" dirty="0">
                <a:latin typeface="Calibri" panose="020F0502020204030204" pitchFamily="34" charset="0"/>
                <a:cs typeface="Calibri" panose="020F0502020204030204" pitchFamily="34" charset="0"/>
              </a:rPr>
              <a:t>where the technology type is Battery Energy Storage.  Any subsequent ESR data entry will follow the new single model screen flow.</a:t>
            </a:r>
          </a:p>
        </p:txBody>
      </p:sp>
    </p:spTree>
    <p:extLst>
      <p:ext uri="{BB962C8B-B14F-4D97-AF65-F5344CB8AC3E}">
        <p14:creationId xmlns:p14="http://schemas.microsoft.com/office/powerpoint/2010/main" val="1212693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dirty="0">
                <a:solidFill>
                  <a:schemeClr val="accent4">
                    <a:lumMod val="50000"/>
                    <a:lumOff val="50000"/>
                  </a:schemeClr>
                </a:solidFill>
              </a:rPr>
              <a:t>ESR (Energy Storage Resource) - RIOO</a:t>
            </a:r>
            <a:endParaRPr lang="en-US" sz="2400" dirty="0"/>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4</a:t>
            </a:fld>
            <a:endParaRPr lang="en-US"/>
          </a:p>
        </p:txBody>
      </p:sp>
      <p:sp>
        <p:nvSpPr>
          <p:cNvPr id="6" name="Content Placeholder 2">
            <a:extLst>
              <a:ext uri="{FF2B5EF4-FFF2-40B4-BE49-F238E27FC236}">
                <a16:creationId xmlns:a16="http://schemas.microsoft.com/office/drawing/2014/main" id="{C85F7667-7B56-2E0F-9C8E-665780EA39D8}"/>
              </a:ext>
            </a:extLst>
          </p:cNvPr>
          <p:cNvSpPr>
            <a:spLocks noGrp="1"/>
          </p:cNvSpPr>
          <p:nvPr>
            <p:ph idx="1"/>
          </p:nvPr>
        </p:nvSpPr>
        <p:spPr>
          <a:xfrm>
            <a:off x="533400" y="962526"/>
            <a:ext cx="8305800" cy="5125453"/>
          </a:xfrm>
        </p:spPr>
        <p:txBody>
          <a:bodyPr/>
          <a:lstStyle/>
          <a:p>
            <a:pPr marL="0" indent="0" rtl="0">
              <a:buNone/>
            </a:pPr>
            <a:r>
              <a:rPr lang="en-US" sz="1600" b="1" dirty="0">
                <a:effectLst/>
              </a:rPr>
              <a:t>RIOO-RS</a:t>
            </a:r>
          </a:p>
          <a:p>
            <a:pPr rtl="0">
              <a:buFont typeface="Arial" panose="020B0604020202020204" pitchFamily="34" charset="0"/>
              <a:buChar char="•"/>
            </a:pPr>
            <a:r>
              <a:rPr lang="en-US" sz="1400" dirty="0">
                <a:latin typeface="Calibri" panose="020F0502020204030204" pitchFamily="34" charset="0"/>
                <a:cs typeface="Calibri" panose="020F0502020204030204" pitchFamily="34" charset="0"/>
              </a:rPr>
              <a:t>Existing convention generator and load resource data will be converted to the single model.</a:t>
            </a:r>
          </a:p>
          <a:p>
            <a:pPr rtl="0">
              <a:buFont typeface="Arial" panose="020B0604020202020204" pitchFamily="34" charset="0"/>
              <a:buChar char="•"/>
            </a:pPr>
            <a:r>
              <a:rPr lang="en-US" sz="1400" dirty="0">
                <a:latin typeface="Calibri" panose="020F0502020204030204" pitchFamily="34" charset="0"/>
                <a:cs typeface="Calibri" panose="020F0502020204030204" pitchFamily="34" charset="0"/>
              </a:rPr>
              <a:t>Data from RFI (spreadsheet) will be used to populate new attributes in the single model.</a:t>
            </a:r>
          </a:p>
          <a:p>
            <a:r>
              <a:rPr lang="en-US" sz="1400" dirty="0">
                <a:latin typeface="Calibri" panose="020F0502020204030204" pitchFamily="34" charset="0"/>
                <a:cs typeface="Calibri" panose="020F0502020204030204" pitchFamily="34" charset="0"/>
              </a:rPr>
              <a:t>Data can be viewed on new ESR screens after conversion.</a:t>
            </a:r>
          </a:p>
          <a:p>
            <a:pPr rtl="0">
              <a:buFont typeface="Arial" panose="020B0604020202020204" pitchFamily="34" charset="0"/>
              <a:buChar char="•"/>
            </a:pPr>
            <a:r>
              <a:rPr lang="en-US" sz="1400" dirty="0">
                <a:latin typeface="Calibri" panose="020F0502020204030204" pitchFamily="34" charset="0"/>
                <a:cs typeface="Calibri" panose="020F0502020204030204" pitchFamily="34" charset="0"/>
              </a:rPr>
              <a:t>When creating a new change request (RSCR) after the conversion, any missing data in the single model will show as an error and must be corrected to submit the RSCR.  Missing data could result from incomplete or incorrection information returned from the RFI.</a:t>
            </a:r>
          </a:p>
          <a:p>
            <a:pPr rtl="0">
              <a:buFont typeface="Arial" panose="020B0604020202020204" pitchFamily="34" charset="0"/>
              <a:buChar char="•"/>
            </a:pPr>
            <a:r>
              <a:rPr lang="en-US" sz="1400" dirty="0">
                <a:latin typeface="Calibri" panose="020F0502020204030204" pitchFamily="34" charset="0"/>
                <a:cs typeface="Calibri" panose="020F0502020204030204" pitchFamily="34" charset="0"/>
              </a:rPr>
              <a:t>Existing active change request data will be migrated.</a:t>
            </a:r>
          </a:p>
          <a:p>
            <a:endParaRPr lang="en-US" dirty="0"/>
          </a:p>
        </p:txBody>
      </p:sp>
    </p:spTree>
    <p:extLst>
      <p:ext uri="{BB962C8B-B14F-4D97-AF65-F5344CB8AC3E}">
        <p14:creationId xmlns:p14="http://schemas.microsoft.com/office/powerpoint/2010/main" val="1430317583"/>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843EB0A4-50A9-4E33-98AC-BC2B61C8A1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schemas.microsoft.com/office/2006/documentManagement/types"/>
    <ds:schemaRef ds:uri="http://schemas.microsoft.com/office/2006/metadata/properties"/>
    <ds:schemaRef ds:uri="http://purl.org/dc/elements/1.1/"/>
    <ds:schemaRef ds:uri="http://purl.org/dc/terms/"/>
    <ds:schemaRef ds:uri="http://schemas.openxmlformats.org/package/2006/metadata/core-properties"/>
    <ds:schemaRef ds:uri="http://purl.org/dc/dcmitype/"/>
    <ds:schemaRef ds:uri="http://www.w3.org/XML/1998/namespace"/>
    <ds:schemaRef ds:uri="http://schemas.microsoft.com/office/infopath/2007/PartnerControls"/>
    <ds:schemaRef ds:uri="c34af464-7aa1-4edd-9be4-83dffc1cb926"/>
  </ds:schemaRefs>
</ds:datastoreItem>
</file>

<file path=docProps/app.xml><?xml version="1.0" encoding="utf-8"?>
<Properties xmlns="http://schemas.openxmlformats.org/officeDocument/2006/extended-properties" xmlns:vt="http://schemas.openxmlformats.org/officeDocument/2006/docPropsVTypes">
  <Template/>
  <TotalTime>3896</TotalTime>
  <Words>258</Words>
  <Application>Microsoft Office PowerPoint</Application>
  <PresentationFormat>On-screen Show (4:3)</PresentationFormat>
  <Paragraphs>22</Paragraphs>
  <Slides>4</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4</vt:i4>
      </vt:variant>
    </vt:vector>
  </HeadingPairs>
  <TitlesOfParts>
    <vt:vector size="9" baseType="lpstr">
      <vt:lpstr>Arial</vt:lpstr>
      <vt:lpstr>Calibri</vt:lpstr>
      <vt:lpstr>Wingdings</vt:lpstr>
      <vt:lpstr>1_Custom Design</vt:lpstr>
      <vt:lpstr>Office Theme</vt:lpstr>
      <vt:lpstr>PowerPoint Presentation</vt:lpstr>
      <vt:lpstr>ESR (Energy Storage Resource) - RIOO</vt:lpstr>
      <vt:lpstr>ESR (Energy Storage Resource) - RIOO</vt:lpstr>
      <vt:lpstr>ESR (Energy Storage Resource) - RIOO</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Adams, Andy</cp:lastModifiedBy>
  <cp:revision>66</cp:revision>
  <cp:lastPrinted>2016-01-21T20:53:15Z</cp:lastPrinted>
  <dcterms:created xsi:type="dcterms:W3CDTF">2016-01-21T15:20:31Z</dcterms:created>
  <dcterms:modified xsi:type="dcterms:W3CDTF">2024-08-27T21:44:39Z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2024-02-20T13:03:33Z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6e019d9d-d939-4c70-8667-61352cf99a06</vt:lpwstr>
  </property>
  <property fmtid="{D5CDD505-2E9C-101B-9397-08002B2CF9AE}" pid="9" name="MSIP_Label_7084cbda-52b8-46fb-a7b7-cb5bd465ed85_ContentBits">
    <vt:lpwstr>0</vt:lpwstr>
  </property>
</Properties>
</file>