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4"/>
  </p:notesMasterIdLst>
  <p:handoutMasterIdLst>
    <p:handoutMasterId r:id="rId15"/>
  </p:handoutMasterIdLst>
  <p:sldIdLst>
    <p:sldId id="2620" r:id="rId4"/>
    <p:sldId id="2677" r:id="rId5"/>
    <p:sldId id="2671" r:id="rId6"/>
    <p:sldId id="2652" r:id="rId7"/>
    <p:sldId id="2678" r:id="rId8"/>
    <p:sldId id="2657" r:id="rId9"/>
    <p:sldId id="2630" r:id="rId10"/>
    <p:sldId id="2641" r:id="rId11"/>
    <p:sldId id="2659" r:id="rId12"/>
    <p:sldId id="267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2171" autoAdjust="0"/>
  </p:normalViewPr>
  <p:slideViewPr>
    <p:cSldViewPr showGuides="1">
      <p:cViewPr varScale="1">
        <p:scale>
          <a:sx n="100" d="100"/>
          <a:sy n="100" d="100"/>
        </p:scale>
        <p:origin x="1128" y="90"/>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8/10/relationships/authors" Targe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 SOC is configurable. </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906889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879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mailto:Samuel.Fabricant@ercot.com" TargetMode="External"/><Relationship Id="rId2" Type="http://schemas.openxmlformats.org/officeDocument/2006/relationships/hyperlink" Target="mailto:JoseLuis.Hinojosa@ercot.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August 30, 2024</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July 2024</a:t>
            </a:r>
          </a:p>
        </p:txBody>
      </p:sp>
    </p:spTree>
    <p:extLst>
      <p:ext uri="{BB962C8B-B14F-4D97-AF65-F5344CB8AC3E}">
        <p14:creationId xmlns:p14="http://schemas.microsoft.com/office/powerpoint/2010/main" val="2938424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2" y="1243346"/>
            <a:ext cx="5375297" cy="4180786"/>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152400" y="5646851"/>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July, ESRs were approximately 0.4% Short of AS Responsibility, resulting in approximately 0.53%  of the Total AS Cost carried by ESRs. </a:t>
            </a:r>
          </a:p>
          <a:p>
            <a:pPr marL="0" indent="0">
              <a:buFont typeface="Arial" panose="020B0604020202020204" pitchFamily="34" charset="0"/>
              <a:buNone/>
            </a:pP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9" name="Table 5">
            <a:extLst>
              <a:ext uri="{FF2B5EF4-FFF2-40B4-BE49-F238E27FC236}">
                <a16:creationId xmlns:a16="http://schemas.microsoft.com/office/drawing/2014/main" id="{9F61BEA5-5EB9-27A6-9692-9462C4653CB9}"/>
              </a:ext>
            </a:extLst>
          </p:cNvPr>
          <p:cNvGraphicFramePr>
            <a:graphicFrameLocks/>
          </p:cNvGraphicFramePr>
          <p:nvPr>
            <p:extLst>
              <p:ext uri="{D42A27DB-BD31-4B8C-83A1-F6EECF244321}">
                <p14:modId xmlns:p14="http://schemas.microsoft.com/office/powerpoint/2010/main" val="3816215542"/>
              </p:ext>
            </p:extLst>
          </p:nvPr>
        </p:nvGraphicFramePr>
        <p:xfrm>
          <a:off x="751418" y="2089230"/>
          <a:ext cx="7630582" cy="3830804"/>
        </p:xfrm>
        <a:graphic>
          <a:graphicData uri="http://schemas.openxmlformats.org/drawingml/2006/table">
            <a:tbl>
              <a:tblPr firstRow="1" bandRow="1">
                <a:tableStyleId>{5C22544A-7EE6-4342-B048-85BDC9FD1C3A}</a:tableStyleId>
              </a:tblPr>
              <a:tblGrid>
                <a:gridCol w="924982">
                  <a:extLst>
                    <a:ext uri="{9D8B030D-6E8A-4147-A177-3AD203B41FA5}">
                      <a16:colId xmlns:a16="http://schemas.microsoft.com/office/drawing/2014/main" val="3828027700"/>
                    </a:ext>
                  </a:extLst>
                </a:gridCol>
                <a:gridCol w="885960">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12408">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26246">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44462">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30961">
                <a:tc>
                  <a:txBody>
                    <a:bodyPr/>
                    <a:lstStyle/>
                    <a:p>
                      <a:pPr algn="ctr" fontAlgn="b"/>
                      <a:r>
                        <a:rPr lang="en-US" sz="1000" b="0" i="0" u="none" strike="noStrike" dirty="0">
                          <a:solidFill>
                            <a:schemeClr val="tx2"/>
                          </a:solidFill>
                          <a:effectLst/>
                          <a:latin typeface="Calibri" panose="020F0502020204030204" pitchFamily="34" charset="0"/>
                        </a:rPr>
                        <a:t>5/12/2024 2:51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66</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3681544704"/>
                  </a:ext>
                </a:extLst>
              </a:tr>
              <a:tr h="330961">
                <a:tc>
                  <a:txBody>
                    <a:bodyPr/>
                    <a:lstStyle/>
                    <a:p>
                      <a:pPr algn="ctr" fontAlgn="b"/>
                      <a:r>
                        <a:rPr lang="en-US" sz="1000" b="0" i="0" u="none" strike="noStrike">
                          <a:solidFill>
                            <a:schemeClr val="tx2"/>
                          </a:solidFill>
                          <a:effectLst/>
                          <a:latin typeface="Calibri" panose="020F0502020204030204" pitchFamily="34" charset="0"/>
                        </a:rPr>
                        <a:t>5/22/2024 18:36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919419947"/>
                  </a:ext>
                </a:extLst>
              </a:tr>
              <a:tr h="330961">
                <a:tc>
                  <a:txBody>
                    <a:bodyPr/>
                    <a:lstStyle/>
                    <a:p>
                      <a:pPr algn="ctr" fontAlgn="b"/>
                      <a:r>
                        <a:rPr lang="en-US" sz="1000" b="0" i="0" u="none" strike="noStrike">
                          <a:solidFill>
                            <a:schemeClr val="tx2"/>
                          </a:solidFill>
                          <a:effectLst/>
                          <a:latin typeface="Calibri" panose="020F0502020204030204" pitchFamily="34" charset="0"/>
                        </a:rPr>
                        <a:t>6/2/2024 22:24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52</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794806350"/>
                  </a:ext>
                </a:extLst>
              </a:tr>
              <a:tr h="330961">
                <a:tc>
                  <a:txBody>
                    <a:bodyPr/>
                    <a:lstStyle/>
                    <a:p>
                      <a:pPr algn="ctr" fontAlgn="b"/>
                      <a:r>
                        <a:rPr lang="en-US" sz="1000" b="0" i="0" u="none" strike="noStrike" dirty="0">
                          <a:solidFill>
                            <a:schemeClr val="tx2"/>
                          </a:solidFill>
                          <a:effectLst/>
                          <a:latin typeface="Calibri" panose="020F0502020204030204" pitchFamily="34" charset="0"/>
                        </a:rPr>
                        <a:t>6/3/2024 23:19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045857893"/>
                  </a:ext>
                </a:extLst>
              </a:tr>
              <a:tr h="330961">
                <a:tc>
                  <a:txBody>
                    <a:bodyPr/>
                    <a:lstStyle/>
                    <a:p>
                      <a:pPr algn="ctr" fontAlgn="b"/>
                      <a:r>
                        <a:rPr lang="en-US" sz="1000" b="0" i="0" u="none" strike="noStrike" dirty="0">
                          <a:solidFill>
                            <a:schemeClr val="tx2"/>
                          </a:solidFill>
                          <a:effectLst/>
                          <a:latin typeface="Calibri" panose="020F0502020204030204" pitchFamily="34" charset="0"/>
                        </a:rPr>
                        <a:t>6/4/2024 22:39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661205895"/>
                  </a:ext>
                </a:extLst>
              </a:tr>
              <a:tr h="330961">
                <a:tc>
                  <a:txBody>
                    <a:bodyPr/>
                    <a:lstStyle/>
                    <a:p>
                      <a:pPr algn="ctr" fontAlgn="b"/>
                      <a:r>
                        <a:rPr lang="en-US" sz="1000" b="0" i="0" u="none" strike="noStrike">
                          <a:solidFill>
                            <a:schemeClr val="tx2"/>
                          </a:solidFill>
                          <a:effectLst/>
                          <a:latin typeface="Calibri" panose="020F0502020204030204" pitchFamily="34" charset="0"/>
                        </a:rPr>
                        <a:t>6/29/2024 19:57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54487948"/>
                  </a:ext>
                </a:extLst>
              </a:tr>
              <a:tr h="330961">
                <a:tc>
                  <a:txBody>
                    <a:bodyPr/>
                    <a:lstStyle/>
                    <a:p>
                      <a:pPr algn="ctr" fontAlgn="b"/>
                      <a:r>
                        <a:rPr lang="en-US" sz="1000" b="1" i="0" u="none" strike="noStrike" dirty="0">
                          <a:solidFill>
                            <a:schemeClr val="tx2"/>
                          </a:solidFill>
                          <a:effectLst/>
                          <a:latin typeface="Calibri" panose="020F0502020204030204" pitchFamily="34" charset="0"/>
                        </a:rPr>
                        <a:t>7/23/2024 5:26</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38</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6</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838324382"/>
                  </a:ext>
                </a:extLst>
              </a:tr>
              <a:tr h="330961">
                <a:tc>
                  <a:txBody>
                    <a:bodyPr/>
                    <a:lstStyle/>
                    <a:p>
                      <a:pPr algn="ctr" fontAlgn="b"/>
                      <a:r>
                        <a:rPr lang="en-US" sz="1000" b="1" i="0" u="none" strike="noStrike" dirty="0">
                          <a:solidFill>
                            <a:schemeClr val="tx2"/>
                          </a:solidFill>
                          <a:effectLst/>
                          <a:latin typeface="Calibri" panose="020F0502020204030204" pitchFamily="34" charset="0"/>
                        </a:rPr>
                        <a:t>7/24/2024 7:02</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43</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695826444"/>
                  </a:ext>
                </a:extLst>
              </a:tr>
            </a:tbl>
          </a:graphicData>
        </a:graphic>
      </p:graphicFrame>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057401" y="6177747"/>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July 13 ESRs carrying RRS evaluated during unit trips had a low SOC, 1 of which failed. </a:t>
            </a:r>
            <a:endParaRPr lang="en-US" sz="1200" b="1" i="1" dirty="0">
              <a:solidFill>
                <a:schemeClr val="accent6"/>
              </a:solidFill>
            </a:endParaRPr>
          </a:p>
        </p:txBody>
      </p:sp>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SOC intervals. Low SOC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2345557386"/>
              </p:ext>
            </p:extLst>
          </p:nvPr>
        </p:nvGraphicFramePr>
        <p:xfrm>
          <a:off x="914400" y="5302295"/>
          <a:ext cx="7030419" cy="792480"/>
        </p:xfrm>
        <a:graphic>
          <a:graphicData uri="http://schemas.openxmlformats.org/drawingml/2006/table">
            <a:tbl>
              <a:tblPr firstRow="1" bandRow="1">
                <a:tableStyleId>{5C22544A-7EE6-4342-B048-85BDC9FD1C3A}</a:tableStyleId>
              </a:tblPr>
              <a:tblGrid>
                <a:gridCol w="1508513">
                  <a:extLst>
                    <a:ext uri="{9D8B030D-6E8A-4147-A177-3AD203B41FA5}">
                      <a16:colId xmlns:a16="http://schemas.microsoft.com/office/drawing/2014/main" val="2823530607"/>
                    </a:ext>
                  </a:extLst>
                </a:gridCol>
                <a:gridCol w="2006696">
                  <a:extLst>
                    <a:ext uri="{9D8B030D-6E8A-4147-A177-3AD203B41FA5}">
                      <a16:colId xmlns:a16="http://schemas.microsoft.com/office/drawing/2014/main" val="3086519091"/>
                    </a:ext>
                  </a:extLst>
                </a:gridCol>
                <a:gridCol w="1757605">
                  <a:extLst>
                    <a:ext uri="{9D8B030D-6E8A-4147-A177-3AD203B41FA5}">
                      <a16:colId xmlns:a16="http://schemas.microsoft.com/office/drawing/2014/main" val="4276751707"/>
                    </a:ext>
                  </a:extLst>
                </a:gridCol>
                <a:gridCol w="1757605">
                  <a:extLst>
                    <a:ext uri="{9D8B030D-6E8A-4147-A177-3AD203B41FA5}">
                      <a16:colId xmlns:a16="http://schemas.microsoft.com/office/drawing/2014/main" val="2471621366"/>
                    </a:ext>
                  </a:extLst>
                </a:gridCol>
              </a:tblGrid>
              <a:tr h="449755">
                <a:tc>
                  <a:txBody>
                    <a:bodyPr/>
                    <a:lstStyle/>
                    <a:p>
                      <a:pPr algn="ctr"/>
                      <a:r>
                        <a:rPr lang="en-US" sz="1400" b="1" dirty="0">
                          <a:solidFill>
                            <a:schemeClr val="tx1"/>
                          </a:solidFill>
                        </a:rPr>
                        <a:t>Month</a:t>
                      </a:r>
                    </a:p>
                  </a:txBody>
                  <a:tcPr anchor="ctr"/>
                </a:tc>
                <a:tc>
                  <a:txBody>
                    <a:bodyPr/>
                    <a:lstStyle/>
                    <a:p>
                      <a:pPr algn="ctr"/>
                      <a:r>
                        <a:rPr lang="en-US" sz="1400" b="1" i="0" kern="1200" dirty="0">
                          <a:solidFill>
                            <a:schemeClr val="tx1"/>
                          </a:solidFill>
                          <a:effectLst/>
                          <a:latin typeface="+mn-lt"/>
                          <a:ea typeface="+mn-ea"/>
                          <a:cs typeface="+mn-cs"/>
                        </a:rPr>
                        <a:t>ESR GREDP Interval Failures</a:t>
                      </a:r>
                      <a:endParaRPr lang="en-US" sz="1400" b="1" dirty="0">
                        <a:solidFill>
                          <a:schemeClr val="tx1"/>
                        </a:solidFill>
                      </a:endParaRPr>
                    </a:p>
                  </a:txBody>
                  <a:tcPr anchor="ctr"/>
                </a:tc>
                <a:tc>
                  <a:txBody>
                    <a:bodyPr/>
                    <a:lstStyle/>
                    <a:p>
                      <a:pPr algn="ctr"/>
                      <a:r>
                        <a:rPr lang="en-US" sz="1400" b="1" dirty="0">
                          <a:solidFill>
                            <a:schemeClr val="tx1"/>
                          </a:solidFill>
                        </a:rPr>
                        <a:t>ESR CLREDP Interval Failures</a:t>
                      </a:r>
                    </a:p>
                  </a:txBody>
                  <a:tcPr anchor="ctr"/>
                </a:tc>
                <a:tc>
                  <a:txBody>
                    <a:bodyPr/>
                    <a:lstStyle/>
                    <a:p>
                      <a:pPr algn="ctr"/>
                      <a:r>
                        <a:rPr lang="en-US" sz="1400" b="1" i="0" kern="1200" dirty="0">
                          <a:solidFill>
                            <a:schemeClr val="tx1"/>
                          </a:solidFill>
                          <a:effectLst/>
                          <a:latin typeface="+mn-lt"/>
                          <a:ea typeface="+mn-ea"/>
                          <a:cs typeface="+mn-cs"/>
                        </a:rPr>
                        <a:t>Total Intervals on Low SOC with AS</a:t>
                      </a:r>
                      <a:endParaRPr lang="en-US" sz="14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July 2024</a:t>
                      </a:r>
                    </a:p>
                  </a:txBody>
                  <a:tcPr anchor="ctr"/>
                </a:tc>
                <a:tc>
                  <a:txBody>
                    <a:bodyPr/>
                    <a:lstStyle/>
                    <a:p>
                      <a:pPr algn="ctr"/>
                      <a:r>
                        <a:rPr lang="en-US" sz="1200" dirty="0">
                          <a:solidFill>
                            <a:schemeClr val="tx2"/>
                          </a:solidFill>
                        </a:rPr>
                        <a:t>38</a:t>
                      </a:r>
                    </a:p>
                  </a:txBody>
                  <a:tcPr anchor="ctr"/>
                </a:tc>
                <a:tc>
                  <a:txBody>
                    <a:bodyPr/>
                    <a:lstStyle/>
                    <a:p>
                      <a:pPr algn="ctr"/>
                      <a:r>
                        <a:rPr lang="en-US" sz="1200" dirty="0">
                          <a:solidFill>
                            <a:schemeClr val="tx2"/>
                          </a:solidFill>
                        </a:rPr>
                        <a:t>582</a:t>
                      </a:r>
                    </a:p>
                  </a:txBody>
                  <a:tcPr anchor="ctr"/>
                </a:tc>
                <a:tc>
                  <a:txBody>
                    <a:bodyPr/>
                    <a:lstStyle/>
                    <a:p>
                      <a:pPr algn="ctr"/>
                      <a:r>
                        <a:rPr lang="en-US" sz="1200" dirty="0">
                          <a:solidFill>
                            <a:schemeClr val="tx2"/>
                          </a:solidFill>
                        </a:rPr>
                        <a:t>1648</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384450" y="6202456"/>
            <a:ext cx="4451299" cy="46568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July, there are 38 intervals where ESRs failed GREDP with low SOC and AS Responsibility. </a:t>
            </a:r>
            <a:endParaRPr lang="en-US" sz="1200" b="1" i="1" dirty="0">
              <a:solidFill>
                <a:schemeClr val="accent6"/>
              </a:solidFill>
            </a:endParaRPr>
          </a:p>
        </p:txBody>
      </p:sp>
      <p:pic>
        <p:nvPicPr>
          <p:cNvPr id="10" name="Picture 9">
            <a:extLst>
              <a:ext uri="{FF2B5EF4-FFF2-40B4-BE49-F238E27FC236}">
                <a16:creationId xmlns:a16="http://schemas.microsoft.com/office/drawing/2014/main" id="{88089542-FABD-5D01-C570-AAA85D3E532C}"/>
              </a:ext>
            </a:extLst>
          </p:cNvPr>
          <p:cNvPicPr>
            <a:picLocks noChangeAspect="1"/>
          </p:cNvPicPr>
          <p:nvPr/>
        </p:nvPicPr>
        <p:blipFill>
          <a:blip r:embed="rId3"/>
          <a:stretch>
            <a:fillRect/>
          </a:stretch>
        </p:blipFill>
        <p:spPr>
          <a:xfrm>
            <a:off x="1430023" y="2087365"/>
            <a:ext cx="5531964" cy="3148408"/>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5CEC0-92AD-D8AC-43D7-DC302681224A}"/>
              </a:ext>
            </a:extLst>
          </p:cNvPr>
          <p:cNvSpPr>
            <a:spLocks noGrp="1"/>
          </p:cNvSpPr>
          <p:nvPr>
            <p:ph type="ctrTitle"/>
          </p:nvPr>
        </p:nvSpPr>
        <p:spPr/>
        <p:txBody>
          <a:bodyPr/>
          <a:lstStyle/>
          <a:p>
            <a:r>
              <a:rPr lang="en-US" dirty="0"/>
              <a:t>Questions?</a:t>
            </a:r>
          </a:p>
        </p:txBody>
      </p:sp>
      <p:sp>
        <p:nvSpPr>
          <p:cNvPr id="3" name="Content Placeholder 2">
            <a:extLst>
              <a:ext uri="{FF2B5EF4-FFF2-40B4-BE49-F238E27FC236}">
                <a16:creationId xmlns:a16="http://schemas.microsoft.com/office/drawing/2014/main" id="{F418B088-7161-6932-421B-15C759E83ED8}"/>
              </a:ext>
            </a:extLst>
          </p:cNvPr>
          <p:cNvSpPr>
            <a:spLocks noGrp="1"/>
          </p:cNvSpPr>
          <p:nvPr>
            <p:ph type="subTitle" idx="1"/>
          </p:nvPr>
        </p:nvSpPr>
        <p:spPr/>
        <p:txBody>
          <a:bodyPr/>
          <a:lstStyle/>
          <a:p>
            <a:pPr defTabSz="685800"/>
            <a:r>
              <a:rPr lang="en-US" sz="2000" dirty="0">
                <a:solidFill>
                  <a:schemeClr val="tx2"/>
                </a:solidFill>
              </a:rPr>
              <a:t>Please reach out to </a:t>
            </a:r>
          </a:p>
          <a:p>
            <a:pPr defTabSz="685800"/>
            <a:r>
              <a:rPr lang="es-ES" sz="2000" dirty="0">
                <a:solidFill>
                  <a:schemeClr val="tx2"/>
                </a:solidFill>
              </a:rPr>
              <a:t>Luis Hinojosa (</a:t>
            </a:r>
            <a:r>
              <a:rPr lang="es-ES" sz="2000" dirty="0">
                <a:solidFill>
                  <a:schemeClr val="tx2"/>
                </a:solidFill>
                <a:hlinkClick r:id="rId2"/>
              </a:rPr>
              <a:t>JoseLuis.Hinojosa@ercot.com</a:t>
            </a:r>
            <a:r>
              <a:rPr lang="es-ES" sz="2000" dirty="0">
                <a:solidFill>
                  <a:schemeClr val="tx2"/>
                </a:solidFill>
              </a:rPr>
              <a:t>) and Sam Fabricant (</a:t>
            </a:r>
            <a:r>
              <a:rPr lang="es-ES" sz="2000" dirty="0">
                <a:solidFill>
                  <a:schemeClr val="tx2"/>
                </a:solidFill>
                <a:hlinkClick r:id="rId3"/>
              </a:rPr>
              <a:t>Samuel.Fabricant@ercot.com</a:t>
            </a:r>
            <a:r>
              <a:rPr lang="es-ES" sz="2000" dirty="0">
                <a:solidFill>
                  <a:schemeClr val="tx2"/>
                </a:solidFill>
              </a:rPr>
              <a:t>)</a:t>
            </a:r>
          </a:p>
          <a:p>
            <a:pPr marL="0" indent="0" defTabSz="685800">
              <a:buNone/>
            </a:pPr>
            <a:endParaRPr lang="en-US" dirty="0"/>
          </a:p>
        </p:txBody>
      </p:sp>
      <p:sp>
        <p:nvSpPr>
          <p:cNvPr id="4" name="Slide Number Placeholder 3">
            <a:extLst>
              <a:ext uri="{FF2B5EF4-FFF2-40B4-BE49-F238E27FC236}">
                <a16:creationId xmlns:a16="http://schemas.microsoft.com/office/drawing/2014/main" id="{736D3907-499C-7F8C-9FE6-AE2153DE8812}"/>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671467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857321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dirty="0"/>
              <a:t>ESR AS MW Shortfall Introduction</a:t>
            </a:r>
          </a:p>
        </p:txBody>
      </p:sp>
      <p:sp>
        <p:nvSpPr>
          <p:cNvPr id="3" name="Content Placeholder 2">
            <a:extLst>
              <a:ext uri="{FF2B5EF4-FFF2-40B4-BE49-F238E27FC236}">
                <a16:creationId xmlns:a16="http://schemas.microsoft.com/office/drawing/2014/main" id="{B7E028C9-6956-0776-A5E4-241723088633}"/>
              </a:ext>
            </a:extLst>
          </p:cNvPr>
          <p:cNvSpPr>
            <a:spLocks noGrp="1"/>
          </p:cNvSpPr>
          <p:nvPr>
            <p:ph idx="1"/>
          </p:nvPr>
        </p:nvSpPr>
        <p:spPr>
          <a:xfrm>
            <a:off x="304800" y="920058"/>
            <a:ext cx="8534400" cy="5175942"/>
          </a:xfrm>
        </p:spPr>
        <p:txBody>
          <a:bodyPr/>
          <a:lstStyle/>
          <a:p>
            <a:r>
              <a:rPr lang="en-US" sz="1600" dirty="0">
                <a:solidFill>
                  <a:schemeClr val="tx2"/>
                </a:solidFill>
              </a:rPr>
              <a:t>NPRR1186 brought improvements to ERCOT systems to better account for state of charge (SOC). These changes now allow ERCOT’s EMS to preserve SOC in SCED dispatch to maintain needed SOC to support Ancillary Service (AS) obligation in the remainder of the hour.</a:t>
            </a:r>
          </a:p>
          <a:p>
            <a:r>
              <a:rPr lang="en-US" sz="1600" dirty="0">
                <a:solidFill>
                  <a:schemeClr val="tx2"/>
                </a:solidFill>
              </a:rPr>
              <a:t>ERCOT is posting this report to provide insights into insufficient SOC to provide AS obligation and inadequate response to events and dispatch potentially due to low or insufficient SOC. </a:t>
            </a:r>
          </a:p>
          <a:p>
            <a:r>
              <a:rPr lang="en-US" sz="1600" b="0" dirty="0">
                <a:solidFill>
                  <a:schemeClr val="tx2"/>
                </a:solidFill>
                <a:effectLst/>
              </a:rPr>
              <a:t>The </a:t>
            </a:r>
            <a:r>
              <a:rPr lang="en-US" sz="1600" dirty="0">
                <a:solidFill>
                  <a:schemeClr val="tx2"/>
                </a:solidFill>
              </a:rPr>
              <a:t>c</a:t>
            </a:r>
            <a:r>
              <a:rPr lang="en-US" sz="1600" b="0" dirty="0">
                <a:solidFill>
                  <a:schemeClr val="tx2"/>
                </a:solidFill>
                <a:effectLst/>
              </a:rPr>
              <a:t>harts on slide 2 is built using SOC shortfall calculations over the hour which are converted to a MW shortfall value. </a:t>
            </a:r>
          </a:p>
          <a:p>
            <a:pPr lvl="1"/>
            <a:r>
              <a:rPr lang="en-US" sz="1400" dirty="0">
                <a:solidFill>
                  <a:schemeClr val="tx2"/>
                </a:solidFill>
              </a:rPr>
              <a:t>Shortfall for each AS are assigned in this order (Non-Spin, ECRS, RRS, Regulation and FFR).</a:t>
            </a:r>
          </a:p>
          <a:p>
            <a:pPr lvl="1"/>
            <a:r>
              <a:rPr lang="en-US" sz="1400" dirty="0">
                <a:solidFill>
                  <a:schemeClr val="tx2"/>
                </a:solidFill>
              </a:rPr>
              <a:t>AS Shortfall Cost ($) is calculated using the Market Clearing Price for Capacity (MCPC) of the Ancillary Services and the MW Short amount for each Ancillary Service for QSEs. </a:t>
            </a:r>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695335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69035" y="838200"/>
            <a:ext cx="5073327" cy="4058661"/>
          </a:xfrm>
          <a:prstGeom prst="rect">
            <a:avLst/>
          </a:prstGeom>
        </p:spPr>
      </p:pic>
      <p:pic>
        <p:nvPicPr>
          <p:cNvPr id="6" name="Picture 5">
            <a:extLst>
              <a:ext uri="{FF2B5EF4-FFF2-40B4-BE49-F238E27FC236}">
                <a16:creationId xmlns:a16="http://schemas.microsoft.com/office/drawing/2014/main" id="{ABDB661B-ACD1-EA87-3AAC-0074DE3D57A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43" r="143"/>
          <a:stretch/>
        </p:blipFill>
        <p:spPr>
          <a:xfrm>
            <a:off x="407466" y="1050004"/>
            <a:ext cx="3148222" cy="2525807"/>
          </a:xfrm>
          <a:prstGeom prst="rect">
            <a:avLst/>
          </a:prstGeom>
          <a:ln>
            <a:noFill/>
          </a:ln>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July tend to be short in HE21-24.</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3555742"/>
            <a:ext cx="3405065" cy="2724052"/>
          </a:xfrm>
          <a:prstGeom prst="rect">
            <a:avLst/>
          </a:prstGeom>
        </p:spPr>
      </p:pic>
    </p:spTree>
    <p:extLst>
      <p:ext uri="{BB962C8B-B14F-4D97-AF65-F5344CB8AC3E}">
        <p14:creationId xmlns:p14="http://schemas.microsoft.com/office/powerpoint/2010/main" val="2971225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443" r="4443"/>
          <a:stretch/>
        </p:blipFill>
        <p:spPr>
          <a:xfrm>
            <a:off x="3854638" y="4041700"/>
            <a:ext cx="3003673" cy="2637275"/>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 with largest AS MW short due to SOC: </a:t>
            </a:r>
            <a:r>
              <a:rPr lang="en-US" sz="1200" i="1" dirty="0">
                <a:solidFill>
                  <a:schemeClr val="tx2"/>
                </a:solidFill>
              </a:rPr>
              <a:t>July 5, July 4, July 18</a:t>
            </a:r>
          </a:p>
          <a:p>
            <a:pPr marL="0" indent="0">
              <a:buNone/>
            </a:pPr>
            <a:endParaRPr lang="en-US" sz="1200" i="1" dirty="0">
              <a:solidFill>
                <a:schemeClr val="tx2"/>
              </a:solidFill>
            </a:endParaRPr>
          </a:p>
          <a:p>
            <a:r>
              <a:rPr lang="en-US" sz="1200" b="1" i="1" dirty="0">
                <a:solidFill>
                  <a:schemeClr val="tx2"/>
                </a:solidFill>
              </a:rPr>
              <a:t>Top 3 day with largest AS $ short due to SOC: </a:t>
            </a:r>
            <a:r>
              <a:rPr lang="en-US" sz="1200" i="1" dirty="0">
                <a:solidFill>
                  <a:schemeClr val="tx2"/>
                </a:solidFill>
              </a:rPr>
              <a:t>July 4, July 1, July 15 </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HE22, HE23, HE21, HE24, HE9 </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63" cy="2492691"/>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72" cy="2635498"/>
          </a:xfrm>
          <a:prstGeom prst="rect">
            <a:avLst/>
          </a:prstGeom>
        </p:spPr>
      </p:pic>
    </p:spTree>
    <p:extLst>
      <p:ext uri="{BB962C8B-B14F-4D97-AF65-F5344CB8AC3E}">
        <p14:creationId xmlns:p14="http://schemas.microsoft.com/office/powerpoint/2010/main" val="378350128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1041</Words>
  <Application>Microsoft Office PowerPoint</Application>
  <PresentationFormat>On-screen Show (4:3)</PresentationFormat>
  <Paragraphs>155</Paragraphs>
  <Slides>10</Slides>
  <Notes>7</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low SOC^</vt:lpstr>
      <vt:lpstr>Questions?</vt:lpstr>
      <vt:lpstr>Appendix</vt:lpstr>
      <vt:lpstr>ESR AS MW Shortfall Introduction</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2024-08-27T22:09:10Z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