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00" r:id="rId5"/>
    <p:sldMasterId id="2147483702" r:id="rId6"/>
  </p:sldMasterIdLst>
  <p:notesMasterIdLst>
    <p:notesMasterId r:id="rId39"/>
  </p:notesMasterIdLst>
  <p:handoutMasterIdLst>
    <p:handoutMasterId r:id="rId40"/>
  </p:handoutMasterIdLst>
  <p:sldIdLst>
    <p:sldId id="270" r:id="rId7"/>
    <p:sldId id="2701" r:id="rId8"/>
    <p:sldId id="2681" r:id="rId9"/>
    <p:sldId id="571" r:id="rId10"/>
    <p:sldId id="2706" r:id="rId11"/>
    <p:sldId id="2707" r:id="rId12"/>
    <p:sldId id="2710" r:id="rId13"/>
    <p:sldId id="2680" r:id="rId14"/>
    <p:sldId id="273" r:id="rId15"/>
    <p:sldId id="573" r:id="rId16"/>
    <p:sldId id="574" r:id="rId17"/>
    <p:sldId id="261" r:id="rId18"/>
    <p:sldId id="2693" r:id="rId19"/>
    <p:sldId id="572" r:id="rId20"/>
    <p:sldId id="2709" r:id="rId21"/>
    <p:sldId id="2695" r:id="rId22"/>
    <p:sldId id="2694" r:id="rId23"/>
    <p:sldId id="2683" r:id="rId24"/>
    <p:sldId id="2705" r:id="rId25"/>
    <p:sldId id="2685" r:id="rId26"/>
    <p:sldId id="2696" r:id="rId27"/>
    <p:sldId id="2682" r:id="rId28"/>
    <p:sldId id="2687" r:id="rId29"/>
    <p:sldId id="2690" r:id="rId30"/>
    <p:sldId id="2691" r:id="rId31"/>
    <p:sldId id="2689" r:id="rId32"/>
    <p:sldId id="2702" r:id="rId33"/>
    <p:sldId id="2703" r:id="rId34"/>
    <p:sldId id="2704" r:id="rId35"/>
    <p:sldId id="2688" r:id="rId36"/>
    <p:sldId id="578" r:id="rId37"/>
    <p:sldId id="26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B527C-B1AC-6CF4-584F-FDE89F80D5E8}" name="Mago, Nitika 2" initials="NVM 2" userId="Mago, Nitika 2" providerId="None"/>
  <p188:author id="{43831BD2-3014-FC08-390A-9936949E1516}" name="Maggio, Dave" initials="MD" userId="S::David.Maggio@ercot.com::ac169136-3d92-4093-a1ee-cd2fa0ab63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EB7E2"/>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0300D-CDBB-4B8F-9259-B8CCD590456A}" v="1" dt="2024-08-23T15:48:28.518"/>
    <p1510:client id="{239A4425-A95D-42FD-8FC9-2A1ECE00157F}" v="3" dt="2024-08-24T14:27:52.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939" autoAdjust="0"/>
  </p:normalViewPr>
  <p:slideViewPr>
    <p:cSldViewPr snapToGrid="0">
      <p:cViewPr varScale="1">
        <p:scale>
          <a:sx n="116" d="100"/>
          <a:sy n="116" d="100"/>
        </p:scale>
        <p:origin x="1248" y="108"/>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239A4425-A95D-42FD-8FC9-2A1ECE00157F}"/>
    <pc:docChg chg="custSel addSld delSld modSld modMainMaster modHandout">
      <pc:chgData name="Mago, Nitika" userId="eb4dfd7f-5a13-4bd1-acb0-2d627733e6c8" providerId="ADAL" clId="{239A4425-A95D-42FD-8FC9-2A1ECE00157F}" dt="2024-08-24T14:33:12.755" v="59" actId="1076"/>
      <pc:docMkLst>
        <pc:docMk/>
      </pc:docMkLst>
      <pc:sldChg chg="modSp mod">
        <pc:chgData name="Mago, Nitika" userId="eb4dfd7f-5a13-4bd1-acb0-2d627733e6c8" providerId="ADAL" clId="{239A4425-A95D-42FD-8FC9-2A1ECE00157F}" dt="2024-08-24T14:32:34.634" v="58" actId="6549"/>
        <pc:sldMkLst>
          <pc:docMk/>
          <pc:sldMk cId="588230056" sldId="261"/>
        </pc:sldMkLst>
        <pc:spChg chg="mod">
          <ac:chgData name="Mago, Nitika" userId="eb4dfd7f-5a13-4bd1-acb0-2d627733e6c8" providerId="ADAL" clId="{239A4425-A95D-42FD-8FC9-2A1ECE00157F}" dt="2024-08-24T14:32:34.634" v="58" actId="6549"/>
          <ac:spMkLst>
            <pc:docMk/>
            <pc:sldMk cId="588230056" sldId="261"/>
            <ac:spMk id="10" creationId="{93E8CFF7-36DE-B7EA-96C8-46C76945AA80}"/>
          </ac:spMkLst>
        </pc:spChg>
      </pc:sldChg>
      <pc:sldChg chg="modSp mod">
        <pc:chgData name="Mago, Nitika" userId="eb4dfd7f-5a13-4bd1-acb0-2d627733e6c8" providerId="ADAL" clId="{239A4425-A95D-42FD-8FC9-2A1ECE00157F}" dt="2024-08-24T14:27:57.005" v="19" actId="115"/>
        <pc:sldMkLst>
          <pc:docMk/>
          <pc:sldMk cId="4052169663" sldId="2682"/>
        </pc:sldMkLst>
        <pc:graphicFrameChg chg="mod modGraphic">
          <ac:chgData name="Mago, Nitika" userId="eb4dfd7f-5a13-4bd1-acb0-2d627733e6c8" providerId="ADAL" clId="{239A4425-A95D-42FD-8FC9-2A1ECE00157F}" dt="2024-08-24T14:27:57.005" v="19" actId="115"/>
          <ac:graphicFrameMkLst>
            <pc:docMk/>
            <pc:sldMk cId="4052169663" sldId="2682"/>
            <ac:graphicFrameMk id="5" creationId="{AB244671-A790-98C7-5565-CC5347439EDB}"/>
          </ac:graphicFrameMkLst>
        </pc:graphicFrameChg>
      </pc:sldChg>
      <pc:sldChg chg="del">
        <pc:chgData name="Mago, Nitika" userId="eb4dfd7f-5a13-4bd1-acb0-2d627733e6c8" providerId="ADAL" clId="{239A4425-A95D-42FD-8FC9-2A1ECE00157F}" dt="2024-08-24T14:23:54.999" v="7" actId="2696"/>
        <pc:sldMkLst>
          <pc:docMk/>
          <pc:sldMk cId="144954460" sldId="2690"/>
        </pc:sldMkLst>
      </pc:sldChg>
      <pc:sldChg chg="modSp add mod">
        <pc:chgData name="Mago, Nitika" userId="eb4dfd7f-5a13-4bd1-acb0-2d627733e6c8" providerId="ADAL" clId="{239A4425-A95D-42FD-8FC9-2A1ECE00157F}" dt="2024-08-24T14:29:06.842" v="22" actId="403"/>
        <pc:sldMkLst>
          <pc:docMk/>
          <pc:sldMk cId="1620089725" sldId="2690"/>
        </pc:sldMkLst>
        <pc:spChg chg="mod">
          <ac:chgData name="Mago, Nitika" userId="eb4dfd7f-5a13-4bd1-acb0-2d627733e6c8" providerId="ADAL" clId="{239A4425-A95D-42FD-8FC9-2A1ECE00157F}" dt="2024-08-24T14:29:06.842" v="22" actId="403"/>
          <ac:spMkLst>
            <pc:docMk/>
            <pc:sldMk cId="1620089725" sldId="2690"/>
            <ac:spMk id="3" creationId="{DE385A4E-4053-935B-07EE-185D28FF8E63}"/>
          </ac:spMkLst>
        </pc:spChg>
      </pc:sldChg>
      <pc:sldChg chg="modSp mod">
        <pc:chgData name="Mago, Nitika" userId="eb4dfd7f-5a13-4bd1-acb0-2d627733e6c8" providerId="ADAL" clId="{239A4425-A95D-42FD-8FC9-2A1ECE00157F}" dt="2024-08-24T14:25:25.522" v="12" actId="12"/>
        <pc:sldMkLst>
          <pc:docMk/>
          <pc:sldMk cId="2931336679" sldId="2694"/>
        </pc:sldMkLst>
        <pc:spChg chg="mod">
          <ac:chgData name="Mago, Nitika" userId="eb4dfd7f-5a13-4bd1-acb0-2d627733e6c8" providerId="ADAL" clId="{239A4425-A95D-42FD-8FC9-2A1ECE00157F}" dt="2024-08-24T14:25:25.522" v="12" actId="12"/>
          <ac:spMkLst>
            <pc:docMk/>
            <pc:sldMk cId="2931336679" sldId="2694"/>
            <ac:spMk id="5" creationId="{998CEA3B-A1A8-9C78-DC59-9EE800DEDEC8}"/>
          </ac:spMkLst>
        </pc:spChg>
      </pc:sldChg>
      <pc:sldChg chg="modSp mod">
        <pc:chgData name="Mago, Nitika" userId="eb4dfd7f-5a13-4bd1-acb0-2d627733e6c8" providerId="ADAL" clId="{239A4425-A95D-42FD-8FC9-2A1ECE00157F}" dt="2024-08-24T14:29:56.711" v="29" actId="20577"/>
        <pc:sldMkLst>
          <pc:docMk/>
          <pc:sldMk cId="2751929567" sldId="2695"/>
        </pc:sldMkLst>
        <pc:spChg chg="mod">
          <ac:chgData name="Mago, Nitika" userId="eb4dfd7f-5a13-4bd1-acb0-2d627733e6c8" providerId="ADAL" clId="{239A4425-A95D-42FD-8FC9-2A1ECE00157F}" dt="2024-08-24T14:29:56.711" v="29" actId="20577"/>
          <ac:spMkLst>
            <pc:docMk/>
            <pc:sldMk cId="2751929567" sldId="2695"/>
            <ac:spMk id="2" creationId="{838D7532-5B27-0F66-CCB6-17F590BEA4D1}"/>
          </ac:spMkLst>
        </pc:spChg>
      </pc:sldChg>
      <pc:sldChg chg="modSp mod">
        <pc:chgData name="Mago, Nitika" userId="eb4dfd7f-5a13-4bd1-acb0-2d627733e6c8" providerId="ADAL" clId="{239A4425-A95D-42FD-8FC9-2A1ECE00157F}" dt="2024-08-24T14:33:12.755" v="59" actId="1076"/>
        <pc:sldMkLst>
          <pc:docMk/>
          <pc:sldMk cId="2103618779" sldId="2696"/>
        </pc:sldMkLst>
        <pc:spChg chg="mod">
          <ac:chgData name="Mago, Nitika" userId="eb4dfd7f-5a13-4bd1-acb0-2d627733e6c8" providerId="ADAL" clId="{239A4425-A95D-42FD-8FC9-2A1ECE00157F}" dt="2024-08-24T14:30:08.821" v="30" actId="13926"/>
          <ac:spMkLst>
            <pc:docMk/>
            <pc:sldMk cId="2103618779" sldId="2696"/>
            <ac:spMk id="3" creationId="{E96765EE-5C2A-AD01-D9A6-4A7664E38D5B}"/>
          </ac:spMkLst>
        </pc:spChg>
        <pc:spChg chg="mod">
          <ac:chgData name="Mago, Nitika" userId="eb4dfd7f-5a13-4bd1-acb0-2d627733e6c8" providerId="ADAL" clId="{239A4425-A95D-42FD-8FC9-2A1ECE00157F}" dt="2024-08-24T14:33:12.755" v="59" actId="1076"/>
          <ac:spMkLst>
            <pc:docMk/>
            <pc:sldMk cId="2103618779" sldId="2696"/>
            <ac:spMk id="5" creationId="{5AACFD0B-1510-7BB6-7EBD-97A5FB8D9A0E}"/>
          </ac:spMkLst>
        </pc:spChg>
      </pc:sldChg>
      <pc:sldChg chg="modSp mod">
        <pc:chgData name="Mago, Nitika" userId="eb4dfd7f-5a13-4bd1-acb0-2d627733e6c8" providerId="ADAL" clId="{239A4425-A95D-42FD-8FC9-2A1ECE00157F}" dt="2024-08-24T14:24:05.270" v="11"/>
        <pc:sldMkLst>
          <pc:docMk/>
          <pc:sldMk cId="2383835710" sldId="2701"/>
        </pc:sldMkLst>
        <pc:spChg chg="mod">
          <ac:chgData name="Mago, Nitika" userId="eb4dfd7f-5a13-4bd1-acb0-2d627733e6c8" providerId="ADAL" clId="{239A4425-A95D-42FD-8FC9-2A1ECE00157F}" dt="2024-08-24T14:24:05.270" v="11"/>
          <ac:spMkLst>
            <pc:docMk/>
            <pc:sldMk cId="2383835710" sldId="2701"/>
            <ac:spMk id="5" creationId="{C098715B-5507-8252-192C-AEAE4F80DB3A}"/>
          </ac:spMkLst>
        </pc:spChg>
      </pc:sldChg>
      <pc:sldMasterChg chg="delSp mod">
        <pc:chgData name="Mago, Nitika" userId="eb4dfd7f-5a13-4bd1-acb0-2d627733e6c8" providerId="ADAL" clId="{239A4425-A95D-42FD-8FC9-2A1ECE00157F}" dt="2024-08-24T14:23:01.585" v="1" actId="478"/>
        <pc:sldMasterMkLst>
          <pc:docMk/>
          <pc:sldMasterMk cId="1500750949" sldId="2147483662"/>
        </pc:sldMasterMkLst>
        <pc:spChg chg="del">
          <ac:chgData name="Mago, Nitika" userId="eb4dfd7f-5a13-4bd1-acb0-2d627733e6c8" providerId="ADAL" clId="{239A4425-A95D-42FD-8FC9-2A1ECE00157F}" dt="2024-08-24T14:23:01.585" v="1" actId="478"/>
          <ac:spMkLst>
            <pc:docMk/>
            <pc:sldMasterMk cId="1500750949" sldId="2147483662"/>
            <ac:spMk id="2" creationId="{9197135F-6D76-9291-03DC-F7D22C25126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8/24/2024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Nspin</a:t>
            </a:r>
            <a:r>
              <a:rPr lang="en-US" dirty="0"/>
              <a:t>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6</a:t>
            </a:fld>
            <a:endParaRPr lang="en-US"/>
          </a:p>
        </p:txBody>
      </p:sp>
    </p:spTree>
    <p:extLst>
      <p:ext uri="{BB962C8B-B14F-4D97-AF65-F5344CB8AC3E}">
        <p14:creationId xmlns:p14="http://schemas.microsoft.com/office/powerpoint/2010/main" val="291522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Nspin</a:t>
            </a:r>
            <a:r>
              <a:rPr lang="en-US" dirty="0"/>
              <a:t>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7</a:t>
            </a:fld>
            <a:endParaRPr lang="en-US"/>
          </a:p>
        </p:txBody>
      </p:sp>
    </p:spTree>
    <p:extLst>
      <p:ext uri="{BB962C8B-B14F-4D97-AF65-F5344CB8AC3E}">
        <p14:creationId xmlns:p14="http://schemas.microsoft.com/office/powerpoint/2010/main" val="104725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6242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19</a:t>
            </a:fld>
            <a:endParaRPr lang="en-US"/>
          </a:p>
        </p:txBody>
      </p:sp>
    </p:spTree>
    <p:extLst>
      <p:ext uri="{BB962C8B-B14F-4D97-AF65-F5344CB8AC3E}">
        <p14:creationId xmlns:p14="http://schemas.microsoft.com/office/powerpoint/2010/main" val="395025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400" baseline="0">
                <a:solidFill>
                  <a:schemeClr val="tx2"/>
                </a:solidFill>
              </a:defRPr>
            </a:lvl1pPr>
            <a:lvl2pPr>
              <a:defRPr sz="1400" baseline="0">
                <a:solidFill>
                  <a:schemeClr val="tx2"/>
                </a:solidFill>
              </a:defRPr>
            </a:lvl2pPr>
            <a:lvl3pPr>
              <a:defRPr sz="1100" baseline="0">
                <a:solidFill>
                  <a:schemeClr val="tx2"/>
                </a:solidFill>
              </a:defRPr>
            </a:lvl3pPr>
            <a:lvl4pPr>
              <a:defRPr sz="1200" baseline="0">
                <a:solidFill>
                  <a:schemeClr val="tx2"/>
                </a:solidFill>
              </a:defRPr>
            </a:lvl4pPr>
            <a:lvl5pP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nterchange.puc.texas.gov/Documents/55845_12_1364546.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rcot.com/files/docs/2022/05/24/11.%20ERCOT%20Reports.zi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3600" dirty="0"/>
              <a:t>Ancillary Services Study for </a:t>
            </a:r>
            <a:r>
              <a:rPr lang="en-US" sz="3600"/>
              <a:t>PUC - </a:t>
            </a:r>
            <a:r>
              <a:rPr lang="en-US"/>
              <a:t>ERCOT </a:t>
            </a:r>
            <a:r>
              <a:rPr lang="en-US" sz="3600" dirty="0"/>
              <a:t>Update</a:t>
            </a:r>
          </a:p>
        </p:txBody>
      </p:sp>
      <p:sp>
        <p:nvSpPr>
          <p:cNvPr id="3" name="Text Placeholder 2"/>
          <p:cNvSpPr>
            <a:spLocks noGrp="1"/>
          </p:cNvSpPr>
          <p:nvPr>
            <p:ph type="body" sz="quarter" idx="3"/>
          </p:nvPr>
        </p:nvSpPr>
        <p:spPr/>
        <p:txBody>
          <a:bodyPr/>
          <a:lstStyle/>
          <a:p>
            <a:r>
              <a:rPr lang="en-US" dirty="0"/>
              <a:t>August 28, 2024</a:t>
            </a:r>
          </a:p>
          <a:p>
            <a:r>
              <a:rPr lang="en-US" dirty="0"/>
              <a:t>Technical Advisory Committee</a:t>
            </a:r>
            <a:r>
              <a:rPr lang="en-US"/>
              <a:t> Workshop</a:t>
            </a:r>
            <a:endParaRPr lang="en-US" dirty="0"/>
          </a:p>
        </p:txBody>
      </p:sp>
      <p:sp>
        <p:nvSpPr>
          <p:cNvPr id="4" name="Text Placeholder 3"/>
          <p:cNvSpPr>
            <a:spLocks noGrp="1"/>
          </p:cNvSpPr>
          <p:nvPr>
            <p:ph type="body" sz="quarter" idx="10"/>
          </p:nvPr>
        </p:nvSpPr>
        <p:spPr/>
        <p:txBody>
          <a:bodyPr/>
          <a:lstStyle/>
          <a:p>
            <a:r>
              <a:rPr lang="en-US" dirty="0"/>
              <a:t>Nitika Mago</a:t>
            </a:r>
          </a:p>
        </p:txBody>
      </p:sp>
    </p:spTree>
    <p:extLst>
      <p:ext uri="{BB962C8B-B14F-4D97-AF65-F5344CB8AC3E}">
        <p14:creationId xmlns:p14="http://schemas.microsoft.com/office/powerpoint/2010/main" val="218805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64B-8093-AAF5-2B1B-653AED219515}"/>
              </a:ext>
            </a:extLst>
          </p:cNvPr>
          <p:cNvSpPr>
            <a:spLocks noGrp="1"/>
          </p:cNvSpPr>
          <p:nvPr>
            <p:ph type="title"/>
          </p:nvPr>
        </p:nvSpPr>
        <p:spPr/>
        <p:txBody>
          <a:bodyPr/>
          <a:lstStyle/>
          <a:p>
            <a:r>
              <a:rPr lang="en-US" sz="2400" dirty="0"/>
              <a:t>Resource Mix Change Impact on Net Load Ramps </a:t>
            </a:r>
          </a:p>
        </p:txBody>
      </p:sp>
      <p:sp>
        <p:nvSpPr>
          <p:cNvPr id="3" name="Content Placeholder 2">
            <a:extLst>
              <a:ext uri="{FF2B5EF4-FFF2-40B4-BE49-F238E27FC236}">
                <a16:creationId xmlns:a16="http://schemas.microsoft.com/office/drawing/2014/main" id="{7057E26D-0023-64A6-3CB3-CB39F6649A21}"/>
              </a:ext>
            </a:extLst>
          </p:cNvPr>
          <p:cNvSpPr>
            <a:spLocks noGrp="1"/>
          </p:cNvSpPr>
          <p:nvPr>
            <p:ph idx="1"/>
          </p:nvPr>
        </p:nvSpPr>
        <p:spPr>
          <a:xfrm>
            <a:off x="304800" y="844561"/>
            <a:ext cx="8534400" cy="5064627"/>
          </a:xfrm>
        </p:spPr>
        <p:txBody>
          <a:bodyPr/>
          <a:lstStyle/>
          <a:p>
            <a:pPr marL="0" indent="0">
              <a:buNone/>
            </a:pPr>
            <a:r>
              <a:rPr lang="en-US" dirty="0"/>
              <a:t>As the installed capacities of intermittent resources has grown, the maximum net load (load minus wind minus solar) ramps in Real Time are increasing.</a:t>
            </a:r>
          </a:p>
        </p:txBody>
      </p:sp>
      <p:sp>
        <p:nvSpPr>
          <p:cNvPr id="4" name="Slide Number Placeholder 3">
            <a:extLst>
              <a:ext uri="{FF2B5EF4-FFF2-40B4-BE49-F238E27FC236}">
                <a16:creationId xmlns:a16="http://schemas.microsoft.com/office/drawing/2014/main" id="{7E5A84E4-BA0A-0D83-B1B1-D8E0EA3C6A44}"/>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5" name="TextBox 4">
            <a:extLst>
              <a:ext uri="{FF2B5EF4-FFF2-40B4-BE49-F238E27FC236}">
                <a16:creationId xmlns:a16="http://schemas.microsoft.com/office/drawing/2014/main" id="{237B52D0-8EE0-5825-F06D-3C8FB2647F54}"/>
              </a:ext>
            </a:extLst>
          </p:cNvPr>
          <p:cNvSpPr txBox="1"/>
          <p:nvPr/>
        </p:nvSpPr>
        <p:spPr>
          <a:xfrm>
            <a:off x="471488" y="5575436"/>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i="1" dirty="0"/>
              <a:t>As net load ramps increase, it increases the risk of encountering intra-hour issues that ECRS and Non-Spin need to mitigate.</a:t>
            </a:r>
          </a:p>
        </p:txBody>
      </p:sp>
      <p:pic>
        <p:nvPicPr>
          <p:cNvPr id="6" name="Picture 5">
            <a:extLst>
              <a:ext uri="{FF2B5EF4-FFF2-40B4-BE49-F238E27FC236}">
                <a16:creationId xmlns:a16="http://schemas.microsoft.com/office/drawing/2014/main" id="{20B56768-9C53-CAFF-C080-11897AD656B0}"/>
              </a:ext>
            </a:extLst>
          </p:cNvPr>
          <p:cNvPicPr>
            <a:picLocks noChangeAspect="1"/>
          </p:cNvPicPr>
          <p:nvPr/>
        </p:nvPicPr>
        <p:blipFill>
          <a:blip r:embed="rId2"/>
          <a:stretch>
            <a:fillRect/>
          </a:stretch>
        </p:blipFill>
        <p:spPr>
          <a:xfrm>
            <a:off x="1460634" y="1410724"/>
            <a:ext cx="6222732" cy="4082151"/>
          </a:xfrm>
          <a:prstGeom prst="rect">
            <a:avLst/>
          </a:prstGeom>
          <a:ln>
            <a:solidFill>
              <a:schemeClr val="tx1"/>
            </a:solidFill>
          </a:ln>
        </p:spPr>
      </p:pic>
    </p:spTree>
    <p:extLst>
      <p:ext uri="{BB962C8B-B14F-4D97-AF65-F5344CB8AC3E}">
        <p14:creationId xmlns:p14="http://schemas.microsoft.com/office/powerpoint/2010/main" val="131375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64B-8093-AAF5-2B1B-653AED219515}"/>
              </a:ext>
            </a:extLst>
          </p:cNvPr>
          <p:cNvSpPr>
            <a:spLocks noGrp="1"/>
          </p:cNvSpPr>
          <p:nvPr>
            <p:ph type="title"/>
          </p:nvPr>
        </p:nvSpPr>
        <p:spPr/>
        <p:txBody>
          <a:bodyPr/>
          <a:lstStyle/>
          <a:p>
            <a:r>
              <a:rPr lang="en-US" sz="2200" dirty="0"/>
              <a:t>Resource Mix Change Impact on Net Load Forecast Error</a:t>
            </a:r>
          </a:p>
        </p:txBody>
      </p:sp>
      <p:sp>
        <p:nvSpPr>
          <p:cNvPr id="3" name="Content Placeholder 2">
            <a:extLst>
              <a:ext uri="{FF2B5EF4-FFF2-40B4-BE49-F238E27FC236}">
                <a16:creationId xmlns:a16="http://schemas.microsoft.com/office/drawing/2014/main" id="{7057E26D-0023-64A6-3CB3-CB39F6649A21}"/>
              </a:ext>
            </a:extLst>
          </p:cNvPr>
          <p:cNvSpPr>
            <a:spLocks noGrp="1"/>
          </p:cNvSpPr>
          <p:nvPr>
            <p:ph idx="1"/>
          </p:nvPr>
        </p:nvSpPr>
        <p:spPr>
          <a:xfrm>
            <a:off x="304800" y="844561"/>
            <a:ext cx="8534400" cy="5064627"/>
          </a:xfrm>
        </p:spPr>
        <p:txBody>
          <a:bodyPr/>
          <a:lstStyle/>
          <a:p>
            <a:pPr marL="0" indent="0">
              <a:buNone/>
            </a:pPr>
            <a:r>
              <a:rPr lang="en-US" dirty="0"/>
              <a:t>As the installed capacities of intermittent resources has grown, in the mean absolute error (MW) in net load (load minus wind minus solar) forecast is increasing.</a:t>
            </a:r>
          </a:p>
          <a:p>
            <a:pPr marL="0" indent="0">
              <a:buNone/>
            </a:pPr>
            <a:r>
              <a:rPr lang="en-US" dirty="0"/>
              <a:t>.</a:t>
            </a:r>
          </a:p>
        </p:txBody>
      </p:sp>
      <p:sp>
        <p:nvSpPr>
          <p:cNvPr id="4" name="Slide Number Placeholder 3">
            <a:extLst>
              <a:ext uri="{FF2B5EF4-FFF2-40B4-BE49-F238E27FC236}">
                <a16:creationId xmlns:a16="http://schemas.microsoft.com/office/drawing/2014/main" id="{7E5A84E4-BA0A-0D83-B1B1-D8E0EA3C6A44}"/>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5" name="Picture 4">
            <a:extLst>
              <a:ext uri="{FF2B5EF4-FFF2-40B4-BE49-F238E27FC236}">
                <a16:creationId xmlns:a16="http://schemas.microsoft.com/office/drawing/2014/main" id="{7E35816C-1105-9AE6-F213-DFD15AB952BA}"/>
              </a:ext>
            </a:extLst>
          </p:cNvPr>
          <p:cNvPicPr>
            <a:picLocks noChangeAspect="1"/>
          </p:cNvPicPr>
          <p:nvPr/>
        </p:nvPicPr>
        <p:blipFill>
          <a:blip r:embed="rId2"/>
          <a:stretch>
            <a:fillRect/>
          </a:stretch>
        </p:blipFill>
        <p:spPr>
          <a:xfrm>
            <a:off x="1309615" y="1429056"/>
            <a:ext cx="6600970" cy="3767744"/>
          </a:xfrm>
          <a:prstGeom prst="rect">
            <a:avLst/>
          </a:prstGeom>
        </p:spPr>
      </p:pic>
      <p:sp>
        <p:nvSpPr>
          <p:cNvPr id="6" name="TextBox 5">
            <a:extLst>
              <a:ext uri="{FF2B5EF4-FFF2-40B4-BE49-F238E27FC236}">
                <a16:creationId xmlns:a16="http://schemas.microsoft.com/office/drawing/2014/main" id="{8B1EF967-27B3-3A46-4ECB-798838BF2698}"/>
              </a:ext>
            </a:extLst>
          </p:cNvPr>
          <p:cNvSpPr txBox="1"/>
          <p:nvPr/>
        </p:nvSpPr>
        <p:spPr>
          <a:xfrm>
            <a:off x="433388" y="5279361"/>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i="1" dirty="0"/>
              <a:t>Increased net load forecast errors caused, in part, by wind and solar capacity increases have increased the risks that ECRS and Non-Spin mitigate.</a:t>
            </a:r>
          </a:p>
        </p:txBody>
      </p:sp>
    </p:spTree>
    <p:extLst>
      <p:ext uri="{BB962C8B-B14F-4D97-AF65-F5344CB8AC3E}">
        <p14:creationId xmlns:p14="http://schemas.microsoft.com/office/powerpoint/2010/main" val="408931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Resource Mix Change Impact on System Inertia</a:t>
            </a:r>
          </a:p>
        </p:txBody>
      </p:sp>
      <p:sp>
        <p:nvSpPr>
          <p:cNvPr id="10" name="Content Placeholder 9">
            <a:extLst>
              <a:ext uri="{FF2B5EF4-FFF2-40B4-BE49-F238E27FC236}">
                <a16:creationId xmlns:a16="http://schemas.microsoft.com/office/drawing/2014/main" id="{93E8CFF7-36DE-B7EA-96C8-46C76945AA80}"/>
              </a:ext>
            </a:extLst>
          </p:cNvPr>
          <p:cNvSpPr>
            <a:spLocks noGrp="1"/>
          </p:cNvSpPr>
          <p:nvPr>
            <p:ph idx="1"/>
          </p:nvPr>
        </p:nvSpPr>
        <p:spPr>
          <a:xfrm>
            <a:off x="152401" y="3679296"/>
            <a:ext cx="8534400" cy="2265574"/>
          </a:xfrm>
        </p:spPr>
        <p:txBody>
          <a:bodyPr/>
          <a:lstStyle/>
          <a:p>
            <a:r>
              <a:rPr lang="en-US" sz="1400" dirty="0"/>
              <a:t>While installed renewable capacity tripled in the ERCOT region from 2013-2020, so far, the overall range and yearly minimum inertia have not changed drastically</a:t>
            </a:r>
            <a:r>
              <a:rPr lang="en-US" sz="1400" dirty="0">
                <a:solidFill>
                  <a:srgbClr val="FF0000"/>
                </a:solidFill>
              </a:rPr>
              <a:t>*</a:t>
            </a:r>
            <a:r>
              <a:rPr lang="en-US" dirty="0"/>
              <a:t>. </a:t>
            </a:r>
          </a:p>
          <a:p>
            <a:r>
              <a:rPr lang="en-US" dirty="0"/>
              <a:t>ERCOT has adapted AS due to the impact of resource mix changes on system inertia.</a:t>
            </a:r>
          </a:p>
          <a:p>
            <a:pPr lvl="1"/>
            <a:r>
              <a:rPr lang="en-US" sz="1200" dirty="0"/>
              <a:t>In 2016, ERCOT began to vary the quantity by hour, based on the historic inertia in that hour, so that higher amounts of RRS were only procured when most likely to be needed and lower amounts were procured in other hours. </a:t>
            </a:r>
          </a:p>
          <a:p>
            <a:pPr lvl="1"/>
            <a:r>
              <a:rPr lang="en-US" sz="1200" dirty="0"/>
              <a:t>In 2021, ERCOT system changes to implement fast frequency response (FFR) capability as a subtype of RRS. FRR helps reduce the minimum level of Inertia at which ERCOT grid can operate reliably. </a:t>
            </a:r>
          </a:p>
          <a:p>
            <a:pPr lvl="1"/>
            <a:endParaRPr lang="en-US" dirty="0"/>
          </a:p>
          <a:p>
            <a:pPr marL="0" indent="0">
              <a:buNone/>
            </a:pPr>
            <a:r>
              <a:rPr lang="en-US" sz="900" dirty="0">
                <a:solidFill>
                  <a:srgbClr val="FF0000"/>
                </a:solidFill>
              </a:rPr>
              <a:t>*</a:t>
            </a:r>
            <a:r>
              <a:rPr lang="en-US" sz="900" dirty="0"/>
              <a:t> Factors such as growth in ERCOT’s minimum load, transmission constraints that limit renewable production and relatively low fuel prices have influenced the thermal unit commitments and total system inertia.</a:t>
            </a:r>
          </a:p>
        </p:txBody>
      </p:sp>
      <p:sp>
        <p:nvSpPr>
          <p:cNvPr id="3" name="Content Placeholder 2">
            <a:extLst>
              <a:ext uri="{FF2B5EF4-FFF2-40B4-BE49-F238E27FC236}">
                <a16:creationId xmlns:a16="http://schemas.microsoft.com/office/drawing/2014/main" id="{334F697A-8EFC-B9D0-D4CE-C1F2FD925354}"/>
              </a:ext>
            </a:extLst>
          </p:cNvPr>
          <p:cNvSpPr txBox="1">
            <a:spLocks/>
          </p:cNvSpPr>
          <p:nvPr/>
        </p:nvSpPr>
        <p:spPr>
          <a:xfrm>
            <a:off x="152401" y="773630"/>
            <a:ext cx="3093719" cy="5334000"/>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sz="1400" dirty="0"/>
          </a:p>
          <a:p>
            <a:endParaRPr lang="en-US" sz="1400" dirty="0"/>
          </a:p>
        </p:txBody>
      </p:sp>
      <p:pic>
        <p:nvPicPr>
          <p:cNvPr id="19" name="Picture 18">
            <a:extLst>
              <a:ext uri="{FF2B5EF4-FFF2-40B4-BE49-F238E27FC236}">
                <a16:creationId xmlns:a16="http://schemas.microsoft.com/office/drawing/2014/main" id="{2390E235-BDBD-B2A7-0843-886CD4A26FE2}"/>
              </a:ext>
            </a:extLst>
          </p:cNvPr>
          <p:cNvPicPr>
            <a:picLocks noChangeAspect="1"/>
          </p:cNvPicPr>
          <p:nvPr/>
        </p:nvPicPr>
        <p:blipFill>
          <a:blip r:embed="rId3"/>
          <a:stretch>
            <a:fillRect/>
          </a:stretch>
        </p:blipFill>
        <p:spPr>
          <a:xfrm>
            <a:off x="5760" y="776475"/>
            <a:ext cx="5924682" cy="2926080"/>
          </a:xfrm>
          <a:prstGeom prst="rect">
            <a:avLst/>
          </a:prstGeom>
        </p:spPr>
      </p:pic>
      <p:pic>
        <p:nvPicPr>
          <p:cNvPr id="4" name="Picture 3">
            <a:extLst>
              <a:ext uri="{FF2B5EF4-FFF2-40B4-BE49-F238E27FC236}">
                <a16:creationId xmlns:a16="http://schemas.microsoft.com/office/drawing/2014/main" id="{6D87D26E-E5D0-3CBC-0616-2A8D3EB8B320}"/>
              </a:ext>
            </a:extLst>
          </p:cNvPr>
          <p:cNvPicPr>
            <a:picLocks noChangeAspect="1"/>
          </p:cNvPicPr>
          <p:nvPr/>
        </p:nvPicPr>
        <p:blipFill>
          <a:blip r:embed="rId4"/>
          <a:stretch>
            <a:fillRect/>
          </a:stretch>
        </p:blipFill>
        <p:spPr>
          <a:xfrm>
            <a:off x="5929285" y="776475"/>
            <a:ext cx="3208955" cy="2926080"/>
          </a:xfrm>
          <a:prstGeom prst="rect">
            <a:avLst/>
          </a:prstGeom>
        </p:spPr>
      </p:pic>
      <p:sp>
        <p:nvSpPr>
          <p:cNvPr id="5" name="TextBox 4">
            <a:extLst>
              <a:ext uri="{FF2B5EF4-FFF2-40B4-BE49-F238E27FC236}">
                <a16:creationId xmlns:a16="http://schemas.microsoft.com/office/drawing/2014/main" id="{A9E00FDF-BC0A-B81F-9B8E-7984BC1B0BBA}"/>
              </a:ext>
            </a:extLst>
          </p:cNvPr>
          <p:cNvSpPr txBox="1"/>
          <p:nvPr/>
        </p:nvSpPr>
        <p:spPr>
          <a:xfrm>
            <a:off x="2001716" y="5979822"/>
            <a:ext cx="6685085"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t>Key Takeaway: </a:t>
            </a:r>
            <a:r>
              <a:rPr lang="en-US" sz="1400" i="1" dirty="0"/>
              <a:t>ERCOT does not currently see a need for a new AS for inertia, but it is important to continue monitoring the trends in inertia, specially as ERCOT’s renewable capacity grows and ERCOT’s transmission grid evolves. </a:t>
            </a:r>
          </a:p>
        </p:txBody>
      </p:sp>
    </p:spTree>
    <p:extLst>
      <p:ext uri="{BB962C8B-B14F-4D97-AF65-F5344CB8AC3E}">
        <p14:creationId xmlns:p14="http://schemas.microsoft.com/office/powerpoint/2010/main" val="58823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AB88-707B-24F4-ECD3-00D61C5E3F8C}"/>
              </a:ext>
            </a:extLst>
          </p:cNvPr>
          <p:cNvSpPr>
            <a:spLocks noGrp="1"/>
          </p:cNvSpPr>
          <p:nvPr>
            <p:ph type="title"/>
          </p:nvPr>
        </p:nvSpPr>
        <p:spPr>
          <a:xfrm>
            <a:off x="381000" y="243682"/>
            <a:ext cx="8458200" cy="518318"/>
          </a:xfrm>
        </p:spPr>
        <p:txBody>
          <a:bodyPr/>
          <a:lstStyle/>
          <a:p>
            <a:r>
              <a:rPr lang="en-US" sz="2000" dirty="0"/>
              <a:t>Avoiding Emergency Operations</a:t>
            </a:r>
          </a:p>
        </p:txBody>
      </p:sp>
      <p:sp>
        <p:nvSpPr>
          <p:cNvPr id="3" name="Content Placeholder 2">
            <a:extLst>
              <a:ext uri="{FF2B5EF4-FFF2-40B4-BE49-F238E27FC236}">
                <a16:creationId xmlns:a16="http://schemas.microsoft.com/office/drawing/2014/main" id="{39450101-5332-4A0D-7340-6CE6AF751B32}"/>
              </a:ext>
            </a:extLst>
          </p:cNvPr>
          <p:cNvSpPr>
            <a:spLocks noGrp="1"/>
          </p:cNvSpPr>
          <p:nvPr>
            <p:ph idx="1"/>
          </p:nvPr>
        </p:nvSpPr>
        <p:spPr>
          <a:xfrm>
            <a:off x="304800" y="820607"/>
            <a:ext cx="8534400" cy="506462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800" dirty="0"/>
          </a:p>
          <a:p>
            <a:endParaRPr lang="en-US" sz="800" dirty="0"/>
          </a:p>
          <a:p>
            <a:endParaRPr lang="en-US" sz="400" dirty="0"/>
          </a:p>
          <a:p>
            <a:r>
              <a:rPr lang="en-US" dirty="0"/>
              <a:t>Initially, this change was accomplished by committing additional generation through the Reliability Unit Commitment (RUC) process. </a:t>
            </a:r>
          </a:p>
          <a:p>
            <a:endParaRPr lang="en-US" sz="800" dirty="0"/>
          </a:p>
          <a:p>
            <a:r>
              <a:rPr lang="en-US" dirty="0"/>
              <a:t>Market Participant feedback led ERCOT to seek the additional reserves through increased procurement of AS quantities in July 2021 and other changes in AS Methodology beginning January 2022. Effectively, since 2022, AS Methodology uses avoiding the need for Emergency Operations (Watches, EEA) as its event/criteria for determining AS quantities.</a:t>
            </a:r>
          </a:p>
        </p:txBody>
      </p:sp>
      <p:sp>
        <p:nvSpPr>
          <p:cNvPr id="4" name="Slide Number Placeholder 3">
            <a:extLst>
              <a:ext uri="{FF2B5EF4-FFF2-40B4-BE49-F238E27FC236}">
                <a16:creationId xmlns:a16="http://schemas.microsoft.com/office/drawing/2014/main" id="{3F06BFD2-F1D0-0564-E2DF-815F509EE8C2}"/>
              </a:ext>
            </a:extLst>
          </p:cNvPr>
          <p:cNvSpPr>
            <a:spLocks noGrp="1"/>
          </p:cNvSpPr>
          <p:nvPr>
            <p:ph type="sldNum" sz="quarter" idx="4"/>
          </p:nvPr>
        </p:nvSpPr>
        <p:spPr>
          <a:xfrm>
            <a:off x="8219768" y="6553200"/>
            <a:ext cx="457200" cy="212725"/>
          </a:xfrm>
        </p:spPr>
        <p:txBody>
          <a:bodyPr/>
          <a:lstStyle/>
          <a:p>
            <a:fld id="{1D93BD3E-1E9A-4970-A6F7-E7AC52762E0C}" type="slidenum">
              <a:rPr lang="en-US" smtClean="0"/>
              <a:pPr/>
              <a:t>13</a:t>
            </a:fld>
            <a:endParaRPr lang="en-US" dirty="0"/>
          </a:p>
        </p:txBody>
      </p:sp>
      <p:pic>
        <p:nvPicPr>
          <p:cNvPr id="5" name="Picture 4">
            <a:extLst>
              <a:ext uri="{FF2B5EF4-FFF2-40B4-BE49-F238E27FC236}">
                <a16:creationId xmlns:a16="http://schemas.microsoft.com/office/drawing/2014/main" id="{77610074-28B1-3049-4221-A3D28E2E81F6}"/>
              </a:ext>
            </a:extLst>
          </p:cNvPr>
          <p:cNvPicPr>
            <a:picLocks noChangeAspect="1"/>
          </p:cNvPicPr>
          <p:nvPr/>
        </p:nvPicPr>
        <p:blipFill>
          <a:blip r:embed="rId2"/>
          <a:stretch>
            <a:fillRect/>
          </a:stretch>
        </p:blipFill>
        <p:spPr>
          <a:xfrm>
            <a:off x="4689764" y="855406"/>
            <a:ext cx="4329761" cy="2225145"/>
          </a:xfrm>
          <a:prstGeom prst="rect">
            <a:avLst/>
          </a:prstGeom>
        </p:spPr>
      </p:pic>
      <p:sp>
        <p:nvSpPr>
          <p:cNvPr id="6" name="Content Placeholder 2">
            <a:extLst>
              <a:ext uri="{FF2B5EF4-FFF2-40B4-BE49-F238E27FC236}">
                <a16:creationId xmlns:a16="http://schemas.microsoft.com/office/drawing/2014/main" id="{DF6AFA0E-A0B6-78EC-1825-B92C66CC17DE}"/>
              </a:ext>
            </a:extLst>
          </p:cNvPr>
          <p:cNvSpPr txBox="1">
            <a:spLocks/>
          </p:cNvSpPr>
          <p:nvPr/>
        </p:nvSpPr>
        <p:spPr>
          <a:xfrm>
            <a:off x="304800" y="855161"/>
            <a:ext cx="4384964"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1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0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Following multiple days of high net load forecast errors and/or high generator forced outages in spring and early summer of 2021, ERCOT began operating with higher real-time reserves.</a:t>
            </a:r>
          </a:p>
          <a:p>
            <a:endParaRPr lang="en-US" sz="600" dirty="0"/>
          </a:p>
          <a:p>
            <a:r>
              <a:rPr lang="en-US" dirty="0"/>
              <a:t>The intention of this change in operating posture was to operate to a higher reliability threshold. Specifically, the goal was to have enough reserves to </a:t>
            </a:r>
            <a:r>
              <a:rPr lang="en-US" i="1" dirty="0"/>
              <a:t>not only to avoid the need for </a:t>
            </a:r>
            <a:r>
              <a:rPr lang="en-US" b="1" i="1" dirty="0"/>
              <a:t>loadshed</a:t>
            </a:r>
            <a:r>
              <a:rPr lang="en-US" dirty="0"/>
              <a:t> but also </a:t>
            </a:r>
            <a:r>
              <a:rPr lang="en-US" b="1" u="sng" dirty="0"/>
              <a:t>to decrease the likelihood of the need for Emergency Operations</a:t>
            </a:r>
            <a:r>
              <a:rPr lang="en-US" dirty="0"/>
              <a:t> due to insufficient reserve capacity. </a:t>
            </a:r>
          </a:p>
          <a:p>
            <a:endParaRPr lang="en-US" sz="600" dirty="0"/>
          </a:p>
        </p:txBody>
      </p:sp>
      <p:sp>
        <p:nvSpPr>
          <p:cNvPr id="7" name="TextBox 6">
            <a:extLst>
              <a:ext uri="{FF2B5EF4-FFF2-40B4-BE49-F238E27FC236}">
                <a16:creationId xmlns:a16="http://schemas.microsoft.com/office/drawing/2014/main" id="{C69ABCF4-072C-FDF4-7944-8A4D5A0970F6}"/>
              </a:ext>
            </a:extLst>
          </p:cNvPr>
          <p:cNvSpPr txBox="1"/>
          <p:nvPr/>
        </p:nvSpPr>
        <p:spPr>
          <a:xfrm>
            <a:off x="471488" y="5658178"/>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i="1" dirty="0"/>
              <a:t>AS requirements have not only increased to cover risks of ramps and forecast errors, but also due to policymakers’ desire for ERCOT to operate the system more conservatively</a:t>
            </a:r>
          </a:p>
        </p:txBody>
      </p:sp>
    </p:spTree>
    <p:extLst>
      <p:ext uri="{BB962C8B-B14F-4D97-AF65-F5344CB8AC3E}">
        <p14:creationId xmlns:p14="http://schemas.microsoft.com/office/powerpoint/2010/main" val="47733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BFFB-CB1F-F569-A3D2-6B6C9290C266}"/>
              </a:ext>
            </a:extLst>
          </p:cNvPr>
          <p:cNvSpPr>
            <a:spLocks noGrp="1"/>
          </p:cNvSpPr>
          <p:nvPr>
            <p:ph type="title"/>
          </p:nvPr>
        </p:nvSpPr>
        <p:spPr/>
        <p:txBody>
          <a:bodyPr/>
          <a:lstStyle/>
          <a:p>
            <a:r>
              <a:rPr lang="en-US" sz="2800" dirty="0"/>
              <a:t>Recent Trends in Ancillary Service Quantities</a:t>
            </a:r>
          </a:p>
        </p:txBody>
      </p:sp>
      <p:sp>
        <p:nvSpPr>
          <p:cNvPr id="3" name="Content Placeholder 2">
            <a:extLst>
              <a:ext uri="{FF2B5EF4-FFF2-40B4-BE49-F238E27FC236}">
                <a16:creationId xmlns:a16="http://schemas.microsoft.com/office/drawing/2014/main" id="{A87BB9A9-F206-2E4A-BB95-F3BA04674173}"/>
              </a:ext>
            </a:extLst>
          </p:cNvPr>
          <p:cNvSpPr>
            <a:spLocks noGrp="1"/>
          </p:cNvSpPr>
          <p:nvPr>
            <p:ph idx="1"/>
          </p:nvPr>
        </p:nvSpPr>
        <p:spPr/>
        <p:txBody>
          <a:bodyPr/>
          <a:lstStyle/>
          <a:p>
            <a:pPr marL="0" indent="0">
              <a:buNone/>
            </a:pPr>
            <a:r>
              <a:rPr lang="en-US" dirty="0"/>
              <a:t>The </a:t>
            </a:r>
            <a:r>
              <a:rPr lang="en-US" b="1" dirty="0"/>
              <a:t>amounts of AS procured have increased </a:t>
            </a:r>
            <a:r>
              <a:rPr lang="en-US" dirty="0"/>
              <a:t>in recent years due to (1) increases in intra-hour and hourly net load variability and uncertainty and (2) a policy change in 2021 to maintain an acceptable level of reliability risk. </a:t>
            </a:r>
          </a:p>
        </p:txBody>
      </p:sp>
      <p:sp>
        <p:nvSpPr>
          <p:cNvPr id="4" name="Slide Number Placeholder 3">
            <a:extLst>
              <a:ext uri="{FF2B5EF4-FFF2-40B4-BE49-F238E27FC236}">
                <a16:creationId xmlns:a16="http://schemas.microsoft.com/office/drawing/2014/main" id="{56D01164-DA1E-6239-550A-C036C2086BAC}"/>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4">
            <a:extLst>
              <a:ext uri="{FF2B5EF4-FFF2-40B4-BE49-F238E27FC236}">
                <a16:creationId xmlns:a16="http://schemas.microsoft.com/office/drawing/2014/main" id="{0AF1F7F5-8795-E90A-5C5B-F95C977675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481" y="1794977"/>
            <a:ext cx="7897091" cy="4441639"/>
          </a:xfrm>
          <a:prstGeom prst="rect">
            <a:avLst/>
          </a:prstGeom>
          <a:noFill/>
        </p:spPr>
      </p:pic>
    </p:spTree>
    <p:extLst>
      <p:ext uri="{BB962C8B-B14F-4D97-AF65-F5344CB8AC3E}">
        <p14:creationId xmlns:p14="http://schemas.microsoft.com/office/powerpoint/2010/main" val="77198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3">
            <a:extLst>
              <a:ext uri="{FF2B5EF4-FFF2-40B4-BE49-F238E27FC236}">
                <a16:creationId xmlns:a16="http://schemas.microsoft.com/office/drawing/2014/main" id="{E7B05E94-A9D5-6695-E069-9B715DFB4760}"/>
              </a:ext>
            </a:extLst>
          </p:cNvPr>
          <p:cNvSpPr txBox="1">
            <a:spLocks/>
          </p:cNvSpPr>
          <p:nvPr/>
        </p:nvSpPr>
        <p:spPr>
          <a:xfrm>
            <a:off x="304799" y="732855"/>
            <a:ext cx="8375904"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1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0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t>ERCOT is seeing significant load growth within ERCOT’s footprint. </a:t>
            </a:r>
          </a:p>
          <a:p>
            <a:r>
              <a:rPr lang="en-US" sz="1200" dirty="0"/>
              <a:t>ERCOT is tracking over 49,365 MW of large loads (greater than 75 MW) in various stages of development. </a:t>
            </a:r>
          </a:p>
          <a:p>
            <a:r>
              <a:rPr lang="en-US" sz="1200" dirty="0"/>
              <a:t>Larger volumes of growth are expected in cryptocurrency mining facilities, data centers, hydrogen/industrial facilities and oil and gas facilities.</a:t>
            </a:r>
            <a:endParaRPr lang="en-US" sz="800" dirty="0"/>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sz="1200" i="1" dirty="0">
              <a:solidFill>
                <a:schemeClr val="accent1"/>
              </a:solidFill>
            </a:endParaRPr>
          </a:p>
          <a:p>
            <a:pPr marL="0" indent="0">
              <a:buNone/>
            </a:pPr>
            <a:endParaRPr lang="en-US" i="1" dirty="0">
              <a:solidFill>
                <a:schemeClr val="accent1"/>
              </a:solidFill>
            </a:endParaRPr>
          </a:p>
        </p:txBody>
      </p:sp>
      <p:sp>
        <p:nvSpPr>
          <p:cNvPr id="4" name="Slide Number Placeholder 3">
            <a:extLst>
              <a:ext uri="{FF2B5EF4-FFF2-40B4-BE49-F238E27FC236}">
                <a16:creationId xmlns:a16="http://schemas.microsoft.com/office/drawing/2014/main" id="{86E6298B-023E-F873-0932-6C650F539F59}"/>
              </a:ext>
            </a:extLst>
          </p:cNvPr>
          <p:cNvSpPr>
            <a:spLocks noGrp="1"/>
          </p:cNvSpPr>
          <p:nvPr>
            <p:ph type="sldNum" sz="quarter" idx="10"/>
          </p:nvPr>
        </p:nvSpPr>
        <p:spPr/>
        <p:txBody>
          <a:bodyPr/>
          <a:lstStyle/>
          <a:p>
            <a:fld id="{1D93BD3E-1E9A-4970-A6F7-E7AC52762E0C}" type="slidenum">
              <a:rPr lang="en-US" smtClean="0"/>
              <a:pPr/>
              <a:t>15</a:t>
            </a:fld>
            <a:endParaRPr lang="en-US" dirty="0"/>
          </a:p>
        </p:txBody>
      </p:sp>
      <p:sp>
        <p:nvSpPr>
          <p:cNvPr id="3" name="Content Placeholder 2">
            <a:extLst>
              <a:ext uri="{FF2B5EF4-FFF2-40B4-BE49-F238E27FC236}">
                <a16:creationId xmlns:a16="http://schemas.microsoft.com/office/drawing/2014/main" id="{D8385DB8-39CC-28B7-F4AF-78D4675E2247}"/>
              </a:ext>
            </a:extLst>
          </p:cNvPr>
          <p:cNvSpPr>
            <a:spLocks noGrp="1"/>
          </p:cNvSpPr>
          <p:nvPr>
            <p:ph idx="13"/>
          </p:nvPr>
        </p:nvSpPr>
        <p:spPr>
          <a:xfrm>
            <a:off x="4632960" y="1659892"/>
            <a:ext cx="4206240" cy="4178304"/>
          </a:xfrm>
        </p:spPr>
        <p:txBody>
          <a:bodyPr/>
          <a:lstStyle/>
          <a:p>
            <a:pPr marL="0" indent="0">
              <a:buNone/>
            </a:pPr>
            <a:r>
              <a:rPr lang="en-US" sz="1400" b="1" cap="small" dirty="0">
                <a:solidFill>
                  <a:schemeClr val="accent1"/>
                </a:solidFill>
              </a:rPr>
              <a:t>Impact of sudden load fluctuations or trips on frequency</a:t>
            </a:r>
          </a:p>
          <a:p>
            <a:pPr marL="0" indent="0">
              <a:buNone/>
            </a:pPr>
            <a:r>
              <a:rPr lang="en-US" sz="1200" dirty="0"/>
              <a:t>Sudden reduction in consumption either because of system faults or equipment failure can cause an imbalance between load and generation, which could cause sudden frequency instability on the ERCOT system. </a:t>
            </a:r>
          </a:p>
          <a:p>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200" dirty="0"/>
          </a:p>
          <a:p>
            <a:pPr marL="0" indent="0">
              <a:buNone/>
            </a:pPr>
            <a:r>
              <a:rPr lang="en-US" sz="1100" dirty="0">
                <a:solidFill>
                  <a:schemeClr val="accent6"/>
                </a:solidFill>
              </a:rPr>
              <a:t>At this time, ERCOT is not pursuing a new type of AS to respond to these events</a:t>
            </a:r>
          </a:p>
        </p:txBody>
      </p:sp>
      <p:sp>
        <p:nvSpPr>
          <p:cNvPr id="14" name="Content Placeholder 13">
            <a:extLst>
              <a:ext uri="{FF2B5EF4-FFF2-40B4-BE49-F238E27FC236}">
                <a16:creationId xmlns:a16="http://schemas.microsoft.com/office/drawing/2014/main" id="{F8A71200-7FE8-8D89-EEA1-D4D962D67B79}"/>
              </a:ext>
            </a:extLst>
          </p:cNvPr>
          <p:cNvSpPr>
            <a:spLocks noGrp="1"/>
          </p:cNvSpPr>
          <p:nvPr>
            <p:ph idx="1"/>
          </p:nvPr>
        </p:nvSpPr>
        <p:spPr>
          <a:xfrm>
            <a:off x="304798" y="1627118"/>
            <a:ext cx="4206240" cy="4170364"/>
          </a:xfrm>
        </p:spPr>
        <p:txBody>
          <a:bodyPr/>
          <a:lstStyle/>
          <a:p>
            <a:pPr marL="0" indent="0">
              <a:buNone/>
            </a:pPr>
            <a:r>
              <a:rPr lang="en-US" sz="1400" b="1" cap="small" dirty="0">
                <a:solidFill>
                  <a:schemeClr val="accent1"/>
                </a:solidFill>
              </a:rPr>
              <a:t>Impact of quick large load fluctuations on balancing</a:t>
            </a:r>
          </a:p>
          <a:p>
            <a:pPr marL="0" indent="0">
              <a:buNone/>
            </a:pPr>
            <a:r>
              <a:rPr lang="en-US" sz="1200" dirty="0"/>
              <a:t>Some large loads, can quickly change consumption based on changes in ERCOT wholesale prices. These changes in consumption may occur in manner not coordinated with ERCOT and could cause a significant imbalance between load and generation leading to frequency instability on the ERCOT system. </a:t>
            </a:r>
          </a:p>
          <a:p>
            <a:pPr marL="0" indent="0">
              <a:buNone/>
            </a:pPr>
            <a:endParaRPr lang="en-US" sz="12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100" dirty="0">
                <a:solidFill>
                  <a:schemeClr val="accent6"/>
                </a:solidFill>
              </a:rPr>
              <a:t>Through mid-2024, ERCOT has not observed reliability problems due to large load consumption ramps. </a:t>
            </a:r>
            <a:endParaRPr lang="en-US" sz="1600" i="1" dirty="0">
              <a:solidFill>
                <a:schemeClr val="accent6"/>
              </a:solidFill>
            </a:endParaRPr>
          </a:p>
        </p:txBody>
      </p:sp>
      <p:sp>
        <p:nvSpPr>
          <p:cNvPr id="2" name="Title 1">
            <a:extLst>
              <a:ext uri="{FF2B5EF4-FFF2-40B4-BE49-F238E27FC236}">
                <a16:creationId xmlns:a16="http://schemas.microsoft.com/office/drawing/2014/main" id="{5A3435E4-1865-5E67-8766-759B9CBF6215}"/>
              </a:ext>
            </a:extLst>
          </p:cNvPr>
          <p:cNvSpPr>
            <a:spLocks noGrp="1"/>
          </p:cNvSpPr>
          <p:nvPr>
            <p:ph type="title"/>
          </p:nvPr>
        </p:nvSpPr>
        <p:spPr/>
        <p:txBody>
          <a:bodyPr/>
          <a:lstStyle/>
          <a:p>
            <a:r>
              <a:rPr lang="en-US" sz="2400" dirty="0"/>
              <a:t>Impact of growth in Demand on frequency control</a:t>
            </a:r>
          </a:p>
        </p:txBody>
      </p:sp>
      <p:pic>
        <p:nvPicPr>
          <p:cNvPr id="7" name="Picture 6">
            <a:extLst>
              <a:ext uri="{FF2B5EF4-FFF2-40B4-BE49-F238E27FC236}">
                <a16:creationId xmlns:a16="http://schemas.microsoft.com/office/drawing/2014/main" id="{BD2B6582-D7C8-71DB-D362-4FB983D74AF8}"/>
              </a:ext>
            </a:extLst>
          </p:cNvPr>
          <p:cNvPicPr>
            <a:picLocks noChangeAspect="1"/>
          </p:cNvPicPr>
          <p:nvPr/>
        </p:nvPicPr>
        <p:blipFill>
          <a:blip r:embed="rId2"/>
          <a:stretch>
            <a:fillRect/>
          </a:stretch>
        </p:blipFill>
        <p:spPr>
          <a:xfrm>
            <a:off x="237285" y="3265168"/>
            <a:ext cx="4206239" cy="2373003"/>
          </a:xfrm>
          <a:prstGeom prst="rect">
            <a:avLst/>
          </a:prstGeom>
          <a:ln w="12700">
            <a:solidFill>
              <a:schemeClr val="tx1"/>
            </a:solidFill>
          </a:ln>
        </p:spPr>
      </p:pic>
      <p:cxnSp>
        <p:nvCxnSpPr>
          <p:cNvPr id="9" name="Straight Connector 8">
            <a:extLst>
              <a:ext uri="{FF2B5EF4-FFF2-40B4-BE49-F238E27FC236}">
                <a16:creationId xmlns:a16="http://schemas.microsoft.com/office/drawing/2014/main" id="{E1DA1954-340F-F5E8-CB33-A40282D36177}"/>
              </a:ext>
            </a:extLst>
          </p:cNvPr>
          <p:cNvCxnSpPr>
            <a:cxnSpLocks/>
          </p:cNvCxnSpPr>
          <p:nvPr/>
        </p:nvCxnSpPr>
        <p:spPr>
          <a:xfrm>
            <a:off x="4560132" y="1659892"/>
            <a:ext cx="0" cy="47057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5548BB-4AAC-C040-4257-46834E801EBD}"/>
              </a:ext>
            </a:extLst>
          </p:cNvPr>
          <p:cNvSpPr txBox="1"/>
          <p:nvPr/>
        </p:nvSpPr>
        <p:spPr>
          <a:xfrm>
            <a:off x="2099802" y="6047567"/>
            <a:ext cx="6580901"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t>Key Takeaway: </a:t>
            </a:r>
            <a:r>
              <a:rPr lang="en-US" sz="1400" i="1" dirty="0"/>
              <a:t>The impact of large load behavior on frequency control is an emerging trend which ERCOT will continue to monitor.  AS changes are not warranted at this time.</a:t>
            </a:r>
          </a:p>
        </p:txBody>
      </p:sp>
      <p:grpSp>
        <p:nvGrpSpPr>
          <p:cNvPr id="6" name="Group 5">
            <a:extLst>
              <a:ext uri="{FF2B5EF4-FFF2-40B4-BE49-F238E27FC236}">
                <a16:creationId xmlns:a16="http://schemas.microsoft.com/office/drawing/2014/main" id="{9BF0E016-D8D4-DF9D-6EAF-9265A0719C54}"/>
              </a:ext>
            </a:extLst>
          </p:cNvPr>
          <p:cNvGrpSpPr/>
          <p:nvPr/>
        </p:nvGrpSpPr>
        <p:grpSpPr>
          <a:xfrm>
            <a:off x="4691185" y="3003669"/>
            <a:ext cx="4106126" cy="2319533"/>
            <a:chOff x="4732406" y="3586137"/>
            <a:chExt cx="4106126" cy="2319533"/>
          </a:xfrm>
        </p:grpSpPr>
        <p:pic>
          <p:nvPicPr>
            <p:cNvPr id="8" name="Picture 7">
              <a:extLst>
                <a:ext uri="{FF2B5EF4-FFF2-40B4-BE49-F238E27FC236}">
                  <a16:creationId xmlns:a16="http://schemas.microsoft.com/office/drawing/2014/main" id="{243A3B06-BDBE-FEE2-495A-D8A8FAC9E3C0}"/>
                </a:ext>
              </a:extLst>
            </p:cNvPr>
            <p:cNvPicPr>
              <a:picLocks noChangeAspect="1"/>
            </p:cNvPicPr>
            <p:nvPr/>
          </p:nvPicPr>
          <p:blipFill>
            <a:blip r:embed="rId3"/>
            <a:stretch>
              <a:fillRect/>
            </a:stretch>
          </p:blipFill>
          <p:spPr>
            <a:xfrm>
              <a:off x="4732406" y="3586137"/>
              <a:ext cx="4106126" cy="2319533"/>
            </a:xfrm>
            <a:prstGeom prst="rect">
              <a:avLst/>
            </a:prstGeom>
            <a:ln w="12700">
              <a:solidFill>
                <a:schemeClr val="tx1"/>
              </a:solidFill>
            </a:ln>
          </p:spPr>
        </p:pic>
        <p:sp>
          <p:nvSpPr>
            <p:cNvPr id="5" name="TextBox 4">
              <a:extLst>
                <a:ext uri="{FF2B5EF4-FFF2-40B4-BE49-F238E27FC236}">
                  <a16:creationId xmlns:a16="http://schemas.microsoft.com/office/drawing/2014/main" id="{5528863B-0648-9FBF-A377-665049234934}"/>
                </a:ext>
              </a:extLst>
            </p:cNvPr>
            <p:cNvSpPr txBox="1"/>
            <p:nvPr/>
          </p:nvSpPr>
          <p:spPr>
            <a:xfrm>
              <a:off x="7351049" y="3917395"/>
              <a:ext cx="1420102" cy="246221"/>
            </a:xfrm>
            <a:prstGeom prst="rect">
              <a:avLst/>
            </a:prstGeom>
            <a:noFill/>
          </p:spPr>
          <p:txBody>
            <a:bodyPr wrap="square" rtlCol="0">
              <a:spAutoFit/>
            </a:bodyPr>
            <a:lstStyle/>
            <a:p>
              <a:r>
                <a:rPr lang="en-US" sz="1000" b="1" i="1" dirty="0">
                  <a:solidFill>
                    <a:schemeClr val="accent1"/>
                  </a:solidFill>
                </a:rPr>
                <a:t>December 7, 2022</a:t>
              </a:r>
            </a:p>
          </p:txBody>
        </p:sp>
      </p:grpSp>
    </p:spTree>
    <p:extLst>
      <p:ext uri="{BB962C8B-B14F-4D97-AF65-F5344CB8AC3E}">
        <p14:creationId xmlns:p14="http://schemas.microsoft.com/office/powerpoint/2010/main" val="197454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7532-5B27-0F66-CCB6-17F590BEA4D1}"/>
              </a:ext>
            </a:extLst>
          </p:cNvPr>
          <p:cNvSpPr>
            <a:spLocks noGrp="1"/>
          </p:cNvSpPr>
          <p:nvPr>
            <p:ph type="title"/>
          </p:nvPr>
        </p:nvSpPr>
        <p:spPr/>
        <p:txBody>
          <a:bodyPr/>
          <a:lstStyle/>
          <a:p>
            <a:r>
              <a:rPr lang="en-US" dirty="0"/>
              <a:t>Pending Future Changes</a:t>
            </a:r>
          </a:p>
        </p:txBody>
      </p:sp>
      <p:sp>
        <p:nvSpPr>
          <p:cNvPr id="3" name="Content Placeholder 2">
            <a:extLst>
              <a:ext uri="{FF2B5EF4-FFF2-40B4-BE49-F238E27FC236}">
                <a16:creationId xmlns:a16="http://schemas.microsoft.com/office/drawing/2014/main" id="{43233E58-F460-CA9B-FC4A-20555A13E16C}"/>
              </a:ext>
            </a:extLst>
          </p:cNvPr>
          <p:cNvSpPr>
            <a:spLocks noGrp="1"/>
          </p:cNvSpPr>
          <p:nvPr>
            <p:ph idx="1"/>
          </p:nvPr>
        </p:nvSpPr>
        <p:spPr/>
        <p:txBody>
          <a:bodyPr/>
          <a:lstStyle/>
          <a:p>
            <a:pPr marL="0" indent="0">
              <a:buNone/>
            </a:pPr>
            <a:r>
              <a:rPr lang="en-US" dirty="0"/>
              <a:t>Implementation of Real-Time Co-optimization (RTC) (in late 2025 or early 2026), and DRRS (sometime after RTC), a new type of AS, are expected to have significant impacts on AS.</a:t>
            </a:r>
          </a:p>
          <a:p>
            <a:endParaRPr lang="en-US" sz="800" dirty="0"/>
          </a:p>
          <a:p>
            <a:pPr marL="0" indent="0">
              <a:buNone/>
            </a:pPr>
            <a:r>
              <a:rPr lang="en-US" b="1" dirty="0">
                <a:solidFill>
                  <a:schemeClr val="accent1"/>
                </a:solidFill>
              </a:rPr>
              <a:t>RTC</a:t>
            </a:r>
          </a:p>
          <a:p>
            <a:pPr lvl="1"/>
            <a:r>
              <a:rPr lang="en-US" dirty="0"/>
              <a:t>AS will be co-optimized with energy every five minutes in the Real-Time Market. </a:t>
            </a:r>
          </a:p>
          <a:p>
            <a:pPr lvl="1"/>
            <a:r>
              <a:rPr lang="en-US" dirty="0"/>
              <a:t>Commitment processes will ensure sufficient qualified Resources will be available to provide AS</a:t>
            </a:r>
          </a:p>
          <a:p>
            <a:pPr lvl="1"/>
            <a:r>
              <a:rPr lang="en-US" dirty="0"/>
              <a:t>More efficient allocation of AS and energy production among available, qualified Resources in real-time.</a:t>
            </a:r>
          </a:p>
          <a:p>
            <a:pPr lvl="1"/>
            <a:r>
              <a:rPr lang="en-US" dirty="0"/>
              <a:t>Deployment changes to AS. </a:t>
            </a:r>
          </a:p>
          <a:p>
            <a:endParaRPr lang="en-US" sz="800" dirty="0"/>
          </a:p>
          <a:p>
            <a:pPr marL="0" indent="0">
              <a:buNone/>
            </a:pPr>
            <a:r>
              <a:rPr lang="en-US" b="1" dirty="0">
                <a:solidFill>
                  <a:schemeClr val="accent1"/>
                </a:solidFill>
              </a:rPr>
              <a:t>DRRS</a:t>
            </a:r>
          </a:p>
          <a:p>
            <a:pPr lvl="1"/>
            <a:r>
              <a:rPr lang="en-US" dirty="0"/>
              <a:t>Intended to cover risks associated with historical variations in generation variability, including intermittency of non-dispatchable generation facilities and forced outages. </a:t>
            </a:r>
          </a:p>
          <a:p>
            <a:pPr lvl="1"/>
            <a:r>
              <a:rPr lang="en-US" dirty="0"/>
              <a:t>Resources providing DRRS must be capable of being On-Line and dispatchable within two hours of being called on for deployment, must have dispatchable flexibility, and must be capable of running for at least four hours. </a:t>
            </a:r>
          </a:p>
          <a:p>
            <a:pPr lvl="1"/>
            <a:r>
              <a:rPr lang="en-US" dirty="0"/>
              <a:t>NPRR1235 to implement the framework and requirements for DRRS in the ERCOT market is currently moving through the ERCOT stakeholder process. </a:t>
            </a:r>
          </a:p>
          <a:p>
            <a:pPr lvl="1"/>
            <a:r>
              <a:rPr lang="en-US" dirty="0"/>
              <a:t>ERCOT will begin discussions with stakeholders regarding the methodology to determine procurement quantities of DRRS after NPRR1235 has been approved by the PUC.</a:t>
            </a:r>
          </a:p>
          <a:p>
            <a:endParaRPr lang="en-US" dirty="0"/>
          </a:p>
        </p:txBody>
      </p:sp>
      <p:sp>
        <p:nvSpPr>
          <p:cNvPr id="4" name="Slide Number Placeholder 3">
            <a:extLst>
              <a:ext uri="{FF2B5EF4-FFF2-40B4-BE49-F238E27FC236}">
                <a16:creationId xmlns:a16="http://schemas.microsoft.com/office/drawing/2014/main" id="{7F77876A-8C20-9412-E347-91A8A1B535BD}"/>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275192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B3AF-60E9-A963-B488-F6ADAEC749DE}"/>
              </a:ext>
            </a:extLst>
          </p:cNvPr>
          <p:cNvSpPr>
            <a:spLocks noGrp="1"/>
          </p:cNvSpPr>
          <p:nvPr>
            <p:ph type="title"/>
          </p:nvPr>
        </p:nvSpPr>
        <p:spPr/>
        <p:txBody>
          <a:bodyPr/>
          <a:lstStyle/>
          <a:p>
            <a:r>
              <a:rPr lang="en-US" dirty="0"/>
              <a:t>Summary of ERCOT’s Recommendations</a:t>
            </a:r>
          </a:p>
        </p:txBody>
      </p:sp>
      <p:sp>
        <p:nvSpPr>
          <p:cNvPr id="3" name="Content Placeholder 2">
            <a:extLst>
              <a:ext uri="{FF2B5EF4-FFF2-40B4-BE49-F238E27FC236}">
                <a16:creationId xmlns:a16="http://schemas.microsoft.com/office/drawing/2014/main" id="{7019B809-DB91-DA44-6585-4E13D6229BD6}"/>
              </a:ext>
            </a:extLst>
          </p:cNvPr>
          <p:cNvSpPr>
            <a:spLocks noGrp="1"/>
          </p:cNvSpPr>
          <p:nvPr>
            <p:ph idx="1"/>
          </p:nvPr>
        </p:nvSpPr>
        <p:spPr/>
        <p:txBody>
          <a:bodyPr/>
          <a:lstStyle/>
          <a:p>
            <a:r>
              <a:rPr lang="en-US" dirty="0"/>
              <a:t>Existing AS products and the forthcoming DRRS are sufficient for meeting the system’s reliability needs. </a:t>
            </a:r>
          </a:p>
          <a:p>
            <a:endParaRPr lang="en-US" sz="800" dirty="0"/>
          </a:p>
          <a:p>
            <a:r>
              <a:rPr lang="en-US" dirty="0"/>
              <a:t>ERCOT does not recommend additional AS products at this time. </a:t>
            </a:r>
          </a:p>
          <a:p>
            <a:pPr lvl="1"/>
            <a:r>
              <a:rPr lang="en-US" dirty="0"/>
              <a:t>ERCOT recommends continuing to monitor impact of resource mix on system inertia and impact of load growth on frequency control. As trends evolve there may be a need to consider new AS and/or Regulation Service methodology changes. </a:t>
            </a:r>
            <a:endParaRPr lang="en-US" i="1" dirty="0"/>
          </a:p>
          <a:p>
            <a:endParaRPr lang="en-US" sz="800" dirty="0"/>
          </a:p>
          <a:p>
            <a:r>
              <a:rPr lang="en-US" dirty="0"/>
              <a:t>ERCOT recommends to continue to use current mechanisms that best quantify the risks and meet applicable NERC reliability standard requirements for </a:t>
            </a:r>
            <a:r>
              <a:rPr lang="en-US" b="1" dirty="0"/>
              <a:t>Regulation</a:t>
            </a:r>
            <a:r>
              <a:rPr lang="en-US" dirty="0"/>
              <a:t>, </a:t>
            </a:r>
            <a:r>
              <a:rPr lang="en-US" b="1" dirty="0"/>
              <a:t>RRS</a:t>
            </a:r>
            <a:r>
              <a:rPr lang="en-US" dirty="0"/>
              <a:t>, and the frequency-response portion of </a:t>
            </a:r>
            <a:r>
              <a:rPr lang="en-US" b="1" dirty="0"/>
              <a:t>ECRS.</a:t>
            </a:r>
          </a:p>
          <a:p>
            <a:endParaRPr lang="en-US" sz="800" dirty="0"/>
          </a:p>
          <a:p>
            <a:r>
              <a:rPr lang="en-US" dirty="0"/>
              <a:t>ERCOT recommends exploring two potential improvements:</a:t>
            </a:r>
          </a:p>
          <a:p>
            <a:pPr marL="685800" lvl="1" indent="-342900">
              <a:buFont typeface="+mj-lt"/>
              <a:buAutoNum type="arabicPeriod"/>
            </a:pPr>
            <a:r>
              <a:rPr lang="en-US" dirty="0"/>
              <a:t>Revamp the methodology used to calculate non-frequency recovery related </a:t>
            </a:r>
            <a:r>
              <a:rPr lang="en-US" b="1" dirty="0"/>
              <a:t>ECRS</a:t>
            </a:r>
            <a:r>
              <a:rPr lang="en-US" dirty="0"/>
              <a:t> and </a:t>
            </a:r>
            <a:r>
              <a:rPr lang="en-US" b="1" dirty="0"/>
              <a:t>Non-Spin</a:t>
            </a:r>
            <a:r>
              <a:rPr lang="en-US" dirty="0"/>
              <a:t> quantities to use a probabilistic framework for quantifying reliability risks that these reserves are required to cover; and</a:t>
            </a:r>
          </a:p>
          <a:p>
            <a:pPr marL="685800" lvl="1" indent="-342900">
              <a:buFont typeface="+mj-lt"/>
              <a:buAutoNum type="arabicPeriod"/>
            </a:pPr>
            <a:r>
              <a:rPr lang="en-US" dirty="0"/>
              <a:t>Examine the benefits of determining some portion of AS quantities closer to the Operating Day based on days-ahead forecast conditions rather than strictly through an annual calculation.</a:t>
            </a:r>
          </a:p>
        </p:txBody>
      </p:sp>
      <p:sp>
        <p:nvSpPr>
          <p:cNvPr id="4" name="Slide Number Placeholder 3">
            <a:extLst>
              <a:ext uri="{FF2B5EF4-FFF2-40B4-BE49-F238E27FC236}">
                <a16:creationId xmlns:a16="http://schemas.microsoft.com/office/drawing/2014/main" id="{A0C735A9-CC55-22DD-236B-DA8258E38C16}"/>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TextBox 4">
            <a:extLst>
              <a:ext uri="{FF2B5EF4-FFF2-40B4-BE49-F238E27FC236}">
                <a16:creationId xmlns:a16="http://schemas.microsoft.com/office/drawing/2014/main" id="{998CEA3B-A1A8-9C78-DC59-9EE800DEDEC8}"/>
              </a:ext>
            </a:extLst>
          </p:cNvPr>
          <p:cNvSpPr txBox="1"/>
          <p:nvPr/>
        </p:nvSpPr>
        <p:spPr>
          <a:xfrm>
            <a:off x="561976" y="5067065"/>
            <a:ext cx="8277224" cy="1169551"/>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i="1" dirty="0"/>
              <a:t>ERCOT is recommending two changes:</a:t>
            </a:r>
          </a:p>
          <a:p>
            <a:pPr marL="1714500" lvl="3" indent="-342900">
              <a:buFont typeface="+mj-lt"/>
              <a:buAutoNum type="arabicPeriod"/>
            </a:pPr>
            <a:r>
              <a:rPr lang="en-US" sz="1400" i="1" dirty="0"/>
              <a:t>Develop probabilistic method to calculate appropriate quantity of Non-Spin and ECRS (the non-frequency responsive portion)</a:t>
            </a:r>
          </a:p>
          <a:p>
            <a:pPr marL="1714500" lvl="3" indent="-342900">
              <a:buFont typeface="+mj-lt"/>
              <a:buAutoNum type="arabicPeriod"/>
            </a:pPr>
            <a:r>
              <a:rPr lang="en-US" sz="1400" i="1" dirty="0"/>
              <a:t>Determine final AS quantities closer to operating day (within forecast window) rather than annually</a:t>
            </a:r>
          </a:p>
        </p:txBody>
      </p:sp>
    </p:spTree>
    <p:extLst>
      <p:ext uri="{BB962C8B-B14F-4D97-AF65-F5344CB8AC3E}">
        <p14:creationId xmlns:p14="http://schemas.microsoft.com/office/powerpoint/2010/main" val="293133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A489-CADE-4113-E879-9CFCD818ACE5}"/>
              </a:ext>
            </a:extLst>
          </p:cNvPr>
          <p:cNvSpPr>
            <a:spLocks noGrp="1"/>
          </p:cNvSpPr>
          <p:nvPr>
            <p:ph type="title"/>
          </p:nvPr>
        </p:nvSpPr>
        <p:spPr/>
        <p:txBody>
          <a:bodyPr/>
          <a:lstStyle/>
          <a:p>
            <a:r>
              <a:rPr lang="en-US" sz="2000" dirty="0"/>
              <a:t>ERCOT Recommendation #1 – “Full Statistical” Analysis of risk</a:t>
            </a:r>
          </a:p>
        </p:txBody>
      </p:sp>
      <p:sp>
        <p:nvSpPr>
          <p:cNvPr id="3" name="Content Placeholder 2">
            <a:extLst>
              <a:ext uri="{FF2B5EF4-FFF2-40B4-BE49-F238E27FC236}">
                <a16:creationId xmlns:a16="http://schemas.microsoft.com/office/drawing/2014/main" id="{1A45E348-EC6F-1F24-C0E4-5692E277FF9F}"/>
              </a:ext>
            </a:extLst>
          </p:cNvPr>
          <p:cNvSpPr>
            <a:spLocks noGrp="1"/>
          </p:cNvSpPr>
          <p:nvPr>
            <p:ph idx="1"/>
          </p:nvPr>
        </p:nvSpPr>
        <p:spPr/>
        <p:txBody>
          <a:bodyPr/>
          <a:lstStyle/>
          <a:p>
            <a:pPr marL="457200" indent="-457200">
              <a:buFont typeface="+mj-lt"/>
              <a:buAutoNum type="arabicPeriod"/>
            </a:pPr>
            <a:r>
              <a:rPr lang="en-US" i="1" dirty="0"/>
              <a:t>Change</a:t>
            </a:r>
            <a:r>
              <a:rPr lang="en-US" dirty="0"/>
              <a:t> the methodology to calculate non-frequency-restoration portion of </a:t>
            </a:r>
            <a:r>
              <a:rPr lang="en-US" b="1" dirty="0"/>
              <a:t>ECRS</a:t>
            </a:r>
            <a:r>
              <a:rPr lang="en-US" dirty="0"/>
              <a:t> quantities and </a:t>
            </a:r>
            <a:r>
              <a:rPr lang="en-US" b="1" dirty="0"/>
              <a:t>Non-Spin</a:t>
            </a:r>
            <a:r>
              <a:rPr lang="en-US" dirty="0"/>
              <a:t> quantities to use a “full statistical” analysis of risks</a:t>
            </a:r>
          </a:p>
          <a:p>
            <a:pPr marL="757238" lvl="1" indent="-457200"/>
            <a:r>
              <a:rPr lang="en-US" dirty="0"/>
              <a:t>Current methodology uses a quasi-statistical approach based on combined risk percentiles that are stacked on top of each other. A “full statistical” approach will compute a single, combined risk for each AS type.</a:t>
            </a:r>
          </a:p>
        </p:txBody>
      </p:sp>
      <p:grpSp>
        <p:nvGrpSpPr>
          <p:cNvPr id="25" name="Group 24">
            <a:extLst>
              <a:ext uri="{FF2B5EF4-FFF2-40B4-BE49-F238E27FC236}">
                <a16:creationId xmlns:a16="http://schemas.microsoft.com/office/drawing/2014/main" id="{6CF361A4-B907-FBD4-1C9B-46F2B80D3B20}"/>
              </a:ext>
            </a:extLst>
          </p:cNvPr>
          <p:cNvGrpSpPr/>
          <p:nvPr/>
        </p:nvGrpSpPr>
        <p:grpSpPr>
          <a:xfrm>
            <a:off x="975360" y="2071254"/>
            <a:ext cx="7565967" cy="4218017"/>
            <a:chOff x="381000" y="1920082"/>
            <a:chExt cx="8465127" cy="4986410"/>
          </a:xfrm>
        </p:grpSpPr>
        <p:sp>
          <p:nvSpPr>
            <p:cNvPr id="7" name="Title 1">
              <a:extLst>
                <a:ext uri="{FF2B5EF4-FFF2-40B4-BE49-F238E27FC236}">
                  <a16:creationId xmlns:a16="http://schemas.microsoft.com/office/drawing/2014/main" id="{D5B2CC09-9214-191F-17B2-DBE59EAE2FF6}"/>
                </a:ext>
              </a:extLst>
            </p:cNvPr>
            <p:cNvSpPr txBox="1">
              <a:spLocks/>
            </p:cNvSpPr>
            <p:nvPr/>
          </p:nvSpPr>
          <p:spPr>
            <a:xfrm>
              <a:off x="381000" y="1920082"/>
              <a:ext cx="8458200"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sz="1600" dirty="0"/>
                <a:t>“Full Statistical” Monte Carlo Analysis of Reserve Need</a:t>
              </a:r>
            </a:p>
          </p:txBody>
        </p:sp>
        <p:sp>
          <p:nvSpPr>
            <p:cNvPr id="8" name="Oval 7">
              <a:extLst>
                <a:ext uri="{FF2B5EF4-FFF2-40B4-BE49-F238E27FC236}">
                  <a16:creationId xmlns:a16="http://schemas.microsoft.com/office/drawing/2014/main" id="{68AB3454-AC24-BD72-2853-D2E9A08A7752}"/>
                </a:ext>
              </a:extLst>
            </p:cNvPr>
            <p:cNvSpPr/>
            <p:nvPr/>
          </p:nvSpPr>
          <p:spPr>
            <a:xfrm>
              <a:off x="750269" y="2381626"/>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Load Forecast Error</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sp>
          <p:nvSpPr>
            <p:cNvPr id="9" name="Oval 8">
              <a:extLst>
                <a:ext uri="{FF2B5EF4-FFF2-40B4-BE49-F238E27FC236}">
                  <a16:creationId xmlns:a16="http://schemas.microsoft.com/office/drawing/2014/main" id="{D0AD5643-6A65-3963-8D78-DD351F83B2CA}"/>
                </a:ext>
              </a:extLst>
            </p:cNvPr>
            <p:cNvSpPr/>
            <p:nvPr/>
          </p:nvSpPr>
          <p:spPr>
            <a:xfrm>
              <a:off x="815470" y="5662154"/>
              <a:ext cx="195606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Solar Forecast Error</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sp>
          <p:nvSpPr>
            <p:cNvPr id="10" name="Oval 9">
              <a:extLst>
                <a:ext uri="{FF2B5EF4-FFF2-40B4-BE49-F238E27FC236}">
                  <a16:creationId xmlns:a16="http://schemas.microsoft.com/office/drawing/2014/main" id="{D4A09650-2E65-C1C0-36E1-109546DE0FFB}"/>
                </a:ext>
              </a:extLst>
            </p:cNvPr>
            <p:cNvSpPr/>
            <p:nvPr/>
          </p:nvSpPr>
          <p:spPr>
            <a:xfrm>
              <a:off x="805650" y="4021890"/>
              <a:ext cx="1825660"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Wind Forecast Error</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cxnSp>
          <p:nvCxnSpPr>
            <p:cNvPr id="11" name="Straight Arrow Connector 10">
              <a:extLst>
                <a:ext uri="{FF2B5EF4-FFF2-40B4-BE49-F238E27FC236}">
                  <a16:creationId xmlns:a16="http://schemas.microsoft.com/office/drawing/2014/main" id="{97936029-DF10-D138-9DDD-A8EB1B15ED2E}"/>
                </a:ext>
              </a:extLst>
            </p:cNvPr>
            <p:cNvCxnSpPr>
              <a:cxnSpLocks/>
            </p:cNvCxnSpPr>
            <p:nvPr/>
          </p:nvCxnSpPr>
          <p:spPr>
            <a:xfrm>
              <a:off x="2771532" y="3131103"/>
              <a:ext cx="686586" cy="451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C1F59C-F86D-9AB0-AA2E-C3311C7D35BC}"/>
                </a:ext>
              </a:extLst>
            </p:cNvPr>
            <p:cNvCxnSpPr>
              <a:cxnSpLocks/>
            </p:cNvCxnSpPr>
            <p:nvPr/>
          </p:nvCxnSpPr>
          <p:spPr>
            <a:xfrm>
              <a:off x="2794316" y="4644059"/>
              <a:ext cx="6638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EEED64-BCF1-DAAE-2C66-7169AC80CB0A}"/>
                </a:ext>
              </a:extLst>
            </p:cNvPr>
            <p:cNvCxnSpPr>
              <a:cxnSpLocks/>
            </p:cNvCxnSpPr>
            <p:nvPr/>
          </p:nvCxnSpPr>
          <p:spPr>
            <a:xfrm flipV="1">
              <a:off x="2892901" y="5921767"/>
              <a:ext cx="565217" cy="462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DF7AD17-229D-09C4-1853-AA5BC0B6B258}"/>
                </a:ext>
              </a:extLst>
            </p:cNvPr>
            <p:cNvPicPr preferRelativeResize="0">
              <a:picLocks/>
            </p:cNvPicPr>
            <p:nvPr/>
          </p:nvPicPr>
          <p:blipFill>
            <a:blip r:embed="rId2"/>
            <a:stretch>
              <a:fillRect/>
            </a:stretch>
          </p:blipFill>
          <p:spPr>
            <a:xfrm>
              <a:off x="6536950" y="3880874"/>
              <a:ext cx="2309177" cy="1432101"/>
            </a:xfrm>
            <a:prstGeom prst="rect">
              <a:avLst/>
            </a:prstGeom>
          </p:spPr>
        </p:pic>
        <p:sp>
          <p:nvSpPr>
            <p:cNvPr id="15" name="TextBox 14">
              <a:extLst>
                <a:ext uri="{FF2B5EF4-FFF2-40B4-BE49-F238E27FC236}">
                  <a16:creationId xmlns:a16="http://schemas.microsoft.com/office/drawing/2014/main" id="{751715A0-0ACA-B6C9-081D-E44BF8E5A9C3}"/>
                </a:ext>
              </a:extLst>
            </p:cNvPr>
            <p:cNvSpPr txBox="1"/>
            <p:nvPr/>
          </p:nvSpPr>
          <p:spPr>
            <a:xfrm>
              <a:off x="6714080" y="3467443"/>
              <a:ext cx="2084114" cy="545766"/>
            </a:xfrm>
            <a:prstGeom prst="rect">
              <a:avLst/>
            </a:prstGeom>
            <a:noFill/>
          </p:spPr>
          <p:txBody>
            <a:bodyPr wrap="square" rtlCol="0">
              <a:spAutoFit/>
            </a:bodyPr>
            <a:lstStyle/>
            <a:p>
              <a:pPr algn="ctr"/>
              <a:r>
                <a:rPr lang="en-US" sz="1200" dirty="0">
                  <a:latin typeface="+mj-lt"/>
                </a:rPr>
                <a:t>Distribution of Reserve Need </a:t>
              </a:r>
              <a:r>
                <a:rPr lang="en-US" sz="1200" i="1" dirty="0">
                  <a:latin typeface="+mj-lt"/>
                </a:rPr>
                <a:t>(Month: x, HE: y)</a:t>
              </a:r>
            </a:p>
          </p:txBody>
        </p:sp>
        <p:sp>
          <p:nvSpPr>
            <p:cNvPr id="16" name="Oval 15">
              <a:extLst>
                <a:ext uri="{FF2B5EF4-FFF2-40B4-BE49-F238E27FC236}">
                  <a16:creationId xmlns:a16="http://schemas.microsoft.com/office/drawing/2014/main" id="{C0A3E605-35B5-FE2B-A006-402B97C9B3DE}"/>
                </a:ext>
              </a:extLst>
            </p:cNvPr>
            <p:cNvSpPr/>
            <p:nvPr/>
          </p:nvSpPr>
          <p:spPr>
            <a:xfrm>
              <a:off x="3584988" y="3974756"/>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Net-Load Forecast Error</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cxnSp>
          <p:nvCxnSpPr>
            <p:cNvPr id="17" name="Straight Arrow Connector 16">
              <a:extLst>
                <a:ext uri="{FF2B5EF4-FFF2-40B4-BE49-F238E27FC236}">
                  <a16:creationId xmlns:a16="http://schemas.microsoft.com/office/drawing/2014/main" id="{0C749FAA-7822-EDA7-EAFD-C843AE734C27}"/>
                </a:ext>
              </a:extLst>
            </p:cNvPr>
            <p:cNvCxnSpPr>
              <a:cxnSpLocks/>
            </p:cNvCxnSpPr>
            <p:nvPr/>
          </p:nvCxnSpPr>
          <p:spPr>
            <a:xfrm>
              <a:off x="5710142" y="4596925"/>
              <a:ext cx="6638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88A584F-D922-C807-6C39-F88F2CFD7A64}"/>
                </a:ext>
              </a:extLst>
            </p:cNvPr>
            <p:cNvSpPr txBox="1"/>
            <p:nvPr/>
          </p:nvSpPr>
          <p:spPr>
            <a:xfrm>
              <a:off x="5602913" y="4237519"/>
              <a:ext cx="1451728" cy="321183"/>
            </a:xfrm>
            <a:prstGeom prst="rect">
              <a:avLst/>
            </a:prstGeom>
            <a:noFill/>
          </p:spPr>
          <p:txBody>
            <a:bodyPr wrap="square" rtlCol="0">
              <a:spAutoFit/>
            </a:bodyPr>
            <a:lstStyle/>
            <a:p>
              <a:r>
                <a:rPr lang="en-US" sz="1200" dirty="0">
                  <a:latin typeface="+mj-lt"/>
                </a:rPr>
                <a:t>MC Draws</a:t>
              </a:r>
            </a:p>
          </p:txBody>
        </p:sp>
        <p:sp>
          <p:nvSpPr>
            <p:cNvPr id="19" name="Oval 18">
              <a:extLst>
                <a:ext uri="{FF2B5EF4-FFF2-40B4-BE49-F238E27FC236}">
                  <a16:creationId xmlns:a16="http://schemas.microsoft.com/office/drawing/2014/main" id="{ADE215F4-CB2E-D8C5-E93F-57C42844FA18}"/>
                </a:ext>
              </a:extLst>
            </p:cNvPr>
            <p:cNvSpPr/>
            <p:nvPr/>
          </p:nvSpPr>
          <p:spPr>
            <a:xfrm>
              <a:off x="4105621" y="2380988"/>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Forced Outages/ Derates</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sp>
          <p:nvSpPr>
            <p:cNvPr id="20" name="Oval 19">
              <a:extLst>
                <a:ext uri="{FF2B5EF4-FFF2-40B4-BE49-F238E27FC236}">
                  <a16:creationId xmlns:a16="http://schemas.microsoft.com/office/drawing/2014/main" id="{9A5764BB-1472-8B3F-C222-81F6F02FF4E9}"/>
                </a:ext>
              </a:extLst>
            </p:cNvPr>
            <p:cNvSpPr/>
            <p:nvPr/>
          </p:nvSpPr>
          <p:spPr>
            <a:xfrm>
              <a:off x="4105621" y="5592532"/>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Available Non-AS Headroom</a:t>
              </a:r>
            </a:p>
            <a:p>
              <a:pPr algn="ctr"/>
              <a:r>
                <a:rPr lang="en-US" sz="1200" i="1" dirty="0">
                  <a:latin typeface="+mj-lt"/>
                </a:rPr>
                <a:t>(</a:t>
              </a:r>
              <a:r>
                <a:rPr lang="en-US" sz="1200" i="1" dirty="0" err="1">
                  <a:latin typeface="+mj-lt"/>
                </a:rPr>
                <a:t>Month:x</a:t>
              </a:r>
              <a:r>
                <a:rPr lang="en-US" sz="1200" i="1" dirty="0">
                  <a:latin typeface="+mj-lt"/>
                </a:rPr>
                <a:t>, </a:t>
              </a:r>
              <a:r>
                <a:rPr lang="en-US" sz="1200" i="1" dirty="0" err="1">
                  <a:latin typeface="+mj-lt"/>
                </a:rPr>
                <a:t>HE:y</a:t>
              </a:r>
              <a:r>
                <a:rPr lang="en-US" sz="1200" i="1" dirty="0">
                  <a:latin typeface="+mj-lt"/>
                </a:rPr>
                <a:t>)</a:t>
              </a:r>
            </a:p>
          </p:txBody>
        </p:sp>
        <p:cxnSp>
          <p:nvCxnSpPr>
            <p:cNvPr id="21" name="Straight Arrow Connector 20">
              <a:extLst>
                <a:ext uri="{FF2B5EF4-FFF2-40B4-BE49-F238E27FC236}">
                  <a16:creationId xmlns:a16="http://schemas.microsoft.com/office/drawing/2014/main" id="{3A0A7781-772E-DEC7-4016-E95884C2E43E}"/>
                </a:ext>
              </a:extLst>
            </p:cNvPr>
            <p:cNvCxnSpPr>
              <a:cxnSpLocks/>
            </p:cNvCxnSpPr>
            <p:nvPr/>
          </p:nvCxnSpPr>
          <p:spPr>
            <a:xfrm>
              <a:off x="5873148" y="3442729"/>
              <a:ext cx="663802" cy="4381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7B6333-E582-8864-AF24-0BA6983E7719}"/>
                </a:ext>
              </a:extLst>
            </p:cNvPr>
            <p:cNvCxnSpPr>
              <a:cxnSpLocks/>
            </p:cNvCxnSpPr>
            <p:nvPr/>
          </p:nvCxnSpPr>
          <p:spPr>
            <a:xfrm flipV="1">
              <a:off x="6171659" y="5437184"/>
              <a:ext cx="542422" cy="4845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019D01-6559-198D-D58D-BA7EBB385BF4}"/>
                </a:ext>
              </a:extLst>
            </p:cNvPr>
            <p:cNvSpPr txBox="1"/>
            <p:nvPr/>
          </p:nvSpPr>
          <p:spPr>
            <a:xfrm>
              <a:off x="5648080" y="5327482"/>
              <a:ext cx="1451728" cy="321183"/>
            </a:xfrm>
            <a:prstGeom prst="rect">
              <a:avLst/>
            </a:prstGeom>
            <a:noFill/>
          </p:spPr>
          <p:txBody>
            <a:bodyPr wrap="square" rtlCol="0">
              <a:spAutoFit/>
            </a:bodyPr>
            <a:lstStyle/>
            <a:p>
              <a:r>
                <a:rPr lang="en-US" sz="1200" dirty="0">
                  <a:latin typeface="+mj-lt"/>
                </a:rPr>
                <a:t>MC Draws</a:t>
              </a:r>
            </a:p>
          </p:txBody>
        </p:sp>
        <p:sp>
          <p:nvSpPr>
            <p:cNvPr id="24" name="TextBox 23">
              <a:extLst>
                <a:ext uri="{FF2B5EF4-FFF2-40B4-BE49-F238E27FC236}">
                  <a16:creationId xmlns:a16="http://schemas.microsoft.com/office/drawing/2014/main" id="{D13BE016-F617-07A9-219B-9945A0A38079}"/>
                </a:ext>
              </a:extLst>
            </p:cNvPr>
            <p:cNvSpPr txBox="1"/>
            <p:nvPr/>
          </p:nvSpPr>
          <p:spPr>
            <a:xfrm>
              <a:off x="6042043" y="3253986"/>
              <a:ext cx="1451728" cy="321183"/>
            </a:xfrm>
            <a:prstGeom prst="rect">
              <a:avLst/>
            </a:prstGeom>
            <a:noFill/>
          </p:spPr>
          <p:txBody>
            <a:bodyPr wrap="square" rtlCol="0">
              <a:spAutoFit/>
            </a:bodyPr>
            <a:lstStyle/>
            <a:p>
              <a:r>
                <a:rPr lang="en-US" sz="1200" dirty="0">
                  <a:latin typeface="+mj-lt"/>
                </a:rPr>
                <a:t>MC Draws</a:t>
              </a:r>
            </a:p>
          </p:txBody>
        </p:sp>
      </p:grpSp>
      <p:sp>
        <p:nvSpPr>
          <p:cNvPr id="4" name="TextBox 3">
            <a:extLst>
              <a:ext uri="{FF2B5EF4-FFF2-40B4-BE49-F238E27FC236}">
                <a16:creationId xmlns:a16="http://schemas.microsoft.com/office/drawing/2014/main" id="{AFCC6EF0-CE9F-18C4-7AAE-E20700815225}"/>
              </a:ext>
            </a:extLst>
          </p:cNvPr>
          <p:cNvSpPr txBox="1"/>
          <p:nvPr/>
        </p:nvSpPr>
        <p:spPr>
          <a:xfrm>
            <a:off x="6366559" y="5882634"/>
            <a:ext cx="2063898" cy="261610"/>
          </a:xfrm>
          <a:prstGeom prst="rect">
            <a:avLst/>
          </a:prstGeom>
          <a:noFill/>
        </p:spPr>
        <p:txBody>
          <a:bodyPr wrap="square" rtlCol="0">
            <a:spAutoFit/>
          </a:bodyPr>
          <a:lstStyle/>
          <a:p>
            <a:r>
              <a:rPr lang="en-US" sz="1100">
                <a:solidFill>
                  <a:schemeClr val="tx2"/>
                </a:solidFill>
              </a:rPr>
              <a:t>*For illustration purposes only</a:t>
            </a:r>
          </a:p>
        </p:txBody>
      </p:sp>
    </p:spTree>
    <p:extLst>
      <p:ext uri="{BB962C8B-B14F-4D97-AF65-F5344CB8AC3E}">
        <p14:creationId xmlns:p14="http://schemas.microsoft.com/office/powerpoint/2010/main" val="251891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54BF-02EA-7C6C-4879-47D907B09068}"/>
              </a:ext>
            </a:extLst>
          </p:cNvPr>
          <p:cNvSpPr>
            <a:spLocks noGrp="1"/>
          </p:cNvSpPr>
          <p:nvPr>
            <p:ph type="title"/>
          </p:nvPr>
        </p:nvSpPr>
        <p:spPr/>
        <p:txBody>
          <a:bodyPr/>
          <a:lstStyle/>
          <a:p>
            <a:r>
              <a:rPr lang="en-US" sz="2800" dirty="0"/>
              <a:t>Full Statistical Analysis </a:t>
            </a:r>
            <a:r>
              <a:rPr lang="en-US" sz="2800" dirty="0">
                <a:solidFill>
                  <a:schemeClr val="accent6"/>
                </a:solidFill>
              </a:rPr>
              <a:t>OPEN</a:t>
            </a:r>
            <a:r>
              <a:rPr lang="en-US" sz="2800" dirty="0"/>
              <a:t> Questions</a:t>
            </a:r>
          </a:p>
        </p:txBody>
      </p:sp>
      <p:sp>
        <p:nvSpPr>
          <p:cNvPr id="3" name="Content Placeholder 2">
            <a:extLst>
              <a:ext uri="{FF2B5EF4-FFF2-40B4-BE49-F238E27FC236}">
                <a16:creationId xmlns:a16="http://schemas.microsoft.com/office/drawing/2014/main" id="{C2C7C62E-1719-3429-7BEA-ECBE3D6D94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E8B3B6-4616-4D68-7AAA-BC9318D14ACC}"/>
              </a:ext>
            </a:extLst>
          </p:cNvPr>
          <p:cNvSpPr>
            <a:spLocks noGrp="1"/>
          </p:cNvSpPr>
          <p:nvPr>
            <p:ph type="sldNum" sz="quarter" idx="4"/>
          </p:nvPr>
        </p:nvSpPr>
        <p:spPr/>
        <p:txBody>
          <a:bodyPr/>
          <a:lstStyle/>
          <a:p>
            <a:fld id="{1D93BD3E-1E9A-4970-A6F7-E7AC52762E0C}" type="slidenum">
              <a:rPr lang="en-US" smtClean="0"/>
              <a:pPr/>
              <a:t>19</a:t>
            </a:fld>
            <a:endParaRPr lang="en-US" dirty="0"/>
          </a:p>
        </p:txBody>
      </p:sp>
      <p:graphicFrame>
        <p:nvGraphicFramePr>
          <p:cNvPr id="5" name="Table 5">
            <a:extLst>
              <a:ext uri="{FF2B5EF4-FFF2-40B4-BE49-F238E27FC236}">
                <a16:creationId xmlns:a16="http://schemas.microsoft.com/office/drawing/2014/main" id="{2EED7C3D-280E-5E4D-CCE3-4A521D9E318F}"/>
              </a:ext>
            </a:extLst>
          </p:cNvPr>
          <p:cNvGraphicFramePr>
            <a:graphicFrameLocks noGrp="1"/>
          </p:cNvGraphicFramePr>
          <p:nvPr>
            <p:extLst>
              <p:ext uri="{D42A27DB-BD31-4B8C-83A1-F6EECF244321}">
                <p14:modId xmlns:p14="http://schemas.microsoft.com/office/powerpoint/2010/main" val="2180796615"/>
              </p:ext>
            </p:extLst>
          </p:nvPr>
        </p:nvGraphicFramePr>
        <p:xfrm>
          <a:off x="249936" y="855406"/>
          <a:ext cx="8686800" cy="4575181"/>
        </p:xfrm>
        <a:graphic>
          <a:graphicData uri="http://schemas.openxmlformats.org/drawingml/2006/table">
            <a:tbl>
              <a:tblPr bandRow="1">
                <a:tableStyleId>{5C22544A-7EE6-4342-B048-85BDC9FD1C3A}</a:tableStyleId>
              </a:tblPr>
              <a:tblGrid>
                <a:gridCol w="3657600">
                  <a:extLst>
                    <a:ext uri="{9D8B030D-6E8A-4147-A177-3AD203B41FA5}">
                      <a16:colId xmlns:a16="http://schemas.microsoft.com/office/drawing/2014/main" val="4034910984"/>
                    </a:ext>
                  </a:extLst>
                </a:gridCol>
                <a:gridCol w="5029200">
                  <a:extLst>
                    <a:ext uri="{9D8B030D-6E8A-4147-A177-3AD203B41FA5}">
                      <a16:colId xmlns:a16="http://schemas.microsoft.com/office/drawing/2014/main" val="3811440896"/>
                    </a:ext>
                  </a:extLst>
                </a:gridCol>
              </a:tblGrid>
              <a:tr h="399421">
                <a:tc>
                  <a:txBody>
                    <a:bodyPr/>
                    <a:lstStyle/>
                    <a:p>
                      <a:pPr marL="0" indent="0">
                        <a:buFont typeface="Arial" panose="020B0604020202020204" pitchFamily="34" charset="0"/>
                        <a:buNone/>
                        <a:tabLst>
                          <a:tab pos="171450" algn="l"/>
                        </a:tabLst>
                      </a:pPr>
                      <a:r>
                        <a:rPr lang="en-US" sz="1000" kern="1200" dirty="0">
                          <a:solidFill>
                            <a:schemeClr val="dk1"/>
                          </a:solidFill>
                          <a:effectLst/>
                          <a:latin typeface="+mn-lt"/>
                          <a:ea typeface="+mn-ea"/>
                          <a:cs typeface="+mn-cs"/>
                        </a:rPr>
                        <a:t>How should the </a:t>
                      </a:r>
                      <a:r>
                        <a:rPr lang="en-US" sz="1000" kern="1200" dirty="0">
                          <a:solidFill>
                            <a:schemeClr val="accent6"/>
                          </a:solidFill>
                          <a:effectLst/>
                          <a:latin typeface="+mn-lt"/>
                          <a:ea typeface="+mn-ea"/>
                          <a:cs typeface="+mn-cs"/>
                        </a:rPr>
                        <a:t>available headroom/capacity </a:t>
                      </a:r>
                      <a:r>
                        <a:rPr lang="en-US" sz="1000" kern="1200" dirty="0">
                          <a:solidFill>
                            <a:schemeClr val="dk1"/>
                          </a:solidFill>
                          <a:effectLst/>
                          <a:latin typeface="+mn-lt"/>
                          <a:ea typeface="+mn-ea"/>
                          <a:cs typeface="+mn-cs"/>
                        </a:rPr>
                        <a:t>that is not providing AS be accounted in this analysis? </a:t>
                      </a:r>
                    </a:p>
                  </a:txBody>
                  <a:tcPr/>
                </a:tc>
                <a:tc>
                  <a:txBody>
                    <a:bodyPr/>
                    <a:lstStyle/>
                    <a:p>
                      <a:pPr marL="0" indent="0">
                        <a:buFont typeface="Arial" panose="020B0604020202020204" pitchFamily="34" charset="0"/>
                        <a:buNone/>
                      </a:pPr>
                      <a:r>
                        <a:rPr lang="en-US" sz="1000" kern="1200" dirty="0">
                          <a:solidFill>
                            <a:schemeClr val="dk1"/>
                          </a:solidFill>
                          <a:effectLst/>
                          <a:latin typeface="+mn-lt"/>
                          <a:ea typeface="+mn-ea"/>
                          <a:cs typeface="+mn-cs"/>
                        </a:rPr>
                        <a:t>For example, weather forecast errors typically cause corresponding errors in load, wind, and solar forecasts, but are generator trips correlated to forecast errors, also?</a:t>
                      </a:r>
                    </a:p>
                    <a:p>
                      <a:pPr marL="0" indent="0">
                        <a:buFont typeface="Arial" panose="020B0604020202020204" pitchFamily="34" charset="0"/>
                        <a:buNone/>
                      </a:pPr>
                      <a:r>
                        <a:rPr lang="en-US" sz="1000" kern="1200" dirty="0">
                          <a:solidFill>
                            <a:schemeClr val="dk1"/>
                          </a:solidFill>
                          <a:effectLst/>
                          <a:latin typeface="+mn-lt"/>
                          <a:ea typeface="+mn-ea"/>
                          <a:cs typeface="+mn-cs"/>
                        </a:rPr>
                        <a:t>Further, should </a:t>
                      </a:r>
                      <a:r>
                        <a:rPr lang="en-US" sz="1000" b="1" kern="1200" dirty="0">
                          <a:solidFill>
                            <a:schemeClr val="tx1"/>
                          </a:solidFill>
                          <a:effectLst/>
                          <a:latin typeface="+mn-lt"/>
                          <a:ea typeface="+mn-ea"/>
                          <a:cs typeface="+mn-cs"/>
                        </a:rPr>
                        <a:t>historic headroom capacity </a:t>
                      </a:r>
                      <a:r>
                        <a:rPr lang="en-US" sz="1000" kern="1200" dirty="0">
                          <a:solidFill>
                            <a:schemeClr val="dk1"/>
                          </a:solidFill>
                          <a:effectLst/>
                          <a:latin typeface="+mn-lt"/>
                          <a:ea typeface="+mn-ea"/>
                          <a:cs typeface="+mn-cs"/>
                        </a:rPr>
                        <a:t>be accounted for in this analysis? If so, is the historic headroom capacity of the online generation fleet correlated to other factors? </a:t>
                      </a:r>
                      <a:endParaRPr lang="en-US" sz="1000" dirty="0"/>
                    </a:p>
                  </a:txBody>
                  <a:tcPr/>
                </a:tc>
                <a:extLst>
                  <a:ext uri="{0D108BD9-81ED-4DB2-BD59-A6C34878D82A}">
                    <a16:rowId xmlns:a16="http://schemas.microsoft.com/office/drawing/2014/main" val="1716414623"/>
                  </a:ext>
                </a:extLst>
              </a:tr>
              <a:tr h="399421">
                <a:tc>
                  <a:txBody>
                    <a:bodyPr/>
                    <a:lstStyle/>
                    <a:p>
                      <a:pPr marL="0" indent="0">
                        <a:buFont typeface="Arial" panose="020B0604020202020204" pitchFamily="34" charset="0"/>
                        <a:buNone/>
                      </a:pPr>
                      <a:r>
                        <a:rPr lang="en-US" sz="1000" kern="1200" dirty="0">
                          <a:solidFill>
                            <a:schemeClr val="dk1"/>
                          </a:solidFill>
                          <a:effectLst/>
                          <a:latin typeface="+mn-lt"/>
                          <a:ea typeface="+mn-ea"/>
                          <a:cs typeface="+mn-cs"/>
                        </a:rPr>
                        <a:t>How should increases in variability and uncertainty </a:t>
                      </a:r>
                      <a:r>
                        <a:rPr lang="en-US" sz="1000" b="0" kern="1200" dirty="0">
                          <a:solidFill>
                            <a:schemeClr val="accent6"/>
                          </a:solidFill>
                          <a:effectLst/>
                          <a:latin typeface="+mn-lt"/>
                          <a:ea typeface="+mn-ea"/>
                          <a:cs typeface="+mn-cs"/>
                        </a:rPr>
                        <a:t>due to wind, solar, and load growth</a:t>
                      </a:r>
                      <a:r>
                        <a:rPr lang="en-US" sz="1000" kern="1200" dirty="0">
                          <a:solidFill>
                            <a:schemeClr val="dk1"/>
                          </a:solidFill>
                          <a:effectLst/>
                          <a:latin typeface="+mn-lt"/>
                          <a:ea typeface="+mn-ea"/>
                          <a:cs typeface="+mn-cs"/>
                        </a:rPr>
                        <a:t>, as well as future changes in generator commitment patterns be accounted for in the methodology?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Historically, as the Intermittent Renewable Resource (IRR) fleet’s installed capacity has increased, both variability and uncertainty in net load have increased, and relying on historic error alone may not sufficient.</a:t>
                      </a:r>
                      <a:endParaRPr lang="en-US" sz="1000" dirty="0"/>
                    </a:p>
                  </a:txBody>
                  <a:tcPr/>
                </a:tc>
                <a:extLst>
                  <a:ext uri="{0D108BD9-81ED-4DB2-BD59-A6C34878D82A}">
                    <a16:rowId xmlns:a16="http://schemas.microsoft.com/office/drawing/2014/main" val="1825921964"/>
                  </a:ext>
                </a:extLst>
              </a:tr>
              <a:tr h="399421">
                <a:tc>
                  <a:txBody>
                    <a:bodyPr/>
                    <a:lstStyle/>
                    <a:p>
                      <a:pPr marL="0" indent="0">
                        <a:buFont typeface="Arial" panose="020B0604020202020204" pitchFamily="34" charset="0"/>
                        <a:buNone/>
                      </a:pPr>
                      <a:r>
                        <a:rPr lang="en-US" sz="1000" kern="1200" dirty="0">
                          <a:solidFill>
                            <a:schemeClr val="dk1"/>
                          </a:solidFill>
                          <a:effectLst/>
                          <a:latin typeface="+mn-lt"/>
                          <a:ea typeface="+mn-ea"/>
                          <a:cs typeface="+mn-cs"/>
                        </a:rPr>
                        <a:t>What </a:t>
                      </a:r>
                      <a:r>
                        <a:rPr lang="en-US" sz="1000" b="1" kern="1200" dirty="0">
                          <a:solidFill>
                            <a:schemeClr val="accent6"/>
                          </a:solidFill>
                          <a:effectLst/>
                          <a:latin typeface="+mn-lt"/>
                          <a:ea typeface="+mn-ea"/>
                          <a:cs typeface="+mn-cs"/>
                        </a:rPr>
                        <a:t>event/criteria </a:t>
                      </a:r>
                      <a:r>
                        <a:rPr lang="en-US" sz="1000" kern="1200" dirty="0">
                          <a:solidFill>
                            <a:schemeClr val="dk1"/>
                          </a:solidFill>
                          <a:effectLst/>
                          <a:latin typeface="+mn-lt"/>
                          <a:ea typeface="+mn-ea"/>
                          <a:cs typeface="+mn-cs"/>
                        </a:rPr>
                        <a:t>should each AS be setup to cover? </a:t>
                      </a:r>
                    </a:p>
                  </a:txBody>
                  <a:tcPr/>
                </a:tc>
                <a:tc>
                  <a:txBody>
                    <a:bodyPr/>
                    <a:lstStyle/>
                    <a:p>
                      <a:r>
                        <a:rPr lang="en-US" sz="1000" kern="1200" dirty="0">
                          <a:solidFill>
                            <a:schemeClr val="dk1"/>
                          </a:solidFill>
                          <a:effectLst/>
                          <a:latin typeface="+mn-lt"/>
                          <a:ea typeface="+mn-ea"/>
                          <a:cs typeface="+mn-cs"/>
                        </a:rPr>
                        <a:t>Is the criteria simply a matter of </a:t>
                      </a:r>
                      <a:r>
                        <a:rPr lang="en-US" sz="1000" b="1" kern="1200" dirty="0">
                          <a:solidFill>
                            <a:schemeClr val="dk1"/>
                          </a:solidFill>
                          <a:effectLst/>
                          <a:latin typeface="+mn-lt"/>
                          <a:ea typeface="+mn-ea"/>
                          <a:cs typeface="+mn-cs"/>
                        </a:rPr>
                        <a:t>avoiding loss of load</a:t>
                      </a:r>
                      <a:r>
                        <a:rPr lang="en-US" sz="1000" kern="1200" dirty="0">
                          <a:solidFill>
                            <a:schemeClr val="dk1"/>
                          </a:solidFill>
                          <a:effectLst/>
                          <a:latin typeface="+mn-lt"/>
                          <a:ea typeface="+mn-ea"/>
                          <a:cs typeface="+mn-cs"/>
                        </a:rPr>
                        <a:t>? </a:t>
                      </a:r>
                    </a:p>
                    <a:p>
                      <a:r>
                        <a:rPr lang="en-US" sz="1000" kern="1200" dirty="0">
                          <a:solidFill>
                            <a:schemeClr val="dk1"/>
                          </a:solidFill>
                          <a:effectLst/>
                          <a:latin typeface="+mn-lt"/>
                          <a:ea typeface="+mn-ea"/>
                          <a:cs typeface="+mn-cs"/>
                        </a:rPr>
                        <a:t>Or should there be criteria related to </a:t>
                      </a:r>
                      <a:r>
                        <a:rPr lang="en-US" sz="1000" b="1" kern="1200" dirty="0">
                          <a:solidFill>
                            <a:schemeClr val="dk1"/>
                          </a:solidFill>
                          <a:effectLst/>
                          <a:latin typeface="+mn-lt"/>
                          <a:ea typeface="+mn-ea"/>
                          <a:cs typeface="+mn-cs"/>
                        </a:rPr>
                        <a:t>avoid entering into an Energy Emergency Alert (EEA) or a Watch</a:t>
                      </a:r>
                      <a:r>
                        <a:rPr lang="en-US" sz="1000" kern="1200" dirty="0">
                          <a:solidFill>
                            <a:schemeClr val="dk1"/>
                          </a:solidFill>
                          <a:effectLst/>
                          <a:latin typeface="+mn-lt"/>
                          <a:ea typeface="+mn-ea"/>
                          <a:cs typeface="+mn-cs"/>
                        </a:rPr>
                        <a:t> due to insufficient reserves? </a:t>
                      </a:r>
                    </a:p>
                    <a:p>
                      <a:r>
                        <a:rPr lang="en-US" sz="1000" kern="1200" dirty="0">
                          <a:solidFill>
                            <a:schemeClr val="dk1"/>
                          </a:solidFill>
                          <a:effectLst/>
                          <a:latin typeface="+mn-lt"/>
                          <a:ea typeface="+mn-ea"/>
                          <a:cs typeface="+mn-cs"/>
                        </a:rPr>
                        <a:t>How should </a:t>
                      </a:r>
                      <a:r>
                        <a:rPr lang="en-US" sz="1000" b="1" kern="1200" dirty="0">
                          <a:solidFill>
                            <a:schemeClr val="dk1"/>
                          </a:solidFill>
                          <a:effectLst/>
                          <a:latin typeface="+mn-lt"/>
                          <a:ea typeface="+mn-ea"/>
                          <a:cs typeface="+mn-cs"/>
                        </a:rPr>
                        <a:t>avoiding the need for manual operator actions be included </a:t>
                      </a:r>
                      <a:r>
                        <a:rPr lang="en-US" sz="1000" kern="1200" dirty="0">
                          <a:solidFill>
                            <a:schemeClr val="dk1"/>
                          </a:solidFill>
                          <a:effectLst/>
                          <a:latin typeface="+mn-lt"/>
                          <a:ea typeface="+mn-ea"/>
                          <a:cs typeface="+mn-cs"/>
                        </a:rPr>
                        <a:t>in the criteria?</a:t>
                      </a:r>
                    </a:p>
                  </a:txBody>
                  <a:tcPr/>
                </a:tc>
                <a:extLst>
                  <a:ext uri="{0D108BD9-81ED-4DB2-BD59-A6C34878D82A}">
                    <a16:rowId xmlns:a16="http://schemas.microsoft.com/office/drawing/2014/main" val="2918268861"/>
                  </a:ext>
                </a:extLst>
              </a:tr>
              <a:tr h="399421">
                <a:tc>
                  <a:txBody>
                    <a:bodyPr/>
                    <a:lstStyle/>
                    <a:p>
                      <a:pPr marL="0" indent="0">
                        <a:buFont typeface="Arial" panose="020B0604020202020204" pitchFamily="34" charset="0"/>
                        <a:buNone/>
                      </a:pPr>
                      <a:r>
                        <a:rPr lang="en-US" sz="1000" kern="1200" dirty="0">
                          <a:solidFill>
                            <a:schemeClr val="dk1"/>
                          </a:solidFill>
                          <a:effectLst/>
                          <a:latin typeface="+mn-lt"/>
                          <a:ea typeface="+mn-ea"/>
                          <a:cs typeface="+mn-cs"/>
                        </a:rPr>
                        <a:t>How should </a:t>
                      </a:r>
                      <a:r>
                        <a:rPr lang="en-US" sz="1000" kern="1200" dirty="0">
                          <a:solidFill>
                            <a:schemeClr val="accent6"/>
                          </a:solidFill>
                          <a:effectLst/>
                          <a:latin typeface="+mn-lt"/>
                          <a:ea typeface="+mn-ea"/>
                          <a:cs typeface="+mn-cs"/>
                        </a:rPr>
                        <a:t>temporal constraints </a:t>
                      </a:r>
                      <a:r>
                        <a:rPr lang="en-US" sz="1000" kern="1200" dirty="0">
                          <a:solidFill>
                            <a:schemeClr val="dk1"/>
                          </a:solidFill>
                          <a:effectLst/>
                          <a:latin typeface="+mn-lt"/>
                          <a:ea typeface="+mn-ea"/>
                          <a:cs typeface="+mn-cs"/>
                        </a:rPr>
                        <a:t>and </a:t>
                      </a:r>
                      <a:r>
                        <a:rPr lang="en-US" sz="1000" kern="1200" dirty="0">
                          <a:solidFill>
                            <a:schemeClr val="accent6"/>
                          </a:solidFill>
                          <a:effectLst/>
                          <a:latin typeface="+mn-lt"/>
                          <a:ea typeface="+mn-ea"/>
                          <a:cs typeface="+mn-cs"/>
                        </a:rPr>
                        <a:t>cumulative factors</a:t>
                      </a:r>
                      <a:r>
                        <a:rPr lang="en-US" sz="1000" kern="1200" dirty="0">
                          <a:solidFill>
                            <a:schemeClr val="dk1"/>
                          </a:solidFill>
                          <a:effectLst/>
                          <a:latin typeface="+mn-lt"/>
                          <a:ea typeface="+mn-ea"/>
                          <a:cs typeface="+mn-cs"/>
                        </a:rPr>
                        <a:t> be accounted? </a:t>
                      </a:r>
                    </a:p>
                  </a:txBody>
                  <a:tcPr/>
                </a:tc>
                <a:tc>
                  <a:txBody>
                    <a:bodyPr/>
                    <a:lstStyle/>
                    <a:p>
                      <a:r>
                        <a:rPr lang="en-US" sz="1000" kern="1200" dirty="0">
                          <a:solidFill>
                            <a:schemeClr val="dk1"/>
                          </a:solidFill>
                          <a:effectLst/>
                          <a:latin typeface="+mn-lt"/>
                          <a:ea typeface="+mn-ea"/>
                          <a:cs typeface="+mn-cs"/>
                        </a:rPr>
                        <a:t>The possibility of multiple generator trips across multiple hours (as occurred on May 13, 2022, for example) presents a risk that needs to be covered by AS.</a:t>
                      </a:r>
                      <a:r>
                        <a:rPr lang="en-US" sz="1000" i="1" kern="1200" dirty="0">
                          <a:solidFill>
                            <a:schemeClr val="dk1"/>
                          </a:solidFill>
                          <a:effectLst/>
                          <a:latin typeface="+mn-lt"/>
                          <a:ea typeface="+mn-ea"/>
                          <a:cs typeface="+mn-cs"/>
                        </a:rPr>
                        <a:t> </a:t>
                      </a:r>
                      <a:r>
                        <a:rPr lang="en-US" sz="1000" b="1" i="1" kern="1200" dirty="0">
                          <a:solidFill>
                            <a:schemeClr val="dk1"/>
                          </a:solidFill>
                          <a:effectLst/>
                          <a:latin typeface="+mn-lt"/>
                          <a:ea typeface="+mn-ea"/>
                          <a:cs typeface="+mn-cs"/>
                        </a:rPr>
                        <a:t>(Cumulative forced outages)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AS is needed until other generators can be started or until the conditions causing the need for the reserves from AS change. How should this be considered in the analysis? </a:t>
                      </a:r>
                      <a:r>
                        <a:rPr lang="en-US" sz="1000" b="1" kern="1200" dirty="0">
                          <a:solidFill>
                            <a:schemeClr val="dk1"/>
                          </a:solidFill>
                          <a:effectLst/>
                          <a:latin typeface="+mn-lt"/>
                          <a:ea typeface="+mn-ea"/>
                          <a:cs typeface="+mn-cs"/>
                        </a:rPr>
                        <a:t>(Event duration/temporal constraints)</a:t>
                      </a:r>
                      <a:endParaRPr lang="en-US" sz="1000" b="1" dirty="0"/>
                    </a:p>
                    <a:p>
                      <a:r>
                        <a:rPr lang="en-US" sz="1000" kern="1200" dirty="0">
                          <a:solidFill>
                            <a:schemeClr val="dk1"/>
                          </a:solidFill>
                          <a:effectLst/>
                          <a:latin typeface="+mn-lt"/>
                          <a:ea typeface="+mn-ea"/>
                          <a:cs typeface="+mn-cs"/>
                        </a:rPr>
                        <a:t>Increasingly, AS is being provided by duration-limited resources (battery energy storage). There is some risk that battery energy storage resources providing AS deplete their storage capacity during a multi-hour forecast error event, even if they are meeting all applicable requirements. Should not being able to charge be accounted as a risk in this analysis? </a:t>
                      </a:r>
                      <a:r>
                        <a:rPr lang="en-US" sz="1000" b="1" kern="1200" dirty="0">
                          <a:solidFill>
                            <a:schemeClr val="dk1"/>
                          </a:solidFill>
                          <a:effectLst/>
                          <a:latin typeface="+mn-lt"/>
                          <a:ea typeface="+mn-ea"/>
                          <a:cs typeface="+mn-cs"/>
                        </a:rPr>
                        <a:t>(lack of energy considerations)</a:t>
                      </a:r>
                    </a:p>
                  </a:txBody>
                  <a:tcPr/>
                </a:tc>
                <a:extLst>
                  <a:ext uri="{0D108BD9-81ED-4DB2-BD59-A6C34878D82A}">
                    <a16:rowId xmlns:a16="http://schemas.microsoft.com/office/drawing/2014/main" val="4160516380"/>
                  </a:ext>
                </a:extLst>
              </a:tr>
              <a:tr h="39942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effectLst/>
                          <a:latin typeface="+mn-lt"/>
                          <a:ea typeface="+mn-ea"/>
                          <a:cs typeface="+mn-cs"/>
                        </a:rPr>
                        <a:t>How much can other types of AS reserves be counted on to address risks for a given AS product?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For example, should some or all of ECRS be counted towards meeting the reserve needs covered by Non-Spin?</a:t>
                      </a:r>
                    </a:p>
                  </a:txBody>
                  <a:tcPr/>
                </a:tc>
                <a:extLst>
                  <a:ext uri="{0D108BD9-81ED-4DB2-BD59-A6C34878D82A}">
                    <a16:rowId xmlns:a16="http://schemas.microsoft.com/office/drawing/2014/main" val="4218922487"/>
                  </a:ext>
                </a:extLst>
              </a:tr>
            </a:tbl>
          </a:graphicData>
        </a:graphic>
      </p:graphicFrame>
      <p:sp>
        <p:nvSpPr>
          <p:cNvPr id="7" name="TextBox 6">
            <a:extLst>
              <a:ext uri="{FF2B5EF4-FFF2-40B4-BE49-F238E27FC236}">
                <a16:creationId xmlns:a16="http://schemas.microsoft.com/office/drawing/2014/main" id="{95AB3843-7A7B-D655-4A90-5292FD922B8B}"/>
              </a:ext>
            </a:extLst>
          </p:cNvPr>
          <p:cNvSpPr txBox="1"/>
          <p:nvPr/>
        </p:nvSpPr>
        <p:spPr>
          <a:xfrm>
            <a:off x="304800" y="5430587"/>
            <a:ext cx="8686799"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t>Key Takeaway: </a:t>
            </a:r>
            <a:r>
              <a:rPr lang="en-US" sz="1400" i="1" dirty="0"/>
              <a:t>ERCOT is generally supportive of doing a “full statistical” probabilistic analysis to determine AS quantities. Several key questions that have to be carefully considered to setup the appropriate model for this analysis. Responses to these questions directly impact the volume of reserves procured and operational actions needed to continue operations. As an example, setting reserves too low could result in lower self commitment and tools like Unit Commitment may be necessary to cover the overall expected operational risk on such days. For proper balance Stakeholder and potentially policymaker input on these is essential.</a:t>
            </a:r>
          </a:p>
        </p:txBody>
      </p:sp>
    </p:spTree>
    <p:extLst>
      <p:ext uri="{BB962C8B-B14F-4D97-AF65-F5344CB8AC3E}">
        <p14:creationId xmlns:p14="http://schemas.microsoft.com/office/powerpoint/2010/main" val="424393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98715B-5507-8252-192C-AEAE4F80DB3A}"/>
              </a:ext>
            </a:extLst>
          </p:cNvPr>
          <p:cNvSpPr>
            <a:spLocks noGrp="1"/>
          </p:cNvSpPr>
          <p:nvPr>
            <p:ph idx="1"/>
          </p:nvPr>
        </p:nvSpPr>
        <p:spPr/>
        <p:txBody>
          <a:bodyPr/>
          <a:lstStyle/>
          <a:p>
            <a:pPr marL="0" indent="0">
              <a:buNone/>
            </a:pPr>
            <a:r>
              <a:rPr lang="en-US" b="1" dirty="0">
                <a:solidFill>
                  <a:schemeClr val="accent1"/>
                </a:solidFill>
              </a:rPr>
              <a:t>OUTLINE</a:t>
            </a:r>
          </a:p>
          <a:p>
            <a:r>
              <a:rPr lang="en-US" cap="small" dirty="0"/>
              <a:t>Overview of Ancillary Service (AS) products</a:t>
            </a:r>
          </a:p>
          <a:p>
            <a:pPr lvl="1"/>
            <a:endParaRPr lang="en-US" sz="1600" cap="small" dirty="0"/>
          </a:p>
          <a:p>
            <a:r>
              <a:rPr lang="en-US" sz="1600" cap="small" dirty="0"/>
              <a:t>Ongoing  and Future Changes that impact AS</a:t>
            </a:r>
          </a:p>
          <a:p>
            <a:endParaRPr lang="en-US" sz="1200" cap="small" dirty="0"/>
          </a:p>
          <a:p>
            <a:r>
              <a:rPr lang="en-US" cap="small" dirty="0"/>
              <a:t>ERCOT’s Recommendations under this Study</a:t>
            </a:r>
          </a:p>
          <a:p>
            <a:endParaRPr lang="en-US" sz="1200" cap="small" dirty="0"/>
          </a:p>
          <a:p>
            <a:r>
              <a:rPr lang="en-US" cap="small" dirty="0"/>
              <a:t>Initial thoughts on the IMM’s analysis</a:t>
            </a:r>
          </a:p>
          <a:p>
            <a:endParaRPr lang="en-US" sz="1200" cap="small" dirty="0"/>
          </a:p>
          <a:p>
            <a:r>
              <a:rPr lang="en-US" cap="small" dirty="0"/>
              <a:t>Summary</a:t>
            </a:r>
          </a:p>
          <a:p>
            <a:endParaRPr lang="en-US" cap="small" dirty="0"/>
          </a:p>
          <a:p>
            <a:r>
              <a:rPr lang="en-US" cap="small" dirty="0"/>
              <a:t>Responses to TAC’s questions</a:t>
            </a:r>
          </a:p>
          <a:p>
            <a:endParaRPr lang="en-US" sz="1200" cap="small"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B32EC3-9E50-183C-055D-E34B0D6B49A3}"/>
              </a:ext>
            </a:extLst>
          </p:cNvPr>
          <p:cNvSpPr>
            <a:spLocks noGrp="1"/>
          </p:cNvSpPr>
          <p:nvPr>
            <p:ph type="sldNum" sz="quarter" idx="4294967295"/>
          </p:nvPr>
        </p:nvSpPr>
        <p:spPr>
          <a:xfrm>
            <a:off x="8686800" y="6553200"/>
            <a:ext cx="457200" cy="212725"/>
          </a:xfrm>
          <a:prstGeom prst="rect">
            <a:avLst/>
          </a:prstGeom>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38383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A489-CADE-4113-E879-9CFCD818ACE5}"/>
              </a:ext>
            </a:extLst>
          </p:cNvPr>
          <p:cNvSpPr>
            <a:spLocks noGrp="1"/>
          </p:cNvSpPr>
          <p:nvPr>
            <p:ph type="title"/>
          </p:nvPr>
        </p:nvSpPr>
        <p:spPr/>
        <p:txBody>
          <a:bodyPr/>
          <a:lstStyle/>
          <a:p>
            <a:r>
              <a:rPr lang="en-US" sz="2000" dirty="0"/>
              <a:t>ERCOT Recommendation #2 – Dynamic AS quantity determination</a:t>
            </a:r>
          </a:p>
        </p:txBody>
      </p:sp>
      <p:sp>
        <p:nvSpPr>
          <p:cNvPr id="3" name="Content Placeholder 2">
            <a:extLst>
              <a:ext uri="{FF2B5EF4-FFF2-40B4-BE49-F238E27FC236}">
                <a16:creationId xmlns:a16="http://schemas.microsoft.com/office/drawing/2014/main" id="{1A45E348-EC6F-1F24-C0E4-5692E277FF9F}"/>
              </a:ext>
            </a:extLst>
          </p:cNvPr>
          <p:cNvSpPr>
            <a:spLocks noGrp="1"/>
          </p:cNvSpPr>
          <p:nvPr>
            <p:ph idx="1"/>
          </p:nvPr>
        </p:nvSpPr>
        <p:spPr/>
        <p:txBody>
          <a:bodyPr/>
          <a:lstStyle/>
          <a:p>
            <a:pPr marL="342900" indent="-342900">
              <a:buFont typeface="+mj-lt"/>
              <a:buAutoNum type="arabicPeriod" startAt="2"/>
            </a:pPr>
            <a:r>
              <a:rPr lang="en-US" dirty="0"/>
              <a:t>Examine the benefits of determining some portion of AS quantities closer to the Operating Day based on days-ahead forecast conditions rather than strictly through an annual calculation</a:t>
            </a:r>
          </a:p>
          <a:p>
            <a:pPr lvl="1"/>
            <a:r>
              <a:rPr lang="en-US" dirty="0"/>
              <a:t>Net load variability is expected to increase substantially in the future and can also differ significantly on different days and hours.</a:t>
            </a:r>
          </a:p>
          <a:p>
            <a:pPr lvl="1"/>
            <a:endParaRPr lang="en-US" dirty="0"/>
          </a:p>
          <a:p>
            <a:pPr lvl="1"/>
            <a:r>
              <a:rPr lang="en-US" dirty="0"/>
              <a:t>The difference between true minimum quantities or typical quantities of some AS products and the quantity needed to meet reliability risk objectives for worst-case or near worst-case conditions will be greater in the future. </a:t>
            </a:r>
          </a:p>
          <a:p>
            <a:pPr lvl="1"/>
            <a:endParaRPr lang="en-US" dirty="0"/>
          </a:p>
          <a:p>
            <a:pPr lvl="1"/>
            <a:r>
              <a:rPr lang="en-US" dirty="0"/>
              <a:t>This type of approach, allows to set AS quantities based on a closer to Real Time assessment of operational risks.</a:t>
            </a:r>
          </a:p>
          <a:p>
            <a:pPr lvl="1"/>
            <a:endParaRPr lang="en-US" dirty="0"/>
          </a:p>
          <a:p>
            <a:pPr lvl="1"/>
            <a:r>
              <a:rPr lang="en-US" dirty="0"/>
              <a:t>A possible framework could involve setting minimum, “expected,” and maximum AS quantities in an annual study and then setting the actual quantity for the Operating Day before the Day Ahead Market runs.</a:t>
            </a:r>
          </a:p>
          <a:p>
            <a:pPr lvl="1"/>
            <a:endParaRPr lang="en-US" dirty="0"/>
          </a:p>
        </p:txBody>
      </p:sp>
      <p:sp>
        <p:nvSpPr>
          <p:cNvPr id="4" name="Slide Number Placeholder 3">
            <a:extLst>
              <a:ext uri="{FF2B5EF4-FFF2-40B4-BE49-F238E27FC236}">
                <a16:creationId xmlns:a16="http://schemas.microsoft.com/office/drawing/2014/main" id="{F2450869-18E7-77FE-768B-6D069788CBF9}"/>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
        <p:nvSpPr>
          <p:cNvPr id="5" name="TextBox 4">
            <a:extLst>
              <a:ext uri="{FF2B5EF4-FFF2-40B4-BE49-F238E27FC236}">
                <a16:creationId xmlns:a16="http://schemas.microsoft.com/office/drawing/2014/main" id="{D83572CE-7E44-CB2C-31EC-2162E7F8E343}"/>
              </a:ext>
            </a:extLst>
          </p:cNvPr>
          <p:cNvSpPr txBox="1"/>
          <p:nvPr/>
        </p:nvSpPr>
        <p:spPr>
          <a:xfrm>
            <a:off x="304800" y="4802601"/>
            <a:ext cx="8534400"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t>Key Takeaway: </a:t>
            </a:r>
            <a:r>
              <a:rPr lang="en-US" sz="1400" i="1" dirty="0"/>
              <a:t>ERCOT should work with stakeholders to reexamine the tradeoffs between the certainty of calculating AS quantities on an annual basis and the efficiency of calculating at least some portion of AS quantities closer to the operating day.</a:t>
            </a:r>
          </a:p>
        </p:txBody>
      </p:sp>
    </p:spTree>
    <p:extLst>
      <p:ext uri="{BB962C8B-B14F-4D97-AF65-F5344CB8AC3E}">
        <p14:creationId xmlns:p14="http://schemas.microsoft.com/office/powerpoint/2010/main" val="167019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3B1D-2B71-C773-FA3E-D2F33318D313}"/>
              </a:ext>
            </a:extLst>
          </p:cNvPr>
          <p:cNvSpPr>
            <a:spLocks noGrp="1"/>
          </p:cNvSpPr>
          <p:nvPr>
            <p:ph type="title"/>
          </p:nvPr>
        </p:nvSpPr>
        <p:spPr/>
        <p:txBody>
          <a:bodyPr/>
          <a:lstStyle/>
          <a:p>
            <a:r>
              <a:rPr lang="en-US" sz="2400" dirty="0"/>
              <a:t>Response to the IMM’s Analysis and Recommendations</a:t>
            </a:r>
          </a:p>
        </p:txBody>
      </p:sp>
      <p:sp>
        <p:nvSpPr>
          <p:cNvPr id="3" name="Content Placeholder 2">
            <a:extLst>
              <a:ext uri="{FF2B5EF4-FFF2-40B4-BE49-F238E27FC236}">
                <a16:creationId xmlns:a16="http://schemas.microsoft.com/office/drawing/2014/main" id="{E96765EE-5C2A-AD01-D9A6-4A7664E38D5B}"/>
              </a:ext>
            </a:extLst>
          </p:cNvPr>
          <p:cNvSpPr>
            <a:spLocks noGrp="1"/>
          </p:cNvSpPr>
          <p:nvPr>
            <p:ph idx="1"/>
          </p:nvPr>
        </p:nvSpPr>
        <p:spPr/>
        <p:txBody>
          <a:bodyPr/>
          <a:lstStyle/>
          <a:p>
            <a:r>
              <a:rPr lang="en-US" dirty="0"/>
              <a:t>ERCOT notes that much of the reduction in AS quantities that IMM’s analysis proposes is NOT due to better analytics, but due to modifying previous policy decisions in a way that drives lower AS quantities. </a:t>
            </a:r>
            <a:r>
              <a:rPr lang="en-US" b="1" i="1" dirty="0">
                <a:solidFill>
                  <a:schemeClr val="accent6"/>
                </a:solidFill>
              </a:rPr>
              <a:t>Modifying these decisions under ERCOT’s current AS Methodology would lower the quantities as well. </a:t>
            </a:r>
          </a:p>
          <a:p>
            <a:endParaRPr lang="en-US" sz="600" dirty="0"/>
          </a:p>
          <a:p>
            <a:r>
              <a:rPr lang="en-US" dirty="0"/>
              <a:t>The IMM’s policy decisions (at least the ones identified from what we understand of their analysis so far) are:</a:t>
            </a:r>
          </a:p>
          <a:p>
            <a:pPr lvl="1"/>
            <a:r>
              <a:rPr lang="en-US" b="1" dirty="0"/>
              <a:t>Expect Periodic Emergency Operations</a:t>
            </a:r>
            <a:r>
              <a:rPr lang="en-US" dirty="0"/>
              <a:t>: The fundamental criteria the IMM is using for determining AS quantities is avoiding load-shed, whereas as noted earlier, ERCOT intentionally increased AS quantities since 2021 using a criteria of avoiding potential Emergency Operations (Watches, EEA) when Resources are available. </a:t>
            </a:r>
          </a:p>
          <a:p>
            <a:pPr lvl="1"/>
            <a:endParaRPr lang="en-US" sz="400" b="1" dirty="0"/>
          </a:p>
          <a:p>
            <a:pPr lvl="1"/>
            <a:r>
              <a:rPr lang="en-US" b="1" dirty="0"/>
              <a:t>Increase the Use of RUC Rather Than Procuring AS: </a:t>
            </a:r>
            <a:r>
              <a:rPr lang="en-US" dirty="0"/>
              <a:t>The IMM is recommending that Non-Spin should only be used to cover risks in a one-hour timeframe, whereas the current AS methodology covers risks that have a six-hour lead time.  Further, the IMM proposes that RUC can be used to cover risks that have a longer lead time. </a:t>
            </a:r>
          </a:p>
          <a:p>
            <a:pPr lvl="1"/>
            <a:endParaRPr lang="en-US" sz="400" b="1" dirty="0"/>
          </a:p>
          <a:p>
            <a:pPr lvl="1"/>
            <a:r>
              <a:rPr lang="en-US" b="1" dirty="0"/>
              <a:t>Rely on Non-Obligated Resources for Reliability Services: </a:t>
            </a:r>
            <a:r>
              <a:rPr lang="en-US" dirty="0"/>
              <a:t>T</a:t>
            </a:r>
            <a:r>
              <a:rPr lang="en-US" sz="1400" dirty="0"/>
              <a:t>he IMM recommends taking advantage of headroom from all Resources including those that don’t have any obligation to be available. Historically, ERCOT has set AS quantities based on as estimation of the risks. This approach guarantees that Resources with the right operational characteristics will be </a:t>
            </a:r>
            <a:r>
              <a:rPr lang="en-US" dirty="0"/>
              <a:t>available to cover these risks and does not rely on past actions or behaviors from Market Participants which may or may not </a:t>
            </a:r>
            <a:r>
              <a:rPr lang="en-US" sz="1400" dirty="0"/>
              <a:t>continue.</a:t>
            </a:r>
          </a:p>
          <a:p>
            <a:pPr lvl="1"/>
            <a:endParaRPr lang="en-US" sz="400" dirty="0"/>
          </a:p>
        </p:txBody>
      </p:sp>
      <p:sp>
        <p:nvSpPr>
          <p:cNvPr id="4" name="Slide Number Placeholder 3">
            <a:extLst>
              <a:ext uri="{FF2B5EF4-FFF2-40B4-BE49-F238E27FC236}">
                <a16:creationId xmlns:a16="http://schemas.microsoft.com/office/drawing/2014/main" id="{2F3779E0-0C75-1F3E-81F0-8BABDFF411EB}"/>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
        <p:nvSpPr>
          <p:cNvPr id="5" name="TextBox 4">
            <a:extLst>
              <a:ext uri="{FF2B5EF4-FFF2-40B4-BE49-F238E27FC236}">
                <a16:creationId xmlns:a16="http://schemas.microsoft.com/office/drawing/2014/main" id="{5AACFD0B-1510-7BB6-7EBD-97A5FB8D9A0E}"/>
              </a:ext>
            </a:extLst>
          </p:cNvPr>
          <p:cNvSpPr txBox="1"/>
          <p:nvPr/>
        </p:nvSpPr>
        <p:spPr>
          <a:xfrm>
            <a:off x="381000" y="5633262"/>
            <a:ext cx="8534400"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i="1" dirty="0"/>
              <a:t>Key Takeaway: </a:t>
            </a:r>
            <a:r>
              <a:rPr lang="en-US" sz="1400" i="1" dirty="0"/>
              <a:t>Any policy decision(s) to expect periodic emergency operations, increase the use of RUC rather that procuring AS, and rely on non-obligated Resources for reliability services must be considered and decided by policymakers and should not be hidden within modeling assumptions.</a:t>
            </a:r>
          </a:p>
        </p:txBody>
      </p:sp>
    </p:spTree>
    <p:extLst>
      <p:ext uri="{BB962C8B-B14F-4D97-AF65-F5344CB8AC3E}">
        <p14:creationId xmlns:p14="http://schemas.microsoft.com/office/powerpoint/2010/main" val="210361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1FE8-2492-76B7-21D9-52A028D3AE48}"/>
              </a:ext>
            </a:extLst>
          </p:cNvPr>
          <p:cNvSpPr>
            <a:spLocks noGrp="1"/>
          </p:cNvSpPr>
          <p:nvPr>
            <p:ph type="title"/>
          </p:nvPr>
        </p:nvSpPr>
        <p:spPr/>
        <p:txBody>
          <a:bodyPr/>
          <a:lstStyle/>
          <a:p>
            <a:r>
              <a:rPr lang="en-US" sz="2400" dirty="0"/>
              <a:t>Response to IMM’s Analysis and Recommendations</a:t>
            </a:r>
          </a:p>
        </p:txBody>
      </p:sp>
      <p:graphicFrame>
        <p:nvGraphicFramePr>
          <p:cNvPr id="5" name="Content Placeholder 4">
            <a:extLst>
              <a:ext uri="{FF2B5EF4-FFF2-40B4-BE49-F238E27FC236}">
                <a16:creationId xmlns:a16="http://schemas.microsoft.com/office/drawing/2014/main" id="{AB244671-A790-98C7-5565-CC5347439EDB}"/>
              </a:ext>
            </a:extLst>
          </p:cNvPr>
          <p:cNvGraphicFramePr>
            <a:graphicFrameLocks noGrp="1"/>
          </p:cNvGraphicFramePr>
          <p:nvPr>
            <p:ph idx="1"/>
            <p:extLst>
              <p:ext uri="{D42A27DB-BD31-4B8C-83A1-F6EECF244321}">
                <p14:modId xmlns:p14="http://schemas.microsoft.com/office/powerpoint/2010/main" val="1378336321"/>
              </p:ext>
            </p:extLst>
          </p:nvPr>
        </p:nvGraphicFramePr>
        <p:xfrm>
          <a:off x="304800" y="855663"/>
          <a:ext cx="8458200" cy="5156200"/>
        </p:xfrm>
        <a:graphic>
          <a:graphicData uri="http://schemas.openxmlformats.org/drawingml/2006/table">
            <a:tbl>
              <a:tblPr firstRow="1" bandRow="1">
                <a:tableStyleId>{5C22544A-7EE6-4342-B048-85BDC9FD1C3A}</a:tableStyleId>
              </a:tblPr>
              <a:tblGrid>
                <a:gridCol w="4032504">
                  <a:extLst>
                    <a:ext uri="{9D8B030D-6E8A-4147-A177-3AD203B41FA5}">
                      <a16:colId xmlns:a16="http://schemas.microsoft.com/office/drawing/2014/main" val="4233086594"/>
                    </a:ext>
                  </a:extLst>
                </a:gridCol>
                <a:gridCol w="4425696">
                  <a:extLst>
                    <a:ext uri="{9D8B030D-6E8A-4147-A177-3AD203B41FA5}">
                      <a16:colId xmlns:a16="http://schemas.microsoft.com/office/drawing/2014/main" val="3558780894"/>
                    </a:ext>
                  </a:extLst>
                </a:gridCol>
              </a:tblGrid>
              <a:tr h="370840">
                <a:tc>
                  <a:txBody>
                    <a:bodyPr/>
                    <a:lstStyle/>
                    <a:p>
                      <a:pPr algn="ctr"/>
                      <a:r>
                        <a:rPr lang="en-US" cap="small" baseline="0" dirty="0"/>
                        <a:t>Excerpts from IMM’s Recommendations</a:t>
                      </a:r>
                    </a:p>
                  </a:txBody>
                  <a:tcPr/>
                </a:tc>
                <a:tc>
                  <a:txBody>
                    <a:bodyPr/>
                    <a:lstStyle/>
                    <a:p>
                      <a:pPr algn="ctr"/>
                      <a:r>
                        <a:rPr lang="en-US" cap="small" baseline="0" dirty="0"/>
                        <a:t>ERCOT’s Perspective</a:t>
                      </a:r>
                    </a:p>
                  </a:txBody>
                  <a:tcPr/>
                </a:tc>
                <a:extLst>
                  <a:ext uri="{0D108BD9-81ED-4DB2-BD59-A6C34878D82A}">
                    <a16:rowId xmlns:a16="http://schemas.microsoft.com/office/drawing/2014/main" val="510776947"/>
                  </a:ext>
                </a:extLst>
              </a:tr>
              <a:tr h="370840">
                <a:tc>
                  <a:txBody>
                    <a:bodyPr/>
                    <a:lstStyle/>
                    <a:p>
                      <a:r>
                        <a:rPr lang="en-US" sz="1000" i="1" dirty="0"/>
                        <a:t>(Slide 4)</a:t>
                      </a:r>
                      <a:r>
                        <a:rPr lang="en-US" sz="1000" dirty="0"/>
                        <a:t> ERCOT’s current AS procurement methodology is based on deterministic metrics that do not reflect a probabilistic analysis of reliability risks.</a:t>
                      </a:r>
                    </a:p>
                    <a:p>
                      <a:endParaRPr lang="en-US" sz="1000" dirty="0"/>
                    </a:p>
                    <a:p>
                      <a:r>
                        <a:rPr lang="en-US" sz="1000" i="1" dirty="0"/>
                        <a:t>(Slide 5) </a:t>
                      </a:r>
                      <a:r>
                        <a:rPr lang="en-US" sz="1000" dirty="0"/>
                        <a:t>AS procurement volumes should be informed by a probabilistic analysis of the reliability risks addressed by the AS products</a:t>
                      </a:r>
                    </a:p>
                  </a:txBody>
                  <a:tcPr/>
                </a:tc>
                <a:tc>
                  <a:txBody>
                    <a:bodyPr/>
                    <a:lstStyle/>
                    <a:p>
                      <a:r>
                        <a:rPr lang="en-US" sz="1000" dirty="0"/>
                        <a:t>ERCOT is generally supportive of the idea of doing a “full statistical” probabilistic analysis to determine AS quantities, in order to better account for the joint probabilities of the various uncertainties. (ERCOT’s Recommendation #1).</a:t>
                      </a:r>
                    </a:p>
                    <a:p>
                      <a:endParaRPr lang="en-US" sz="1000" dirty="0"/>
                    </a:p>
                    <a:p>
                      <a:r>
                        <a:rPr lang="en-US" sz="1000" dirty="0">
                          <a:solidFill>
                            <a:schemeClr val="accent6"/>
                          </a:solidFill>
                        </a:rPr>
                        <a:t>There are OPEN questions on the analysis approach which require stakeholder and policymaker feedback.</a:t>
                      </a:r>
                    </a:p>
                  </a:txBody>
                  <a:tcPr/>
                </a:tc>
                <a:extLst>
                  <a:ext uri="{0D108BD9-81ED-4DB2-BD59-A6C34878D82A}">
                    <a16:rowId xmlns:a16="http://schemas.microsoft.com/office/drawing/2014/main" val="224336176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(Slide 5) ECRS and NSPIN procurement volumes can be substantially reduced on average while maintaining reliability:</a:t>
                      </a:r>
                    </a:p>
                  </a:txBody>
                  <a:tcPr/>
                </a:tc>
                <a:tc>
                  <a:txBody>
                    <a:bodyPr/>
                    <a:lstStyle/>
                    <a:p>
                      <a:r>
                        <a:rPr lang="en-US" sz="1000" dirty="0"/>
                        <a:t>These conclusions are drawn based on the IMM’s recommendation of using a loss of firm load probability as the event/criteria that should be used to set AS reserve targets. </a:t>
                      </a:r>
                      <a:r>
                        <a:rPr lang="en-US" sz="1000" i="0" dirty="0"/>
                        <a:t>This approach is essentially advocating to </a:t>
                      </a:r>
                      <a:r>
                        <a:rPr lang="en-US" sz="1000" b="1" u="sng" kern="1200" dirty="0">
                          <a:solidFill>
                            <a:schemeClr val="dk1"/>
                          </a:solidFill>
                          <a:latin typeface="+mn-lt"/>
                          <a:ea typeface="+mn-ea"/>
                          <a:cs typeface="+mn-cs"/>
                        </a:rPr>
                        <a:t>depend on periodic emergency operations.</a:t>
                      </a:r>
                    </a:p>
                    <a:p>
                      <a:endParaRPr lang="en-US" sz="1000" dirty="0"/>
                    </a:p>
                    <a:p>
                      <a:r>
                        <a:rPr lang="en-US" sz="1000" dirty="0">
                          <a:solidFill>
                            <a:schemeClr val="accent6"/>
                          </a:solidFill>
                        </a:rPr>
                        <a:t>ERCOT considers the event/criteria to be used for setting AS requirements as an OPEN question.</a:t>
                      </a:r>
                    </a:p>
                  </a:txBody>
                  <a:tcPr/>
                </a:tc>
                <a:extLst>
                  <a:ext uri="{0D108BD9-81ED-4DB2-BD59-A6C34878D82A}">
                    <a16:rowId xmlns:a16="http://schemas.microsoft.com/office/drawing/2014/main" val="587894008"/>
                  </a:ext>
                </a:extLst>
              </a:tr>
              <a:tr h="370840">
                <a:tc>
                  <a:txBody>
                    <a:bodyPr/>
                    <a:lstStyle/>
                    <a:p>
                      <a:r>
                        <a:rPr lang="en-US" sz="1000" dirty="0"/>
                        <a:t>(Slide 5) Larger benefits can be achieved by making the AS procurement quantities dynamically based on the factors that tend to affect the reliability risks</a:t>
                      </a:r>
                    </a:p>
                  </a:txBody>
                  <a:tcPr/>
                </a:tc>
                <a:tc>
                  <a:txBody>
                    <a:bodyPr/>
                    <a:lstStyle/>
                    <a:p>
                      <a:r>
                        <a:rPr lang="en-US" sz="1000" dirty="0"/>
                        <a:t>ERCOT is generally supportive of the idea of determining some portion of AS quantities closer to the Operating Day based on days-ahead forecasted conditions. (ERCOT’s Recommendation #2)</a:t>
                      </a:r>
                    </a:p>
                    <a:p>
                      <a:endParaRPr lang="en-US" sz="1000" dirty="0"/>
                    </a:p>
                    <a:p>
                      <a:r>
                        <a:rPr lang="en-US" sz="1000" dirty="0">
                          <a:solidFill>
                            <a:schemeClr val="accent6"/>
                          </a:solidFill>
                        </a:rPr>
                        <a:t>This approach is dramatically different from current approach. Input from stakeholders is essential in establishing and transitioning to such an  approach.</a:t>
                      </a:r>
                    </a:p>
                  </a:txBody>
                  <a:tcPr/>
                </a:tc>
                <a:extLst>
                  <a:ext uri="{0D108BD9-81ED-4DB2-BD59-A6C34878D82A}">
                    <a16:rowId xmlns:a16="http://schemas.microsoft.com/office/drawing/2014/main" val="3478867392"/>
                  </a:ext>
                </a:extLst>
              </a:tr>
              <a:tr h="370840">
                <a:tc>
                  <a:txBody>
                    <a:bodyPr/>
                    <a:lstStyle/>
                    <a:p>
                      <a:r>
                        <a:rPr lang="en-US" sz="1000" dirty="0"/>
                        <a:t>(Slide 5) ESR duration requirements are currently set arbitrarily high and should be lowered to one hour, consistent with the risks they address</a:t>
                      </a:r>
                    </a:p>
                  </a:txBody>
                  <a:tcPr/>
                </a:tc>
                <a:tc>
                  <a:txBody>
                    <a:bodyPr/>
                    <a:lstStyle/>
                    <a:p>
                      <a:r>
                        <a:rPr lang="en-US" sz="1000" i="0" dirty="0"/>
                        <a:t>ERCOT considers the current duration requirements to be appropriate under the existing paradigm. </a:t>
                      </a:r>
                      <a:r>
                        <a:rPr lang="en-US" sz="1000" dirty="0"/>
                        <a:t>Slides 31 and 32 in Appendix demonstrate some analysis ERCOT conducted in the past on this topic. </a:t>
                      </a:r>
                    </a:p>
                    <a:p>
                      <a:endParaRPr lang="en-US" sz="1000" dirty="0"/>
                    </a:p>
                    <a:p>
                      <a:r>
                        <a:rPr lang="en-US" sz="1000" dirty="0">
                          <a:solidFill>
                            <a:schemeClr val="accent6"/>
                          </a:solidFill>
                        </a:rPr>
                        <a:t>ERCOT also agrees that with the system changes that are being teed up with RTC, duration for AS is an important topic that should be reconsidered at the appropriate time. A probabilistic assessment of the risk may need to be included in the analysis.</a:t>
                      </a:r>
                    </a:p>
                  </a:txBody>
                  <a:tcPr/>
                </a:tc>
                <a:extLst>
                  <a:ext uri="{0D108BD9-81ED-4DB2-BD59-A6C34878D82A}">
                    <a16:rowId xmlns:a16="http://schemas.microsoft.com/office/drawing/2014/main" val="2705141952"/>
                  </a:ext>
                </a:extLst>
              </a:tr>
            </a:tbl>
          </a:graphicData>
        </a:graphic>
      </p:graphicFrame>
      <p:sp>
        <p:nvSpPr>
          <p:cNvPr id="4" name="Slide Number Placeholder 3">
            <a:extLst>
              <a:ext uri="{FF2B5EF4-FFF2-40B4-BE49-F238E27FC236}">
                <a16:creationId xmlns:a16="http://schemas.microsoft.com/office/drawing/2014/main" id="{379649CB-35CA-3EB5-4EC0-F97345A061F1}"/>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405216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1FE8-2492-76B7-21D9-52A028D3AE48}"/>
              </a:ext>
            </a:extLst>
          </p:cNvPr>
          <p:cNvSpPr>
            <a:spLocks noGrp="1"/>
          </p:cNvSpPr>
          <p:nvPr>
            <p:ph type="title"/>
          </p:nvPr>
        </p:nvSpPr>
        <p:spPr/>
        <p:txBody>
          <a:bodyPr/>
          <a:lstStyle/>
          <a:p>
            <a:r>
              <a:rPr lang="en-US" sz="2000" dirty="0"/>
              <a:t>Response to IMM’s Analysis and Recommendations, Contd.</a:t>
            </a:r>
          </a:p>
        </p:txBody>
      </p:sp>
      <p:graphicFrame>
        <p:nvGraphicFramePr>
          <p:cNvPr id="5" name="Content Placeholder 4">
            <a:extLst>
              <a:ext uri="{FF2B5EF4-FFF2-40B4-BE49-F238E27FC236}">
                <a16:creationId xmlns:a16="http://schemas.microsoft.com/office/drawing/2014/main" id="{AB244671-A790-98C7-5565-CC5347439EDB}"/>
              </a:ext>
            </a:extLst>
          </p:cNvPr>
          <p:cNvGraphicFramePr>
            <a:graphicFrameLocks noGrp="1"/>
          </p:cNvGraphicFramePr>
          <p:nvPr>
            <p:ph idx="1"/>
            <p:extLst>
              <p:ext uri="{D42A27DB-BD31-4B8C-83A1-F6EECF244321}">
                <p14:modId xmlns:p14="http://schemas.microsoft.com/office/powerpoint/2010/main" val="2459854608"/>
              </p:ext>
            </p:extLst>
          </p:nvPr>
        </p:nvGraphicFramePr>
        <p:xfrm>
          <a:off x="304800" y="855663"/>
          <a:ext cx="8458200" cy="5521960"/>
        </p:xfrm>
        <a:graphic>
          <a:graphicData uri="http://schemas.openxmlformats.org/drawingml/2006/table">
            <a:tbl>
              <a:tblPr firstRow="1" bandRow="1">
                <a:tableStyleId>{5C22544A-7EE6-4342-B048-85BDC9FD1C3A}</a:tableStyleId>
              </a:tblPr>
              <a:tblGrid>
                <a:gridCol w="4031530">
                  <a:extLst>
                    <a:ext uri="{9D8B030D-6E8A-4147-A177-3AD203B41FA5}">
                      <a16:colId xmlns:a16="http://schemas.microsoft.com/office/drawing/2014/main" val="4233086594"/>
                    </a:ext>
                  </a:extLst>
                </a:gridCol>
                <a:gridCol w="4426670">
                  <a:extLst>
                    <a:ext uri="{9D8B030D-6E8A-4147-A177-3AD203B41FA5}">
                      <a16:colId xmlns:a16="http://schemas.microsoft.com/office/drawing/2014/main" val="3558780894"/>
                    </a:ext>
                  </a:extLst>
                </a:gridCol>
              </a:tblGrid>
              <a:tr h="370840">
                <a:tc>
                  <a:txBody>
                    <a:bodyPr/>
                    <a:lstStyle/>
                    <a:p>
                      <a:pPr algn="ctr"/>
                      <a:r>
                        <a:rPr lang="en-US" cap="small" baseline="0" dirty="0"/>
                        <a:t>Excerpts from IMM’s Recommendations</a:t>
                      </a:r>
                    </a:p>
                  </a:txBody>
                  <a:tcPr/>
                </a:tc>
                <a:tc>
                  <a:txBody>
                    <a:bodyPr/>
                    <a:lstStyle/>
                    <a:p>
                      <a:pPr algn="ctr"/>
                      <a:r>
                        <a:rPr lang="en-US" cap="small" baseline="0" dirty="0"/>
                        <a:t>ERCOT’s Perspective</a:t>
                      </a:r>
                    </a:p>
                  </a:txBody>
                  <a:tcPr/>
                </a:tc>
                <a:extLst>
                  <a:ext uri="{0D108BD9-81ED-4DB2-BD59-A6C34878D82A}">
                    <a16:rowId xmlns:a16="http://schemas.microsoft.com/office/drawing/2014/main" val="510776947"/>
                  </a:ext>
                </a:extLst>
              </a:tr>
              <a:tr h="370840">
                <a:tc>
                  <a:txBody>
                    <a:bodyPr/>
                    <a:lstStyle/>
                    <a:p>
                      <a:r>
                        <a:rPr lang="en-US" sz="1000" dirty="0"/>
                        <a:t>(Slide 6) Model Approach: Determine how reserve levels correspond to the “loss of load probability” (LOLP) based on randomly occurring forced generator outages and load and renewable output forecast errors. </a:t>
                      </a:r>
                    </a:p>
                    <a:p>
                      <a:pPr marL="171450" indent="-171450">
                        <a:buFontTx/>
                        <a:buChar char="-"/>
                      </a:pPr>
                      <a:r>
                        <a:rPr lang="en-US" sz="1000" dirty="0"/>
                        <a:t>Forced generator outages cause an immediate reduction in available reserves as they are deployed</a:t>
                      </a:r>
                    </a:p>
                    <a:p>
                      <a:pPr marL="171450" indent="-171450">
                        <a:buFontTx/>
                        <a:buChar char="-"/>
                      </a:pPr>
                      <a:r>
                        <a:rPr lang="en-US" sz="1000" dirty="0"/>
                        <a:t>Under-forecasts of net load (load – renewable output) can lead to under-commitment of dispatchable resources and fewer available reserves</a:t>
                      </a:r>
                    </a:p>
                    <a:p>
                      <a:pPr marL="0" indent="0">
                        <a:buFontTx/>
                        <a:buNone/>
                      </a:pPr>
                      <a:r>
                        <a:rPr lang="en-US" sz="1000" dirty="0"/>
                        <a:t>The frequency iterations with load shedding determines the LOLP</a:t>
                      </a:r>
                    </a:p>
                    <a:p>
                      <a:pPr marL="0" indent="0">
                        <a:buFontTx/>
                        <a:buNone/>
                      </a:pPr>
                      <a:endParaRPr lang="en-US" sz="1000" dirty="0"/>
                    </a:p>
                    <a:p>
                      <a:pPr marL="0" indent="0">
                        <a:buFontTx/>
                        <a:buNone/>
                      </a:pPr>
                      <a:r>
                        <a:rPr lang="en-US" sz="1000" dirty="0"/>
                        <a:t>(Slide 8) To accurately determine when load-shedding would occur in the model iterations, it must recognize all available supply</a:t>
                      </a:r>
                    </a:p>
                  </a:txBody>
                  <a:tcPr/>
                </a:tc>
                <a:tc>
                  <a:txBody>
                    <a:bodyPr/>
                    <a:lstStyle/>
                    <a:p>
                      <a:r>
                        <a:rPr lang="en-US" sz="1000" dirty="0"/>
                        <a:t>The IMM is recommending to only consider impact of forced outages that occur within an hour as “at risk” capacity and cover the continued impact of a forced outage indirectly as reduced headroom. </a:t>
                      </a:r>
                    </a:p>
                    <a:p>
                      <a:endParaRPr lang="en-US" sz="1000" dirty="0"/>
                    </a:p>
                    <a:p>
                      <a:r>
                        <a:rPr lang="en-US" sz="1000" dirty="0"/>
                        <a:t>Further the IMM recommends taking advantage of headroom from all Resources that are committed including those that don’t have any obligation to be available, i.e.,</a:t>
                      </a:r>
                      <a:r>
                        <a:rPr lang="en-US" sz="1000" b="1" u="sng" dirty="0"/>
                        <a:t> count on overcommitment.</a:t>
                      </a:r>
                    </a:p>
                    <a:p>
                      <a:endParaRPr lang="en-US" sz="1000" dirty="0"/>
                    </a:p>
                    <a:p>
                      <a:r>
                        <a:rPr lang="en-US" sz="1000" dirty="0"/>
                        <a:t>Historically, ERCOT has set AS quantities based on as estimation of the risks. This approach guarantees that Resources with the right operational characteristics will be available to cover these risks and does not rely on past actions/behavior from Market Participants which may not may not continue. </a:t>
                      </a:r>
                      <a:r>
                        <a:rPr lang="en-US" sz="1000" dirty="0">
                          <a:solidFill>
                            <a:schemeClr val="accent6"/>
                          </a:solidFill>
                        </a:rPr>
                        <a:t>The changes IMM is recommending </a:t>
                      </a:r>
                      <a:r>
                        <a:rPr lang="en-US" sz="1000" b="0" u="none" dirty="0">
                          <a:solidFill>
                            <a:schemeClr val="accent6"/>
                          </a:solidFill>
                        </a:rPr>
                        <a:t>are important policy decisions that should be carefully considered.</a:t>
                      </a:r>
                      <a:r>
                        <a:rPr lang="en-US" sz="1000" dirty="0">
                          <a:solidFill>
                            <a:schemeClr val="accent6"/>
                          </a:solidFill>
                        </a:rPr>
                        <a:t> </a:t>
                      </a:r>
                    </a:p>
                    <a:p>
                      <a:endParaRPr lang="en-US" sz="1000" dirty="0">
                        <a:solidFill>
                          <a:schemeClr val="accent6"/>
                        </a:solidFill>
                      </a:endParaRPr>
                    </a:p>
                    <a:p>
                      <a:r>
                        <a:rPr lang="en-US" sz="1000" dirty="0">
                          <a:solidFill>
                            <a:schemeClr val="accent6"/>
                          </a:solidFill>
                        </a:rPr>
                        <a:t>ERCOT’s considers these issues to be part of the OPEN questions on the analysis approach which require stakeholder and policymaker feedback.</a:t>
                      </a:r>
                    </a:p>
                  </a:txBody>
                  <a:tcPr/>
                </a:tc>
                <a:extLst>
                  <a:ext uri="{0D108BD9-81ED-4DB2-BD59-A6C34878D82A}">
                    <a16:rowId xmlns:a16="http://schemas.microsoft.com/office/drawing/2014/main" val="413048636"/>
                  </a:ext>
                </a:extLst>
              </a:tr>
              <a:tr h="370840">
                <a:tc>
                  <a:txBody>
                    <a:bodyPr/>
                    <a:lstStyle/>
                    <a:p>
                      <a:pPr marL="0" indent="0">
                        <a:buFontTx/>
                        <a:buNone/>
                      </a:pPr>
                      <a:r>
                        <a:rPr lang="en-US" sz="1000" dirty="0"/>
                        <a:t>(Slide 14) Forecast errors become evident over longer time horizons are better addressed by commitment of longer-lead time resources through the RUC</a:t>
                      </a:r>
                    </a:p>
                  </a:txBody>
                  <a:tcPr/>
                </a:tc>
                <a:tc>
                  <a:txBody>
                    <a:bodyPr/>
                    <a:lstStyle/>
                    <a:p>
                      <a:r>
                        <a:rPr lang="en-US" sz="1000" dirty="0"/>
                        <a:t>The IMM is recommending that Non-Spin should only be used to </a:t>
                      </a:r>
                      <a:r>
                        <a:rPr lang="en-US" sz="1000" b="1" dirty="0"/>
                        <a:t>cover risk that have a one-hour lead time</a:t>
                      </a:r>
                      <a:r>
                        <a:rPr lang="en-US" sz="1000" dirty="0"/>
                        <a:t>, whereas the current AS methodology covers risks that have a six-hour lead time.  Further the IMM proposes that </a:t>
                      </a:r>
                      <a:r>
                        <a:rPr lang="en-US" sz="1000" b="1" u="sng" dirty="0"/>
                        <a:t>RUC can be used to cover risks that have a longer lead time</a:t>
                      </a:r>
                      <a:r>
                        <a:rPr lang="en-US" sz="1000" dirty="0"/>
                        <a:t>. </a:t>
                      </a:r>
                    </a:p>
                    <a:p>
                      <a:endParaRPr lang="en-US" sz="1000" dirty="0"/>
                    </a:p>
                    <a:p>
                      <a:r>
                        <a:rPr lang="en-US" sz="1000" dirty="0">
                          <a:solidFill>
                            <a:schemeClr val="accent6"/>
                          </a:solidFill>
                        </a:rPr>
                        <a:t>The IMM is proposing an approach that is counter to the guidance from policymakers and stakeholders. Implications of such a policy change should be carefully reconsidered.</a:t>
                      </a:r>
                    </a:p>
                  </a:txBody>
                  <a:tcPr/>
                </a:tc>
                <a:extLst>
                  <a:ext uri="{0D108BD9-81ED-4DB2-BD59-A6C34878D82A}">
                    <a16:rowId xmlns:a16="http://schemas.microsoft.com/office/drawing/2014/main" val="4216608275"/>
                  </a:ext>
                </a:extLst>
              </a:tr>
              <a:tr h="370840">
                <a:tc>
                  <a:txBody>
                    <a:bodyPr/>
                    <a:lstStyle/>
                    <a:p>
                      <a:pPr marL="0" indent="0">
                        <a:buFontTx/>
                        <a:buNone/>
                      </a:pPr>
                      <a:r>
                        <a:rPr lang="en-US" sz="1000" i="1" dirty="0"/>
                        <a:t>(Slide 22)</a:t>
                      </a:r>
                      <a:r>
                        <a:rPr lang="en-US" sz="1000" dirty="0"/>
                        <a:t> Ideally, the AS methodology should account for changes in the risk profile associated with the rapidly changing resource mix, including:</a:t>
                      </a:r>
                    </a:p>
                    <a:p>
                      <a:pPr marL="0" indent="0">
                        <a:buFontTx/>
                        <a:buNone/>
                      </a:pPr>
                      <a:r>
                        <a:rPr lang="en-US" sz="1000" dirty="0"/>
                        <a:t>- The rapidly increasing penetration of intermittent resources, which will likely increase the magnitude of the net load forecast errors, and</a:t>
                      </a:r>
                    </a:p>
                    <a:p>
                      <a:pPr marL="0" indent="0">
                        <a:buFontTx/>
                        <a:buNone/>
                      </a:pPr>
                      <a:r>
                        <a:rPr lang="en-US" sz="1000" dirty="0"/>
                        <a:t>- The increase in large flexible loads that tend to mitigate system risk by self-curtailing when conditions become tight</a:t>
                      </a:r>
                    </a:p>
                  </a:txBody>
                  <a:tcPr/>
                </a:tc>
                <a:tc>
                  <a:txBody>
                    <a:bodyPr/>
                    <a:lstStyle/>
                    <a:p>
                      <a:r>
                        <a:rPr lang="en-US" sz="1000" dirty="0"/>
                        <a:t>ERCOT considers accounting for the impact of growth in installed capacities on risks for which AS is needed as an </a:t>
                      </a:r>
                      <a:r>
                        <a:rPr lang="en-US" sz="1000" b="1" dirty="0">
                          <a:solidFill>
                            <a:schemeClr val="accent6"/>
                          </a:solidFill>
                        </a:rPr>
                        <a:t>important</a:t>
                      </a:r>
                      <a:r>
                        <a:rPr lang="en-US" sz="1000" dirty="0"/>
                        <a:t> question.</a:t>
                      </a:r>
                    </a:p>
                  </a:txBody>
                  <a:tcPr/>
                </a:tc>
                <a:extLst>
                  <a:ext uri="{0D108BD9-81ED-4DB2-BD59-A6C34878D82A}">
                    <a16:rowId xmlns:a16="http://schemas.microsoft.com/office/drawing/2014/main" val="1797022269"/>
                  </a:ext>
                </a:extLst>
              </a:tr>
            </a:tbl>
          </a:graphicData>
        </a:graphic>
      </p:graphicFrame>
      <p:sp>
        <p:nvSpPr>
          <p:cNvPr id="4" name="Slide Number Placeholder 3">
            <a:extLst>
              <a:ext uri="{FF2B5EF4-FFF2-40B4-BE49-F238E27FC236}">
                <a16:creationId xmlns:a16="http://schemas.microsoft.com/office/drawing/2014/main" id="{379649CB-35CA-3EB5-4EC0-F97345A061F1}"/>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332900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BF4E-D2CB-580E-173C-0AECA553A27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E385A4E-4053-935B-07EE-185D28FF8E63}"/>
              </a:ext>
            </a:extLst>
          </p:cNvPr>
          <p:cNvSpPr>
            <a:spLocks noGrp="1"/>
          </p:cNvSpPr>
          <p:nvPr>
            <p:ph idx="1"/>
          </p:nvPr>
        </p:nvSpPr>
        <p:spPr/>
        <p:txBody>
          <a:bodyPr/>
          <a:lstStyle/>
          <a:p>
            <a:r>
              <a:rPr lang="en-US" dirty="0"/>
              <a:t>Existing AS products and the forthcoming DRRS are sufficient for meeting the system’s reliability needs. Further: </a:t>
            </a:r>
          </a:p>
          <a:p>
            <a:pPr lvl="1"/>
            <a:r>
              <a:rPr lang="en-US" dirty="0"/>
              <a:t>ERCOT does not recommend additional AS products at this time. </a:t>
            </a:r>
          </a:p>
          <a:p>
            <a:pPr lvl="1"/>
            <a:r>
              <a:rPr lang="en-US" dirty="0"/>
              <a:t>ERCOT recommends continuing the current mechanisms that best quantify the risks and meet applicable NERC reliability standard requirements for </a:t>
            </a:r>
            <a:r>
              <a:rPr lang="en-US" b="1" dirty="0"/>
              <a:t>Regulation</a:t>
            </a:r>
            <a:r>
              <a:rPr lang="en-US" dirty="0"/>
              <a:t>, </a:t>
            </a:r>
            <a:r>
              <a:rPr lang="en-US" b="1" dirty="0"/>
              <a:t>RRS</a:t>
            </a:r>
            <a:r>
              <a:rPr lang="en-US" dirty="0"/>
              <a:t>, and the frequency-response portion of </a:t>
            </a:r>
            <a:r>
              <a:rPr lang="en-US" b="1" dirty="0"/>
              <a:t>ECRS.</a:t>
            </a:r>
          </a:p>
          <a:p>
            <a:pPr lvl="1"/>
            <a:r>
              <a:rPr lang="en-US" dirty="0"/>
              <a:t>ERCOT recommends exploring a “full statistical” analysis of risk for computing the non-frequency recovery portion of </a:t>
            </a:r>
            <a:r>
              <a:rPr lang="en-US" b="1" dirty="0"/>
              <a:t>ECRS</a:t>
            </a:r>
            <a:r>
              <a:rPr lang="en-US" dirty="0"/>
              <a:t> and </a:t>
            </a:r>
            <a:r>
              <a:rPr lang="en-US" b="1" dirty="0"/>
              <a:t>Non-Spin</a:t>
            </a:r>
            <a:r>
              <a:rPr lang="en-US" dirty="0"/>
              <a:t>.</a:t>
            </a:r>
          </a:p>
          <a:p>
            <a:pPr lvl="1"/>
            <a:r>
              <a:rPr lang="en-US" dirty="0"/>
              <a:t>ERCOT recommends exploring the benefits of determining some portion of AS quantities closer to the Operating Day based on days-ahead forecasted conditions.</a:t>
            </a:r>
          </a:p>
          <a:p>
            <a:pPr lvl="1"/>
            <a:endParaRPr lang="en-US" sz="800" dirty="0"/>
          </a:p>
          <a:p>
            <a:r>
              <a:rPr lang="en-US" dirty="0"/>
              <a:t>ERCOT notes that implementation of changes as an outcome of this Study is dependent on addressing the OPEN questions and software tool development.</a:t>
            </a:r>
          </a:p>
          <a:p>
            <a:pPr lvl="1"/>
            <a:r>
              <a:rPr lang="en-US" dirty="0"/>
              <a:t>Any changes will not be incorporated in the 2025 AS Methodology due to timing considerations.</a:t>
            </a:r>
          </a:p>
          <a:p>
            <a:endParaRPr lang="en-US" sz="800" dirty="0"/>
          </a:p>
          <a:p>
            <a:r>
              <a:rPr lang="en-US" dirty="0"/>
              <a:t>Regarding the IMM’s analysis, ERCOT agrees with the proposed probabilistic framework but notes that much of the reduction in AS quantities the IMM proposes is NOT due to better analytics but is rather due to modifying previous policy decisions (such as avoiding emergency operations, procuring AS rather than RUC, and not relying on non-obligated Resources) in a way that drives lower AS quantities. </a:t>
            </a:r>
          </a:p>
          <a:p>
            <a:pPr lvl="1"/>
            <a:r>
              <a:rPr lang="en-US" dirty="0"/>
              <a:t>Any policy decision(s) to expect periodic emergency operations, to increase the use of RUC rather that procuring AS, or to rely on non-obligated Resources for reliability services must be considered and decided by policymakers and should not be hidden within modeling assumptions.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0346240-7CA5-7F49-E4B4-B9F47C49CBE9}"/>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162008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28CD-BD9E-B839-A2FE-BCCDAB540816}"/>
              </a:ext>
            </a:extLst>
          </p:cNvPr>
          <p:cNvSpPr>
            <a:spLocks noGrp="1"/>
          </p:cNvSpPr>
          <p:nvPr>
            <p:ph type="title"/>
          </p:nvPr>
        </p:nvSpPr>
        <p:spPr/>
        <p:txBody>
          <a:bodyPr/>
          <a:lstStyle/>
          <a:p>
            <a:r>
              <a:rPr lang="en-US" sz="3200" dirty="0"/>
              <a:t>Response to </a:t>
            </a:r>
            <a:r>
              <a:rPr lang="en-US" dirty="0"/>
              <a:t>TAC Feedback</a:t>
            </a:r>
          </a:p>
        </p:txBody>
      </p:sp>
      <p:graphicFrame>
        <p:nvGraphicFramePr>
          <p:cNvPr id="5" name="Content Placeholder 4">
            <a:extLst>
              <a:ext uri="{FF2B5EF4-FFF2-40B4-BE49-F238E27FC236}">
                <a16:creationId xmlns:a16="http://schemas.microsoft.com/office/drawing/2014/main" id="{F7CC795D-EB92-F51C-B7B6-C495387DBDEF}"/>
              </a:ext>
            </a:extLst>
          </p:cNvPr>
          <p:cNvGraphicFramePr>
            <a:graphicFrameLocks noGrp="1"/>
          </p:cNvGraphicFramePr>
          <p:nvPr>
            <p:ph idx="1"/>
            <p:extLst>
              <p:ext uri="{D42A27DB-BD31-4B8C-83A1-F6EECF244321}">
                <p14:modId xmlns:p14="http://schemas.microsoft.com/office/powerpoint/2010/main" val="2996748673"/>
              </p:ext>
            </p:extLst>
          </p:nvPr>
        </p:nvGraphicFramePr>
        <p:xfrm>
          <a:off x="304800" y="855663"/>
          <a:ext cx="8540496" cy="5217160"/>
        </p:xfrm>
        <a:graphic>
          <a:graphicData uri="http://schemas.openxmlformats.org/drawingml/2006/table">
            <a:tbl>
              <a:tblPr firstRow="1" bandRow="1">
                <a:tableStyleId>{5C22544A-7EE6-4342-B048-85BDC9FD1C3A}</a:tableStyleId>
              </a:tblPr>
              <a:tblGrid>
                <a:gridCol w="4523509">
                  <a:extLst>
                    <a:ext uri="{9D8B030D-6E8A-4147-A177-3AD203B41FA5}">
                      <a16:colId xmlns:a16="http://schemas.microsoft.com/office/drawing/2014/main" val="3385690221"/>
                    </a:ext>
                  </a:extLst>
                </a:gridCol>
                <a:gridCol w="4016987">
                  <a:extLst>
                    <a:ext uri="{9D8B030D-6E8A-4147-A177-3AD203B41FA5}">
                      <a16:colId xmlns:a16="http://schemas.microsoft.com/office/drawing/2014/main" val="1634197488"/>
                    </a:ext>
                  </a:extLst>
                </a:gridCol>
              </a:tblGrid>
              <a:tr h="370840">
                <a:tc>
                  <a:txBody>
                    <a:bodyPr/>
                    <a:lstStyle/>
                    <a:p>
                      <a:pPr algn="ctr"/>
                      <a:r>
                        <a:rPr lang="en-US" dirty="0"/>
                        <a:t>TAC Feedback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cap="small" baseline="0" dirty="0"/>
                        <a:t>ERCOT’s Perspective</a:t>
                      </a:r>
                    </a:p>
                  </a:txBody>
                  <a:tcPr/>
                </a:tc>
                <a:extLst>
                  <a:ext uri="{0D108BD9-81ED-4DB2-BD59-A6C34878D82A}">
                    <a16:rowId xmlns:a16="http://schemas.microsoft.com/office/drawing/2014/main" val="1320727847"/>
                  </a:ext>
                </a:extLst>
              </a:tr>
              <a:tr h="370840">
                <a:tc>
                  <a:txBody>
                    <a:bodyPr/>
                    <a:lstStyle/>
                    <a:p>
                      <a:pPr marL="228600" indent="-228600">
                        <a:buFont typeface="+mj-lt"/>
                        <a:buAutoNum type="arabicPeriod"/>
                      </a:pPr>
                      <a:r>
                        <a:rPr lang="en-US" sz="1000" kern="1200" dirty="0">
                          <a:solidFill>
                            <a:schemeClr val="dk1"/>
                          </a:solidFill>
                          <a:effectLst/>
                          <a:latin typeface="+mn-lt"/>
                          <a:ea typeface="+mn-ea"/>
                          <a:cs typeface="+mn-cs"/>
                        </a:rPr>
                        <a:t>How does a probabilistic approach help us deal with the problem of responding to operational risks when resources with right characteristics are not available (through self commitment)? How does RTC? </a:t>
                      </a:r>
                      <a:endParaRPr lang="en-US" sz="1000" dirty="0"/>
                    </a:p>
                  </a:txBody>
                  <a:tcPr/>
                </a:tc>
                <a:tc>
                  <a:txBody>
                    <a:bodyPr/>
                    <a:lstStyle/>
                    <a:p>
                      <a:pPr marL="228600" indent="-228600">
                        <a:buFont typeface="+mj-lt"/>
                        <a:buAutoNum type="arabicPeriod"/>
                      </a:pPr>
                      <a:r>
                        <a:rPr lang="en-US" sz="1000" dirty="0"/>
                        <a:t>As far as incenting the self commitment and having resources online is concerned, careful setup of the probabilistic analysis under both ERCOT Recommendations will be important. RTC helps improve operational efficiencies by re-procuring AS every 5-minutes. Under RTC as well, from a self commitment perspective, it is important to ensure that the AS Demand Curves RTC uses are setup to appropriately represent the operating philosophy guidance from policymakers.</a:t>
                      </a:r>
                    </a:p>
                  </a:txBody>
                  <a:tcPr/>
                </a:tc>
                <a:extLst>
                  <a:ext uri="{0D108BD9-81ED-4DB2-BD59-A6C34878D82A}">
                    <a16:rowId xmlns:a16="http://schemas.microsoft.com/office/drawing/2014/main" val="3054248373"/>
                  </a:ext>
                </a:extLst>
              </a:tr>
              <a:tr h="370840">
                <a:tc>
                  <a:txBody>
                    <a:bodyPr/>
                    <a:lstStyle/>
                    <a:p>
                      <a:pPr marL="228600" indent="-228600">
                        <a:buFont typeface="+mj-lt"/>
                        <a:buAutoNum type="arabicPeriod"/>
                      </a:pPr>
                      <a:r>
                        <a:rPr lang="en-US" sz="1000" kern="1200" dirty="0">
                          <a:solidFill>
                            <a:schemeClr val="dk1"/>
                          </a:solidFill>
                          <a:effectLst/>
                          <a:latin typeface="+mn-lt"/>
                          <a:ea typeface="+mn-ea"/>
                          <a:cs typeface="+mn-cs"/>
                        </a:rPr>
                        <a:t>What are plans to develop a holistic portfolio approach in quantifying minimum quantities for each AS product? A portfolio approach ensures that overlaps between products are minimized, that products complement each other and reliability is optimized as a portfolio. The ideal portfolio approach likely needs to use probabilistic methods to simulate risks under uncertainty.</a:t>
                      </a:r>
                    </a:p>
                    <a:p>
                      <a:pPr marL="228600" indent="-228600">
                        <a:buFont typeface="+mj-lt"/>
                        <a:buAutoNum type="arabicPeriod"/>
                      </a:pPr>
                      <a:r>
                        <a:rPr lang="en-US" sz="1000" kern="1200" dirty="0">
                          <a:solidFill>
                            <a:schemeClr val="dk1"/>
                          </a:solidFill>
                          <a:effectLst/>
                          <a:latin typeface="+mn-lt"/>
                          <a:ea typeface="+mn-ea"/>
                          <a:cs typeface="+mn-cs"/>
                        </a:rPr>
                        <a:t>Can ERCOT start to provide not just minimum quantities but also a quantity range or distribution for each AS product to help market participants have a better understanding of quantity ranges?</a:t>
                      </a:r>
                    </a:p>
                    <a:p>
                      <a:pPr marL="228600" indent="-228600">
                        <a:buFont typeface="+mj-lt"/>
                        <a:buAutoNum type="arabicPeriod"/>
                      </a:pPr>
                      <a:r>
                        <a:rPr lang="en-US" sz="1000" kern="1200" dirty="0">
                          <a:solidFill>
                            <a:schemeClr val="dk1"/>
                          </a:solidFill>
                          <a:effectLst/>
                          <a:latin typeface="+mn-lt"/>
                          <a:ea typeface="+mn-ea"/>
                          <a:cs typeface="+mn-cs"/>
                        </a:rPr>
                        <a:t>How do we ensure new or amended AS products like DRRS do not cause similar issues to ECRS (artificial scarcity, withholding from SCED, secondary impacts such as making SCED go short faster than it should etc.)?</a:t>
                      </a:r>
                    </a:p>
                    <a:p>
                      <a:pPr marL="228600" indent="-228600">
                        <a:buFont typeface="+mj-lt"/>
                        <a:buAutoNum type="arabicPeriod"/>
                      </a:pPr>
                      <a:r>
                        <a:rPr lang="en-US" sz="1000" kern="1200" dirty="0">
                          <a:solidFill>
                            <a:schemeClr val="dk1"/>
                          </a:solidFill>
                          <a:effectLst/>
                          <a:latin typeface="+mn-lt"/>
                          <a:ea typeface="+mn-ea"/>
                          <a:cs typeface="+mn-cs"/>
                        </a:rPr>
                        <a:t>What benchmarks or metrics can be used by IMM or ERCOT to benchmark AS or their performance to ensure ERCOT is not over-procuring AS for example and that AS quantities and types are reasonable both ex-ante and ex-post.</a:t>
                      </a:r>
                      <a:endParaRPr lang="en-US" sz="1000" dirty="0"/>
                    </a:p>
                  </a:txBody>
                  <a:tcPr/>
                </a:tc>
                <a:tc>
                  <a:txBody>
                    <a:bodyPr/>
                    <a:lstStyle/>
                    <a:p>
                      <a:pPr marL="228600" indent="-228600">
                        <a:buAutoNum type="arabicPeriod"/>
                      </a:pPr>
                      <a:r>
                        <a:rPr lang="en-US" sz="1000" dirty="0"/>
                        <a:t>This is something that has not been an intention or explicit goal of this effort. The datasets that are contemplated to be used for ECRS, Non-Spin (and even DRRS) risk analysis will be designed such that these are distinct, so that the probabilistic risk assessments for each as are distinct. </a:t>
                      </a:r>
                    </a:p>
                    <a:p>
                      <a:pPr marL="228600" indent="-228600">
                        <a:buAutoNum type="arabicPeriod"/>
                      </a:pPr>
                      <a:r>
                        <a:rPr lang="en-US" sz="1000" dirty="0"/>
                        <a:t>ERCOT is generally supportive of this and can develop this further under work tied to ERCOT’s Recommendation #2.</a:t>
                      </a:r>
                    </a:p>
                    <a:p>
                      <a:pPr marL="228600" indent="-228600">
                        <a:buAutoNum type="arabicPeriod"/>
                      </a:pPr>
                      <a:r>
                        <a:rPr lang="en-US" sz="1000" dirty="0"/>
                        <a:t>Operationally, DRRS is not same as ECRS. Under the proposed NPRR1235, DRRS will be implemented on “top” of RTC; it will be procured in the DAM and deployed v</a:t>
                      </a:r>
                      <a:r>
                        <a:rPr lang="en-US" sz="1000" kern="1200" dirty="0">
                          <a:solidFill>
                            <a:schemeClr val="dk1"/>
                          </a:solidFill>
                          <a:latin typeface="+mn-lt"/>
                          <a:ea typeface="+mn-ea"/>
                          <a:cs typeface="+mn-cs"/>
                        </a:rPr>
                        <a:t>ia RUC.  An important factor for this discussion could be the demand curve for DRRS in DAM.</a:t>
                      </a:r>
                    </a:p>
                    <a:p>
                      <a:pPr marL="228600" indent="-228600">
                        <a:buAutoNum type="arabicPeriod"/>
                      </a:pPr>
                      <a:r>
                        <a:rPr lang="en-US" sz="1000" dirty="0"/>
                        <a:t>ERCOT is open to exploring metrics that other similarly situated system operators may be using in this regard to that the extent that those metrics a valid for a single-balancing authority interconnection with limited ties.</a:t>
                      </a:r>
                    </a:p>
                  </a:txBody>
                  <a:tcPr/>
                </a:tc>
                <a:extLst>
                  <a:ext uri="{0D108BD9-81ED-4DB2-BD59-A6C34878D82A}">
                    <a16:rowId xmlns:a16="http://schemas.microsoft.com/office/drawing/2014/main" val="917134793"/>
                  </a:ext>
                </a:extLst>
              </a:tr>
              <a:tr h="370840">
                <a:tc>
                  <a:txBody>
                    <a:bodyPr/>
                    <a:lstStyle/>
                    <a:p>
                      <a:pPr marL="228600" indent="-228600">
                        <a:buFont typeface="+mj-lt"/>
                        <a:buAutoNum type="arabicPeriod"/>
                      </a:pPr>
                      <a:r>
                        <a:rPr lang="en-US" sz="1000" dirty="0"/>
                        <a:t>This request might be premature… but if the IMM has their Monte Carlo model prepared it would be interesting to see a </a:t>
                      </a:r>
                      <a:r>
                        <a:rPr lang="en-US" sz="1000" dirty="0" err="1"/>
                        <a:t>backcast</a:t>
                      </a:r>
                      <a:r>
                        <a:rPr lang="en-US" sz="1000" dirty="0"/>
                        <a:t> on AS plan amount distributions it would’ve produced during some historical time period. </a:t>
                      </a:r>
                    </a:p>
                  </a:txBody>
                  <a:tcPr/>
                </a:tc>
                <a:tc>
                  <a:txBody>
                    <a:bodyPr/>
                    <a:lstStyle/>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sz="1000" dirty="0"/>
                        <a:t>From an ERCOT perspective, ERCOT agrees that it may be too soon at the current moment to fulfill this request. At the appropriate time, ERCOT will be happy to share analysis that can show impact of the proposed probabilistic approach. The IMM may have a response in this.</a:t>
                      </a:r>
                    </a:p>
                  </a:txBody>
                  <a:tcPr/>
                </a:tc>
                <a:extLst>
                  <a:ext uri="{0D108BD9-81ED-4DB2-BD59-A6C34878D82A}">
                    <a16:rowId xmlns:a16="http://schemas.microsoft.com/office/drawing/2014/main" val="3418050964"/>
                  </a:ext>
                </a:extLst>
              </a:tr>
            </a:tbl>
          </a:graphicData>
        </a:graphic>
      </p:graphicFrame>
      <p:sp>
        <p:nvSpPr>
          <p:cNvPr id="4" name="Slide Number Placeholder 3">
            <a:extLst>
              <a:ext uri="{FF2B5EF4-FFF2-40B4-BE49-F238E27FC236}">
                <a16:creationId xmlns:a16="http://schemas.microsoft.com/office/drawing/2014/main" id="{058521F3-CEFD-0152-362A-5F9C404FFFC3}"/>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263187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28CD-BD9E-B839-A2FE-BCCDAB540816}"/>
              </a:ext>
            </a:extLst>
          </p:cNvPr>
          <p:cNvSpPr>
            <a:spLocks noGrp="1"/>
          </p:cNvSpPr>
          <p:nvPr>
            <p:ph type="title"/>
          </p:nvPr>
        </p:nvSpPr>
        <p:spPr/>
        <p:txBody>
          <a:bodyPr/>
          <a:lstStyle/>
          <a:p>
            <a:r>
              <a:rPr lang="en-US" sz="3200" dirty="0"/>
              <a:t>Response to </a:t>
            </a:r>
            <a:r>
              <a:rPr lang="en-US" dirty="0"/>
              <a:t>TAC Feedback</a:t>
            </a:r>
          </a:p>
        </p:txBody>
      </p:sp>
      <p:graphicFrame>
        <p:nvGraphicFramePr>
          <p:cNvPr id="5" name="Content Placeholder 4">
            <a:extLst>
              <a:ext uri="{FF2B5EF4-FFF2-40B4-BE49-F238E27FC236}">
                <a16:creationId xmlns:a16="http://schemas.microsoft.com/office/drawing/2014/main" id="{F7CC795D-EB92-F51C-B7B6-C495387DBDEF}"/>
              </a:ext>
            </a:extLst>
          </p:cNvPr>
          <p:cNvGraphicFramePr>
            <a:graphicFrameLocks noGrp="1"/>
          </p:cNvGraphicFramePr>
          <p:nvPr>
            <p:ph idx="1"/>
            <p:extLst>
              <p:ext uri="{D42A27DB-BD31-4B8C-83A1-F6EECF244321}">
                <p14:modId xmlns:p14="http://schemas.microsoft.com/office/powerpoint/2010/main" val="2759807614"/>
              </p:ext>
            </p:extLst>
          </p:nvPr>
        </p:nvGraphicFramePr>
        <p:xfrm>
          <a:off x="304800" y="855663"/>
          <a:ext cx="8540496" cy="4668520"/>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3385690221"/>
                    </a:ext>
                  </a:extLst>
                </a:gridCol>
                <a:gridCol w="4014216">
                  <a:extLst>
                    <a:ext uri="{9D8B030D-6E8A-4147-A177-3AD203B41FA5}">
                      <a16:colId xmlns:a16="http://schemas.microsoft.com/office/drawing/2014/main" val="1634197488"/>
                    </a:ext>
                  </a:extLst>
                </a:gridCol>
              </a:tblGrid>
              <a:tr h="370840">
                <a:tc>
                  <a:txBody>
                    <a:bodyPr/>
                    <a:lstStyle/>
                    <a:p>
                      <a:pPr algn="ctr"/>
                      <a:r>
                        <a:rPr lang="en-US" dirty="0"/>
                        <a:t>TAC Feedback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cap="small" baseline="0" dirty="0"/>
                        <a:t>ERCOT’s Perspective</a:t>
                      </a:r>
                    </a:p>
                  </a:txBody>
                  <a:tcPr/>
                </a:tc>
                <a:extLst>
                  <a:ext uri="{0D108BD9-81ED-4DB2-BD59-A6C34878D82A}">
                    <a16:rowId xmlns:a16="http://schemas.microsoft.com/office/drawing/2014/main" val="1320727847"/>
                  </a:ext>
                </a:extLst>
              </a:tr>
              <a:tr h="370840">
                <a:tc>
                  <a:txBody>
                    <a:bodyPr/>
                    <a:lstStyle/>
                    <a:p>
                      <a:pPr marL="228600" indent="-228600">
                        <a:buFont typeface="+mj-lt"/>
                        <a:buAutoNum type="arabicPeriod"/>
                      </a:pPr>
                      <a:r>
                        <a:rPr lang="en-US" sz="1000" kern="1200" dirty="0">
                          <a:solidFill>
                            <a:schemeClr val="dk1"/>
                          </a:solidFill>
                          <a:effectLst/>
                          <a:latin typeface="+mn-lt"/>
                          <a:ea typeface="+mn-ea"/>
                          <a:cs typeface="+mn-cs"/>
                        </a:rPr>
                        <a:t>How do you incorporate DRRS into the analysis, particularly when looking at AS from a historical perspective?</a:t>
                      </a:r>
                    </a:p>
                    <a:p>
                      <a:pPr marL="228600" indent="-228600">
                        <a:buFont typeface="+mj-lt"/>
                        <a:buAutoNum type="arabicPeriod"/>
                      </a:pPr>
                      <a:r>
                        <a:rPr lang="en-US" sz="1000" kern="1200" dirty="0">
                          <a:solidFill>
                            <a:schemeClr val="dk1"/>
                          </a:solidFill>
                          <a:effectLst/>
                          <a:latin typeface="+mn-lt"/>
                          <a:ea typeface="+mn-ea"/>
                          <a:cs typeface="+mn-cs"/>
                        </a:rPr>
                        <a:t>Are you accounting for continued conservative operations currently and after implementation of RTC?</a:t>
                      </a:r>
                    </a:p>
                    <a:p>
                      <a:pPr marL="228600" indent="-228600">
                        <a:buFont typeface="+mj-lt"/>
                        <a:buAutoNum type="arabicPeriod"/>
                      </a:pPr>
                      <a:r>
                        <a:rPr lang="en-US" sz="1000" kern="1200" dirty="0">
                          <a:solidFill>
                            <a:schemeClr val="dk1"/>
                          </a:solidFill>
                          <a:effectLst/>
                          <a:latin typeface="+mn-lt"/>
                          <a:ea typeface="+mn-ea"/>
                          <a:cs typeface="+mn-cs"/>
                        </a:rPr>
                        <a:t>Please show examples of what procurement close to the operating day looks like and how any procurement changes differ from the status quo.</a:t>
                      </a:r>
                    </a:p>
                    <a:p>
                      <a:pPr marL="228600" indent="-228600">
                        <a:buFont typeface="+mj-lt"/>
                        <a:buAutoNum type="arabicPeriod"/>
                      </a:pPr>
                      <a:r>
                        <a:rPr lang="en-US" sz="1000" kern="1200" dirty="0">
                          <a:solidFill>
                            <a:schemeClr val="dk1"/>
                          </a:solidFill>
                          <a:effectLst/>
                          <a:latin typeface="+mn-lt"/>
                          <a:ea typeface="+mn-ea"/>
                          <a:cs typeface="+mn-cs"/>
                        </a:rPr>
                        <a:t>Do you anticipate having duration requirements and state of charge requirements for ancillary services and if so, what do those look like and to which services would they apply?</a:t>
                      </a:r>
                    </a:p>
                    <a:p>
                      <a:pPr marL="228600" indent="-228600">
                        <a:buFont typeface="+mj-lt"/>
                        <a:buAutoNum type="arabicPeriod"/>
                      </a:pPr>
                      <a:r>
                        <a:rPr lang="en-US" sz="1000" kern="1200" dirty="0">
                          <a:solidFill>
                            <a:schemeClr val="dk1"/>
                          </a:solidFill>
                          <a:effectLst/>
                          <a:latin typeface="+mn-lt"/>
                          <a:ea typeface="+mn-ea"/>
                          <a:cs typeface="+mn-cs"/>
                        </a:rPr>
                        <a:t>ERCOT seems to view ancillary services AS a suite of products to solve operational concerns while the IMM seems to view ancillary services more AS a problem to be minimized. Is the IMM analysis for ancillary services and the methodology looking at the products  from the perspective of ERCOT’s concerns or from a perspective of how the IMM thinks ERCOT should view them?</a:t>
                      </a:r>
                    </a:p>
                    <a:p>
                      <a:pPr marL="228600" indent="-228600">
                        <a:buFont typeface="+mj-lt"/>
                        <a:buAutoNum type="arabicPeriod"/>
                      </a:pPr>
                      <a:r>
                        <a:rPr lang="en-US" sz="1000" kern="1200" dirty="0">
                          <a:solidFill>
                            <a:schemeClr val="dk1"/>
                          </a:solidFill>
                          <a:effectLst/>
                          <a:latin typeface="+mn-lt"/>
                          <a:ea typeface="+mn-ea"/>
                          <a:cs typeface="+mn-cs"/>
                        </a:rPr>
                        <a:t>If ancillary services are expected to provide resource adequacy in the market, how will they do that and what changes are needed to ensure resource adequacy to meet the reliability standard now and into the future?</a:t>
                      </a:r>
                      <a:endParaRPr lang="en-US" sz="1000" dirty="0"/>
                    </a:p>
                  </a:txBody>
                  <a:tcPr/>
                </a:tc>
                <a:tc>
                  <a:txBody>
                    <a:bodyPr/>
                    <a:lstStyle/>
                    <a:p>
                      <a:pPr marL="228600" indent="-228600">
                        <a:buFont typeface="+mj-lt"/>
                        <a:buAutoNum type="arabicPeriod"/>
                      </a:pPr>
                      <a:r>
                        <a:rPr lang="en-US" sz="1000" dirty="0"/>
                        <a:t>NPRR1235 is still being considered in the stakeholder process. ERCOT will begin discussions with stakeholders regarding the methodology to determine procurement quantities of DRRS after NPRR1235 has been approved by the PUC.</a:t>
                      </a:r>
                    </a:p>
                    <a:p>
                      <a:pPr marL="228600" indent="-228600">
                        <a:buFont typeface="+mj-lt"/>
                        <a:buAutoNum type="arabicPeriod"/>
                      </a:pPr>
                      <a:r>
                        <a:rPr lang="en-US" sz="1000" dirty="0"/>
                        <a:t>Refer to Slide 13 and Slide 22 for ERCOT’s perspective.</a:t>
                      </a:r>
                    </a:p>
                    <a:p>
                      <a:pPr marL="228600" indent="-228600">
                        <a:buFont typeface="+mj-lt"/>
                        <a:buAutoNum type="arabicPeriod"/>
                      </a:pPr>
                      <a:r>
                        <a:rPr lang="en-US" sz="1000" dirty="0"/>
                        <a:t>In initial discussions, under this approach, the quantity determination would occur before DAM for the Operating Day. The ideal timeframe for determine AS needs fall in the 7 Days Ahead to 3 Days Ahead timeframe. Additional analysis will need to be done to narrow down the exact timing for running this analysis. Worth noting that this approach’s effectiveness can significantly improve with improvements in 2 to 7 days out COP submissions.</a:t>
                      </a:r>
                    </a:p>
                    <a:p>
                      <a:pPr marL="228600" indent="-228600">
                        <a:buFont typeface="+mj-lt"/>
                        <a:buAutoNum type="arabicPeriod"/>
                      </a:pPr>
                      <a:r>
                        <a:rPr lang="en-US" sz="1000" dirty="0"/>
                        <a:t>Duration for AS is an important topic that should be reconsidered at the appropriate time. </a:t>
                      </a:r>
                    </a:p>
                    <a:p>
                      <a:pPr marL="0" indent="0">
                        <a:buFont typeface="+mj-lt"/>
                        <a:buNone/>
                      </a:pPr>
                      <a:r>
                        <a:rPr lang="en-US" sz="1000" dirty="0"/>
                        <a:t>5. and 6. expect IMM to answer.</a:t>
                      </a:r>
                    </a:p>
                  </a:txBody>
                  <a:tcPr/>
                </a:tc>
                <a:extLst>
                  <a:ext uri="{0D108BD9-81ED-4DB2-BD59-A6C34878D82A}">
                    <a16:rowId xmlns:a16="http://schemas.microsoft.com/office/drawing/2014/main" val="3288847692"/>
                  </a:ext>
                </a:extLst>
              </a:tr>
              <a:tr h="370840">
                <a:tc>
                  <a:txBody>
                    <a:bodyPr/>
                    <a:lstStyle/>
                    <a:p>
                      <a:pPr marL="228600" indent="-228600">
                        <a:buFont typeface="+mj-lt"/>
                        <a:buAutoNum type="arabicPeriod"/>
                      </a:pPr>
                      <a:r>
                        <a:rPr lang="en-US" sz="1000" kern="1200" dirty="0">
                          <a:solidFill>
                            <a:schemeClr val="dk1"/>
                          </a:solidFill>
                          <a:effectLst/>
                          <a:latin typeface="+mn-lt"/>
                          <a:ea typeface="+mn-ea"/>
                          <a:cs typeface="+mn-cs"/>
                        </a:rPr>
                        <a:t>I think our fundamental question is what is the basis for each of the services and what data is being/will be used to support the procurement amounts.  This needs to be looked at both in terms of the individual services and their overall impact as a portfolio.  </a:t>
                      </a:r>
                    </a:p>
                    <a:p>
                      <a:pPr marL="228600" indent="-228600">
                        <a:buFont typeface="+mj-lt"/>
                        <a:buAutoNum type="arabicPeriod"/>
                      </a:pPr>
                      <a:r>
                        <a:rPr lang="en-US" sz="1000" kern="1200" dirty="0">
                          <a:solidFill>
                            <a:schemeClr val="dk1"/>
                          </a:solidFill>
                          <a:effectLst/>
                          <a:latin typeface="+mn-lt"/>
                          <a:ea typeface="+mn-ea"/>
                          <a:cs typeface="+mn-cs"/>
                        </a:rPr>
                        <a:t>Someone suggested earlier that ERCOT provide a “range” and not just minimum A/S quantities and I think that is another way of saying this—what are the drivers and what are the limits of the justified procurements based on those drivers (both max and min).</a:t>
                      </a:r>
                    </a:p>
                  </a:txBody>
                  <a:tcPr/>
                </a:tc>
                <a:tc>
                  <a:txBody>
                    <a:bodyPr/>
                    <a:lstStyle/>
                    <a:p>
                      <a:pPr marL="228600" indent="-228600">
                        <a:buFont typeface="+mj-lt"/>
                        <a:buAutoNum type="arabicPeriod"/>
                      </a:pPr>
                      <a:r>
                        <a:rPr lang="en-US" sz="1000" dirty="0"/>
                        <a:t>The material in Slides 18 through 20 addresses this question at a high level.</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is generally supportive of this and can develop this further under work tied to ERCOT’s Recommendation #2.</a:t>
                      </a:r>
                    </a:p>
                    <a:p>
                      <a:pPr marL="228600" indent="-228600">
                        <a:buFont typeface="+mj-lt"/>
                        <a:buAutoNum type="arabicPeriod"/>
                      </a:pPr>
                      <a:endParaRPr lang="en-US" sz="1000" dirty="0"/>
                    </a:p>
                  </a:txBody>
                  <a:tcPr/>
                </a:tc>
                <a:extLst>
                  <a:ext uri="{0D108BD9-81ED-4DB2-BD59-A6C34878D82A}">
                    <a16:rowId xmlns:a16="http://schemas.microsoft.com/office/drawing/2014/main" val="1978975076"/>
                  </a:ext>
                </a:extLst>
              </a:tr>
            </a:tbl>
          </a:graphicData>
        </a:graphic>
      </p:graphicFrame>
      <p:sp>
        <p:nvSpPr>
          <p:cNvPr id="4" name="Slide Number Placeholder 3">
            <a:extLst>
              <a:ext uri="{FF2B5EF4-FFF2-40B4-BE49-F238E27FC236}">
                <a16:creationId xmlns:a16="http://schemas.microsoft.com/office/drawing/2014/main" id="{058521F3-CEFD-0152-362A-5F9C404FFFC3}"/>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63659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28CD-BD9E-B839-A2FE-BCCDAB540816}"/>
              </a:ext>
            </a:extLst>
          </p:cNvPr>
          <p:cNvSpPr>
            <a:spLocks noGrp="1"/>
          </p:cNvSpPr>
          <p:nvPr>
            <p:ph type="title"/>
          </p:nvPr>
        </p:nvSpPr>
        <p:spPr/>
        <p:txBody>
          <a:bodyPr/>
          <a:lstStyle/>
          <a:p>
            <a:r>
              <a:rPr lang="en-US" sz="3200" dirty="0"/>
              <a:t>Response to </a:t>
            </a:r>
            <a:r>
              <a:rPr lang="en-US" dirty="0"/>
              <a:t>TAC Feedback</a:t>
            </a:r>
          </a:p>
        </p:txBody>
      </p:sp>
      <p:graphicFrame>
        <p:nvGraphicFramePr>
          <p:cNvPr id="5" name="Content Placeholder 4">
            <a:extLst>
              <a:ext uri="{FF2B5EF4-FFF2-40B4-BE49-F238E27FC236}">
                <a16:creationId xmlns:a16="http://schemas.microsoft.com/office/drawing/2014/main" id="{F7CC795D-EB92-F51C-B7B6-C495387DBDEF}"/>
              </a:ext>
            </a:extLst>
          </p:cNvPr>
          <p:cNvGraphicFramePr>
            <a:graphicFrameLocks noGrp="1"/>
          </p:cNvGraphicFramePr>
          <p:nvPr>
            <p:ph idx="1"/>
            <p:extLst>
              <p:ext uri="{D42A27DB-BD31-4B8C-83A1-F6EECF244321}">
                <p14:modId xmlns:p14="http://schemas.microsoft.com/office/powerpoint/2010/main" val="3177153593"/>
              </p:ext>
            </p:extLst>
          </p:nvPr>
        </p:nvGraphicFramePr>
        <p:xfrm>
          <a:off x="304800" y="855663"/>
          <a:ext cx="8540496" cy="4604830"/>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3385690221"/>
                    </a:ext>
                  </a:extLst>
                </a:gridCol>
                <a:gridCol w="4014216">
                  <a:extLst>
                    <a:ext uri="{9D8B030D-6E8A-4147-A177-3AD203B41FA5}">
                      <a16:colId xmlns:a16="http://schemas.microsoft.com/office/drawing/2014/main" val="1634197488"/>
                    </a:ext>
                  </a:extLst>
                </a:gridCol>
              </a:tblGrid>
              <a:tr h="370840">
                <a:tc>
                  <a:txBody>
                    <a:bodyPr/>
                    <a:lstStyle/>
                    <a:p>
                      <a:pPr algn="ctr"/>
                      <a:r>
                        <a:rPr lang="en-US" dirty="0"/>
                        <a:t>TAC Feedback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cap="small" baseline="0" dirty="0"/>
                        <a:t>ERCOT’s Perspective</a:t>
                      </a:r>
                    </a:p>
                  </a:txBody>
                  <a:tcPr/>
                </a:tc>
                <a:extLst>
                  <a:ext uri="{0D108BD9-81ED-4DB2-BD59-A6C34878D82A}">
                    <a16:rowId xmlns:a16="http://schemas.microsoft.com/office/drawing/2014/main" val="1320727847"/>
                  </a:ext>
                </a:extLst>
              </a:tr>
              <a:tr h="370840">
                <a:tc>
                  <a:txBody>
                    <a:bodyPr/>
                    <a:lstStyle/>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We would like to make sure we understand an overlap in use cases between RRS, ECRS, non-spin and DRRS and are not duplicating resources through qualifications</a:t>
                      </a:r>
                    </a:p>
                  </a:txBody>
                  <a:tcPr marL="68580" marR="68580" marT="0" marB="0"/>
                </a:tc>
                <a:tc>
                  <a: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RRS quantities will continue to be determined using a methodology that helps meet ERCOT’s obligations under NERC’s BAL standards. Further, the datasets that are contemplated to be used for ECRS, Non-Spin (and even DRRS) risk analysis will be designed such that these are distinct, so that the probabilistic risk assessments for each as are distinct. Lastly, Duration for AS is an important topic that should be reconsidered at the appropriate time. </a:t>
                      </a:r>
                    </a:p>
                  </a:txBody>
                  <a:tcPr/>
                </a:tc>
                <a:extLst>
                  <a:ext uri="{0D108BD9-81ED-4DB2-BD59-A6C34878D82A}">
                    <a16:rowId xmlns:a16="http://schemas.microsoft.com/office/drawing/2014/main" val="1685561815"/>
                  </a:ext>
                </a:extLst>
              </a:tr>
              <a:tr h="370840">
                <a:tc>
                  <a:txBody>
                    <a:bodyPr/>
                    <a:lstStyle/>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Conservative operations – how will ERCOT reconcile the reliability need as determined in the AS methodology with the reliability impacts of conservative operations?  Are the two aligned or are we over buying AS and over committing via RUC?</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AS providers – as we holistically review the AS product portfolios, we need to include the reliability benefits of the types of AS providers.  Generation Resources, Load Resources, Energy Storage Resources, all provide reliability benefits in their own ways and we should review the best ways for these Resources to participate in the AS markets.</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Closer to real time – a framework where ERCOT establishes a yearly “baseload” amount of AS and defers the determination of procuring additional AS closer to real-time may be more efficient, but may introduce hedging challenges.  We should explore the balance of this concept and have a deliberative discussion on this concept.</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Long-term AS auction – perhaps a longer term concept to consider - Is there any benefit to holding long term (yearly/quarterly/monthly) AS markets?  There are bilateral options for long-term hedging, but a centrally cleared long term marketplace may be worth considering.</a:t>
                      </a:r>
                    </a:p>
                  </a:txBody>
                  <a:tcPr marL="68580" marR="68580" marT="0" marB="0" anchor="ctr"/>
                </a:tc>
                <a:tc>
                  <a: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As noted in Slide 13, the AS methodologies developed since 2021 have included changes that take the objective of avoiding EEA into account. These changes were meant to reduce the volume of RUCs initiated for committed capacity margin and not eliminate RUCs. ERCOT recommends that the event criteria that AS is needed for should be basis for the “full statistical” model that is eventually built.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agrees and will include discussion on this topic in its final report.</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agrees that Stakeholder input is important on this vetting this concept.</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dk1"/>
                          </a:solidFill>
                          <a:latin typeface="+mn-lt"/>
                          <a:ea typeface="+mn-ea"/>
                          <a:cs typeface="+mn-cs"/>
                        </a:rPr>
                        <a:t>ERCOT is open to talking about this further but don’t have a specific recommendation at this time.</a:t>
                      </a:r>
                    </a:p>
                  </a:txBody>
                  <a:tcPr/>
                </a:tc>
                <a:extLst>
                  <a:ext uri="{0D108BD9-81ED-4DB2-BD59-A6C34878D82A}">
                    <a16:rowId xmlns:a16="http://schemas.microsoft.com/office/drawing/2014/main" val="617687839"/>
                  </a:ext>
                </a:extLst>
              </a:tr>
            </a:tbl>
          </a:graphicData>
        </a:graphic>
      </p:graphicFrame>
      <p:sp>
        <p:nvSpPr>
          <p:cNvPr id="4" name="Slide Number Placeholder 3">
            <a:extLst>
              <a:ext uri="{FF2B5EF4-FFF2-40B4-BE49-F238E27FC236}">
                <a16:creationId xmlns:a16="http://schemas.microsoft.com/office/drawing/2014/main" id="{058521F3-CEFD-0152-362A-5F9C404FFFC3}"/>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1168673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28CD-BD9E-B839-A2FE-BCCDAB540816}"/>
              </a:ext>
            </a:extLst>
          </p:cNvPr>
          <p:cNvSpPr>
            <a:spLocks noGrp="1"/>
          </p:cNvSpPr>
          <p:nvPr>
            <p:ph type="title"/>
          </p:nvPr>
        </p:nvSpPr>
        <p:spPr/>
        <p:txBody>
          <a:bodyPr/>
          <a:lstStyle/>
          <a:p>
            <a:r>
              <a:rPr lang="en-US" sz="3200" dirty="0"/>
              <a:t>Response to </a:t>
            </a:r>
            <a:r>
              <a:rPr lang="en-US" dirty="0"/>
              <a:t>TAC Feedback</a:t>
            </a:r>
          </a:p>
        </p:txBody>
      </p:sp>
      <p:graphicFrame>
        <p:nvGraphicFramePr>
          <p:cNvPr id="5" name="Content Placeholder 4">
            <a:extLst>
              <a:ext uri="{FF2B5EF4-FFF2-40B4-BE49-F238E27FC236}">
                <a16:creationId xmlns:a16="http://schemas.microsoft.com/office/drawing/2014/main" id="{F7CC795D-EB92-F51C-B7B6-C495387DBDEF}"/>
              </a:ext>
            </a:extLst>
          </p:cNvPr>
          <p:cNvGraphicFramePr>
            <a:graphicFrameLocks noGrp="1"/>
          </p:cNvGraphicFramePr>
          <p:nvPr>
            <p:ph idx="1"/>
            <p:extLst>
              <p:ext uri="{D42A27DB-BD31-4B8C-83A1-F6EECF244321}">
                <p14:modId xmlns:p14="http://schemas.microsoft.com/office/powerpoint/2010/main" val="2008374822"/>
              </p:ext>
            </p:extLst>
          </p:nvPr>
        </p:nvGraphicFramePr>
        <p:xfrm>
          <a:off x="304800" y="855663"/>
          <a:ext cx="8540496" cy="5414074"/>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3385690221"/>
                    </a:ext>
                  </a:extLst>
                </a:gridCol>
                <a:gridCol w="4014216">
                  <a:extLst>
                    <a:ext uri="{9D8B030D-6E8A-4147-A177-3AD203B41FA5}">
                      <a16:colId xmlns:a16="http://schemas.microsoft.com/office/drawing/2014/main" val="1634197488"/>
                    </a:ext>
                  </a:extLst>
                </a:gridCol>
              </a:tblGrid>
              <a:tr h="370840">
                <a:tc>
                  <a:txBody>
                    <a:bodyPr/>
                    <a:lstStyle/>
                    <a:p>
                      <a:pPr algn="ctr"/>
                      <a:r>
                        <a:rPr lang="en-US" dirty="0"/>
                        <a:t>TAC Feedback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cap="small" baseline="0" dirty="0"/>
                        <a:t>ERCOT’s Perspective</a:t>
                      </a:r>
                    </a:p>
                  </a:txBody>
                  <a:tcPr/>
                </a:tc>
                <a:extLst>
                  <a:ext uri="{0D108BD9-81ED-4DB2-BD59-A6C34878D82A}">
                    <a16:rowId xmlns:a16="http://schemas.microsoft.com/office/drawing/2014/main" val="1320727847"/>
                  </a:ext>
                </a:extLst>
              </a:tr>
              <a:tr h="370840">
                <a:tc>
                  <a:txBody>
                    <a:bodyPr/>
                    <a:lstStyle/>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What are the ERCOT and IMM analyses respectively and comparatively solving for? The discussion around ECRS over the past year has highlighted that ERCOT has a certain set of concerns and views their AS suite as providing tools to address those in real-time, whereas the IMM’s analyses have largely had the benefit of hindsight. Are they both working towards the same objective(s) or different ones? If we know up front whether the IMM is solving for ERCOT’s concerns or what the IMM thinks ERCOT’s concerns should be, that will help color the digestion of the comparative analyses.</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Are they incorporating reliability standard requirements from PURA 39.159(b) and the AS suite’s contribution to meeting those requirements?</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How are the respective analyses modeling DRRS and in what quantities? How are they considering DRRS’ contribution to the meeting the reliability standard?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Are they evaluating the resource adequacy requirements of PURA 35.004(g)(2) (i.e., “evaluate whether additional services are needed for reliability in the ERCOT power region while providing adequate incentives for dispatchable generation”)?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Are they evaluating ancillary service cost allocation in their analyses?</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How are the respective analyses considering conservative operations post-RTC? Do they incorporate a Committed Capacity Margin objective? How are they modeling duration qualifications for each AS product post-RTC?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ERCOT had hinted at considering procuring some amount of AS closer to the operating day – I presume they would still be procuring a minimum amount on the annual methodology basis and then increasing their procurements closer to the OD. They can already do that today, so what is the difference between what they are considering and status quo? Would they provide some advance notice to the market of near-term changes to the AS Plan (e.g., days/weeks in advance) or would it just be sprung on the market in the DAM?</a:t>
                      </a:r>
                    </a:p>
                  </a:txBody>
                  <a:tcPr marL="68580" marR="68580" marT="0" marB="0"/>
                </a:tc>
                <a:tc>
                  <a: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appreciates this question. ERCOT is supportive of using a statistical analysis that utilizes a single combined risk for which ECRS and/or Non-Spin are needed. There are several open questions that are essential to answer. Some of these questions poke at existing policy decisions such as use of historical resource availability.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No.</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expects to begin discussions with stakeholders regarding the methodology to determine procurement quantities of DRRS after NPRR1235 has been approved by the PUC.</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Slide 15 summarizes ERCOT’s perspective on this topic.</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This topic is out of scope for the work that was conducted under the PUC’s AS Study effort.</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considers the event/criteria to be used for setting AS requirements including whether or not avoiding the need for emergency operations when resources are otherwise available should be incorporated as a criteria as an OPEN question.</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One way of understanding the difference between what ERCOT is able to do today under the current protocol and methodologies and what is contemplated under ERCOT’s Recommendation #2, is how often a change in AS quantity is made close to real time. Under today’s paradigm ERCOT rarely makes changes to AS quantities closer to real time. Under Recommendation #2, ERCOT will be making changes to the quantities much more frequently by taking into account the latest forecasts and expected uncertainties. Transitioning to an approach like this is something that will need Stakeholder inputs and AS Methodology (and possibly protocol) changes.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endParaRPr lang="en-US" sz="100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endParaRPr lang="en-US" sz="1000" dirty="0"/>
                    </a:p>
                  </a:txBody>
                  <a:tcPr/>
                </a:tc>
                <a:extLst>
                  <a:ext uri="{0D108BD9-81ED-4DB2-BD59-A6C34878D82A}">
                    <a16:rowId xmlns:a16="http://schemas.microsoft.com/office/drawing/2014/main" val="1685561815"/>
                  </a:ext>
                </a:extLst>
              </a:tr>
            </a:tbl>
          </a:graphicData>
        </a:graphic>
      </p:graphicFrame>
      <p:sp>
        <p:nvSpPr>
          <p:cNvPr id="4" name="Slide Number Placeholder 3">
            <a:extLst>
              <a:ext uri="{FF2B5EF4-FFF2-40B4-BE49-F238E27FC236}">
                <a16:creationId xmlns:a16="http://schemas.microsoft.com/office/drawing/2014/main" id="{058521F3-CEFD-0152-362A-5F9C404FFFC3}"/>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00542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28CD-BD9E-B839-A2FE-BCCDAB540816}"/>
              </a:ext>
            </a:extLst>
          </p:cNvPr>
          <p:cNvSpPr>
            <a:spLocks noGrp="1"/>
          </p:cNvSpPr>
          <p:nvPr>
            <p:ph type="title"/>
          </p:nvPr>
        </p:nvSpPr>
        <p:spPr/>
        <p:txBody>
          <a:bodyPr/>
          <a:lstStyle/>
          <a:p>
            <a:r>
              <a:rPr lang="en-US" sz="3200" dirty="0"/>
              <a:t>Response to </a:t>
            </a:r>
            <a:r>
              <a:rPr lang="en-US" dirty="0"/>
              <a:t>TAC Feedback</a:t>
            </a:r>
          </a:p>
        </p:txBody>
      </p:sp>
      <p:graphicFrame>
        <p:nvGraphicFramePr>
          <p:cNvPr id="5" name="Content Placeholder 4">
            <a:extLst>
              <a:ext uri="{FF2B5EF4-FFF2-40B4-BE49-F238E27FC236}">
                <a16:creationId xmlns:a16="http://schemas.microsoft.com/office/drawing/2014/main" id="{F7CC795D-EB92-F51C-B7B6-C495387DBDEF}"/>
              </a:ext>
            </a:extLst>
          </p:cNvPr>
          <p:cNvGraphicFramePr>
            <a:graphicFrameLocks noGrp="1"/>
          </p:cNvGraphicFramePr>
          <p:nvPr>
            <p:ph idx="1"/>
            <p:extLst>
              <p:ext uri="{D42A27DB-BD31-4B8C-83A1-F6EECF244321}">
                <p14:modId xmlns:p14="http://schemas.microsoft.com/office/powerpoint/2010/main" val="4187912317"/>
              </p:ext>
            </p:extLst>
          </p:nvPr>
        </p:nvGraphicFramePr>
        <p:xfrm>
          <a:off x="304800" y="855663"/>
          <a:ext cx="8540496" cy="4260724"/>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3385690221"/>
                    </a:ext>
                  </a:extLst>
                </a:gridCol>
                <a:gridCol w="4014216">
                  <a:extLst>
                    <a:ext uri="{9D8B030D-6E8A-4147-A177-3AD203B41FA5}">
                      <a16:colId xmlns:a16="http://schemas.microsoft.com/office/drawing/2014/main" val="1634197488"/>
                    </a:ext>
                  </a:extLst>
                </a:gridCol>
              </a:tblGrid>
              <a:tr h="370840">
                <a:tc>
                  <a:txBody>
                    <a:bodyPr/>
                    <a:lstStyle/>
                    <a:p>
                      <a:pPr algn="ctr"/>
                      <a:r>
                        <a:rPr lang="en-US" dirty="0"/>
                        <a:t>TAC Feedback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cap="small" baseline="0" dirty="0"/>
                        <a:t>ERCOT’s Perspective</a:t>
                      </a:r>
                    </a:p>
                  </a:txBody>
                  <a:tcPr/>
                </a:tc>
                <a:extLst>
                  <a:ext uri="{0D108BD9-81ED-4DB2-BD59-A6C34878D82A}">
                    <a16:rowId xmlns:a16="http://schemas.microsoft.com/office/drawing/2014/main" val="1320727847"/>
                  </a:ext>
                </a:extLst>
              </a:tr>
              <a:tr h="370840">
                <a:tc>
                  <a:txBody>
                    <a:bodyPr/>
                    <a:lstStyle/>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Industrial customers support the IMM’s recommendation that ERCOT use a model approach that incorporates seasonality and time of day to inform procurement targets.  Through modeling, ERCOT should clearly define the reliability need and then allow resources to compete to fulfill that need.  ERCOT’s existing methodology should be refined to more efficiently procure ancillary service amounts in a way that minimizes unnecessarily withholding resources from the energy market where it is not justified by reliability needs.  Importantly, if ERCOT uses sound reliability modeling to drive its AS procurement, ERCOT can maintain system reliability without over-procuring ECRS and driving up real-time prices.  To the extent that the market must price reliability needs, ERCOT should utilize the ORDC or the future ancillary service demand curves (under RTC), rather than through unnecessary withholding or excessive ancillary service procurements. </a:t>
                      </a:r>
                    </a:p>
                  </a:txBody>
                  <a:tcPr marL="68580" marR="68580" marT="0" marB="0"/>
                </a:tc>
                <a:tc>
                  <a: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1000" dirty="0"/>
                        <a:t>ERCOT appreciates this feedback. ERCOT notes that with the implementation of RTC, RTC’s SCED will utilize system conditions and AS Demand curves to dispatch energy and procure AS. This approach should eliminate some of the inefficiencies that exist in the current market design.</a:t>
                      </a:r>
                    </a:p>
                  </a:txBody>
                  <a:tcPr/>
                </a:tc>
                <a:extLst>
                  <a:ext uri="{0D108BD9-81ED-4DB2-BD59-A6C34878D82A}">
                    <a16:rowId xmlns:a16="http://schemas.microsoft.com/office/drawing/2014/main" val="1685561815"/>
                  </a:ext>
                </a:extLst>
              </a:tr>
              <a:tr h="370840">
                <a:tc>
                  <a:txBody>
                    <a:bodyPr/>
                    <a:lstStyle/>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How many Resource Entities provided each type of ancillary service in 2023?</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How many MWhs of each service did each Resource Entity provide?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What was each Resource Entity's registration type at ERCOT?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Were any of the Resource Entities’ Resources co-located with other Resource Entities’ Resource and/or were the Resources they represent co-located? </a:t>
                      </a:r>
                    </a:p>
                    <a:p>
                      <a:pPr marL="228600" marR="0" indent="-228600">
                        <a:lnSpc>
                          <a:spcPct val="107000"/>
                        </a:lnSpc>
                        <a:spcBef>
                          <a:spcPts val="0"/>
                        </a:spcBef>
                        <a:spcAft>
                          <a:spcPts val="0"/>
                        </a:spcAft>
                        <a:buFont typeface="+mj-lt"/>
                        <a:buAutoNum type="arabicPeriod"/>
                      </a:pPr>
                      <a:r>
                        <a:rPr lang="en-US" sz="1000" kern="1200" dirty="0">
                          <a:solidFill>
                            <a:schemeClr val="dk1"/>
                          </a:solidFill>
                          <a:effectLst/>
                          <a:latin typeface="+mn-lt"/>
                          <a:ea typeface="+mn-ea"/>
                          <a:cs typeface="+mn-cs"/>
                        </a:rPr>
                        <a:t>What is the timeline for conducting the cost allocation studies required by PURA §§ 35.004(h) and 39.1593?</a:t>
                      </a:r>
                    </a:p>
                    <a:p>
                      <a:pPr marL="228600" marR="0" indent="-228600">
                        <a:lnSpc>
                          <a:spcPct val="107000"/>
                        </a:lnSpc>
                        <a:spcBef>
                          <a:spcPts val="0"/>
                        </a:spcBef>
                        <a:spcAft>
                          <a:spcPts val="0"/>
                        </a:spcAft>
                        <a:buFont typeface="+mj-lt"/>
                        <a:buAutoNum type="arabicPeriod"/>
                      </a:pPr>
                      <a:endParaRPr lang="en-US" sz="1000" kern="1200" dirty="0">
                        <a:solidFill>
                          <a:schemeClr val="dk1"/>
                        </a:solidFill>
                        <a:effectLst/>
                        <a:latin typeface="+mn-lt"/>
                        <a:ea typeface="+mn-ea"/>
                        <a:cs typeface="+mn-cs"/>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000" dirty="0"/>
                        <a:t>1. to 5. These topics are out of scope for the work that was conducted under the PUC’s AS Study effort. </a:t>
                      </a:r>
                    </a:p>
                  </a:txBody>
                  <a:tcPr/>
                </a:tc>
                <a:extLst>
                  <a:ext uri="{0D108BD9-81ED-4DB2-BD59-A6C34878D82A}">
                    <a16:rowId xmlns:a16="http://schemas.microsoft.com/office/drawing/2014/main" val="647749809"/>
                  </a:ext>
                </a:extLst>
              </a:tr>
            </a:tbl>
          </a:graphicData>
        </a:graphic>
      </p:graphicFrame>
      <p:sp>
        <p:nvSpPr>
          <p:cNvPr id="4" name="Slide Number Placeholder 3">
            <a:extLst>
              <a:ext uri="{FF2B5EF4-FFF2-40B4-BE49-F238E27FC236}">
                <a16:creationId xmlns:a16="http://schemas.microsoft.com/office/drawing/2014/main" id="{058521F3-CEFD-0152-362A-5F9C404FFFC3}"/>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254551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0B39-D935-24E4-421B-0C8BE892D6EE}"/>
              </a:ext>
            </a:extLst>
          </p:cNvPr>
          <p:cNvSpPr>
            <a:spLocks noGrp="1"/>
          </p:cNvSpPr>
          <p:nvPr>
            <p:ph type="title"/>
          </p:nvPr>
        </p:nvSpPr>
        <p:spPr/>
        <p:txBody>
          <a:bodyPr/>
          <a:lstStyle/>
          <a:p>
            <a:r>
              <a:rPr lang="en-US" dirty="0"/>
              <a:t>PUC’s Ancillary Service Study: Overview</a:t>
            </a:r>
          </a:p>
        </p:txBody>
      </p:sp>
      <p:sp>
        <p:nvSpPr>
          <p:cNvPr id="3" name="Content Placeholder 2">
            <a:extLst>
              <a:ext uri="{FF2B5EF4-FFF2-40B4-BE49-F238E27FC236}">
                <a16:creationId xmlns:a16="http://schemas.microsoft.com/office/drawing/2014/main" id="{7172E991-4297-3800-2D8D-570997EBC01F}"/>
              </a:ext>
            </a:extLst>
          </p:cNvPr>
          <p:cNvSpPr>
            <a:spLocks noGrp="1"/>
          </p:cNvSpPr>
          <p:nvPr>
            <p:ph idx="1"/>
          </p:nvPr>
        </p:nvSpPr>
        <p:spPr/>
        <p:txBody>
          <a:bodyPr/>
          <a:lstStyle/>
          <a:p>
            <a:pPr marL="0" indent="0">
              <a:buNone/>
            </a:pPr>
            <a:r>
              <a:rPr lang="en-US" dirty="0"/>
              <a:t>The Ancillary Services Study (Study) will assist the Public Utility Commission of Texas (PUC) in meeting the requirements of PURA § 35.004(g) (enacted in Senate Bill 3 (87 R.S.)), which states, that: </a:t>
            </a:r>
          </a:p>
          <a:p>
            <a:pPr marL="300038" lvl="1" indent="0">
              <a:buNone/>
            </a:pPr>
            <a:r>
              <a:rPr lang="en-US" dirty="0"/>
              <a:t>The PUC shall: </a:t>
            </a:r>
          </a:p>
          <a:p>
            <a:pPr marL="300038" lvl="1" indent="0">
              <a:buNone/>
            </a:pPr>
            <a:r>
              <a:rPr lang="en-US" dirty="0"/>
              <a:t>	(1) review the type, volume, and cost of ancillary services to determine whether those services 		will continue to meet the needs of the electricity market in the ERCOT power region; and </a:t>
            </a:r>
          </a:p>
          <a:p>
            <a:pPr marL="300038" lvl="1" indent="0">
              <a:buNone/>
            </a:pPr>
            <a:r>
              <a:rPr lang="en-US" dirty="0"/>
              <a:t>	</a:t>
            </a:r>
          </a:p>
          <a:p>
            <a:pPr marL="300038" lvl="1" indent="0">
              <a:buNone/>
            </a:pPr>
            <a:r>
              <a:rPr lang="en-US" dirty="0"/>
              <a:t>	(2) evaluate whether additional services are needed for reliability in the ERCOT power region 	while providing adequate incentives for dispatchable generation. </a:t>
            </a:r>
          </a:p>
          <a:p>
            <a:pPr marL="300038" lvl="1" indent="0">
              <a:buNone/>
            </a:pPr>
            <a:endParaRPr lang="en-US" dirty="0"/>
          </a:p>
          <a:p>
            <a:pPr marL="0" indent="0">
              <a:buNone/>
            </a:pPr>
            <a:r>
              <a:rPr lang="en-US" dirty="0"/>
              <a:t>The PUC’s AS Study is the result of collaboration between the Electric Reliability Council of Texas, Inc. (ERCOT), the Independent Market Monitor (IMM), and Commission Staff (Staff). </a:t>
            </a:r>
          </a:p>
          <a:p>
            <a:pPr marL="0" indent="0">
              <a:buNone/>
            </a:pPr>
            <a:endParaRPr lang="en-US" dirty="0"/>
          </a:p>
          <a:p>
            <a:pPr marL="0" indent="0">
              <a:buNone/>
            </a:pPr>
            <a:r>
              <a:rPr lang="en-US" dirty="0"/>
              <a:t>PUC Staff will file the Study in Project 55845, Review of Ancillary Services in the ERCOT Market, by September 30, 2024.</a:t>
            </a:r>
          </a:p>
          <a:p>
            <a:pPr marL="0" indent="0">
              <a:buNone/>
            </a:pPr>
            <a:endParaRPr lang="en-US" dirty="0"/>
          </a:p>
          <a:p>
            <a:pPr marL="0" indent="0">
              <a:buNone/>
            </a:pPr>
            <a:endParaRPr lang="en-US" dirty="0"/>
          </a:p>
          <a:p>
            <a:pPr marL="0" indent="0">
              <a:buNone/>
            </a:pPr>
            <a:r>
              <a:rPr lang="en-US" dirty="0"/>
              <a:t>PUC’s Study Scope: </a:t>
            </a:r>
            <a:r>
              <a:rPr lang="en-US" dirty="0">
                <a:hlinkClick r:id="rId2"/>
              </a:rPr>
              <a:t>Link</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344EF9-74AD-E54A-C49C-4E1B090D9DA2}"/>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295183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94F83-89BF-EA7D-487E-3383BD812CF8}"/>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
        <p:nvSpPr>
          <p:cNvPr id="5" name="Content Placeholder 4">
            <a:extLst>
              <a:ext uri="{FF2B5EF4-FFF2-40B4-BE49-F238E27FC236}">
                <a16:creationId xmlns:a16="http://schemas.microsoft.com/office/drawing/2014/main" id="{780FD65F-4FEC-8BA1-2BD8-961EA6CCDE72}"/>
              </a:ext>
            </a:extLst>
          </p:cNvPr>
          <p:cNvSpPr>
            <a:spLocks noGrp="1"/>
          </p:cNvSpPr>
          <p:nvPr>
            <p:ph idx="16"/>
          </p:nvPr>
        </p:nvSpPr>
        <p:spPr/>
        <p:txBody>
          <a:bodyPr/>
          <a:lstStyle/>
          <a:p>
            <a:r>
              <a:rPr lang="en-US" dirty="0"/>
              <a:t>Appendix</a:t>
            </a:r>
          </a:p>
        </p:txBody>
      </p:sp>
    </p:spTree>
    <p:extLst>
      <p:ext uri="{BB962C8B-B14F-4D97-AF65-F5344CB8AC3E}">
        <p14:creationId xmlns:p14="http://schemas.microsoft.com/office/powerpoint/2010/main" val="91022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AFCD-685E-4BBC-8BF7-45B5F842BE93}"/>
              </a:ext>
            </a:extLst>
          </p:cNvPr>
          <p:cNvSpPr>
            <a:spLocks noGrp="1"/>
          </p:cNvSpPr>
          <p:nvPr>
            <p:ph type="title"/>
          </p:nvPr>
        </p:nvSpPr>
        <p:spPr/>
        <p:txBody>
          <a:bodyPr/>
          <a:lstStyle/>
          <a:p>
            <a:r>
              <a:rPr lang="en-US" sz="2400" dirty="0"/>
              <a:t>Sustained Net Load Up Ramp Analysis</a:t>
            </a:r>
          </a:p>
        </p:txBody>
      </p:sp>
      <p:sp>
        <p:nvSpPr>
          <p:cNvPr id="3" name="Content Placeholder 2">
            <a:extLst>
              <a:ext uri="{FF2B5EF4-FFF2-40B4-BE49-F238E27FC236}">
                <a16:creationId xmlns:a16="http://schemas.microsoft.com/office/drawing/2014/main" id="{192A7418-96D3-41EB-BF32-3576C0320ADB}"/>
              </a:ext>
            </a:extLst>
          </p:cNvPr>
          <p:cNvSpPr>
            <a:spLocks noGrp="1"/>
          </p:cNvSpPr>
          <p:nvPr>
            <p:ph idx="1"/>
          </p:nvPr>
        </p:nvSpPr>
        <p:spPr>
          <a:xfrm>
            <a:off x="304800" y="855406"/>
            <a:ext cx="4592955" cy="5064627"/>
          </a:xfrm>
        </p:spPr>
        <p:txBody>
          <a:bodyPr/>
          <a:lstStyle/>
          <a:p>
            <a:r>
              <a:rPr lang="en-US" sz="1400" dirty="0"/>
              <a:t>In analyzing historical</a:t>
            </a:r>
            <a:r>
              <a:rPr lang="en-US" sz="1400" dirty="0">
                <a:solidFill>
                  <a:srgbClr val="FF0000"/>
                </a:solidFill>
              </a:rPr>
              <a:t>*</a:t>
            </a:r>
            <a:r>
              <a:rPr lang="en-US" sz="1400" dirty="0"/>
              <a:t> sustained net load up ramps that were </a:t>
            </a:r>
          </a:p>
          <a:p>
            <a:pPr lvl="1"/>
            <a:r>
              <a:rPr lang="en-US" sz="1400" dirty="0"/>
              <a:t>3,000 MW/</a:t>
            </a:r>
            <a:r>
              <a:rPr lang="en-US" sz="1400" dirty="0" err="1"/>
              <a:t>hr</a:t>
            </a:r>
            <a:r>
              <a:rPr lang="en-US" sz="1400" dirty="0"/>
              <a:t> or more in magnitude,</a:t>
            </a:r>
          </a:p>
          <a:p>
            <a:pPr lvl="2"/>
            <a:r>
              <a:rPr lang="en-US" sz="1200" dirty="0"/>
              <a:t>~99% events occurred d</a:t>
            </a:r>
            <a:r>
              <a:rPr lang="en-US" sz="1200" dirty="0">
                <a:solidFill>
                  <a:schemeClr val="accent2"/>
                </a:solidFill>
              </a:rPr>
              <a:t>uring high ri</a:t>
            </a:r>
            <a:r>
              <a:rPr lang="en-US" sz="1200" dirty="0"/>
              <a:t>sk hours</a:t>
            </a:r>
            <a:r>
              <a:rPr lang="en-US" sz="1200" dirty="0">
                <a:solidFill>
                  <a:srgbClr val="FF0000"/>
                </a:solidFill>
              </a:rPr>
              <a:t>**</a:t>
            </a:r>
            <a:r>
              <a:rPr lang="en-US" sz="1200" dirty="0"/>
              <a:t> and lasted 2 hours or less </a:t>
            </a:r>
          </a:p>
          <a:p>
            <a:pPr lvl="2"/>
            <a:r>
              <a:rPr lang="en-US" sz="1200" dirty="0"/>
              <a:t>All events that occurred </a:t>
            </a:r>
            <a:r>
              <a:rPr lang="en-US" sz="1200" dirty="0">
                <a:solidFill>
                  <a:schemeClr val="accent2"/>
                </a:solidFill>
              </a:rPr>
              <a:t>during high risk</a:t>
            </a:r>
            <a:r>
              <a:rPr lang="en-US" sz="1200" dirty="0"/>
              <a:t> hours and lasted 4 hours or less. </a:t>
            </a:r>
          </a:p>
          <a:p>
            <a:endParaRPr lang="en-US" sz="700" dirty="0">
              <a:solidFill>
                <a:srgbClr val="FF0000"/>
              </a:solidFill>
            </a:endParaRPr>
          </a:p>
          <a:p>
            <a:pPr lvl="1"/>
            <a:r>
              <a:rPr lang="en-US" sz="1400" dirty="0"/>
              <a:t>4,500 MW/</a:t>
            </a:r>
            <a:r>
              <a:rPr lang="en-US" sz="1400" dirty="0" err="1"/>
              <a:t>hr</a:t>
            </a:r>
            <a:r>
              <a:rPr lang="en-US" sz="1400" dirty="0"/>
              <a:t> or more in magnitude,</a:t>
            </a:r>
          </a:p>
          <a:p>
            <a:pPr lvl="2"/>
            <a:r>
              <a:rPr lang="en-US" sz="1200" dirty="0"/>
              <a:t>All events that occurred </a:t>
            </a:r>
            <a:r>
              <a:rPr lang="en-US" sz="1200" dirty="0">
                <a:solidFill>
                  <a:schemeClr val="accent2"/>
                </a:solidFill>
              </a:rPr>
              <a:t>during high risk</a:t>
            </a:r>
            <a:r>
              <a:rPr lang="en-US" sz="1200" dirty="0"/>
              <a:t> hours and lasted 2 hours or less. </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0" indent="0">
              <a:buNone/>
            </a:pPr>
            <a:r>
              <a:rPr lang="en-US" sz="900" dirty="0">
                <a:solidFill>
                  <a:srgbClr val="FF0000"/>
                </a:solidFill>
              </a:rPr>
              <a:t>*</a:t>
            </a:r>
            <a:r>
              <a:rPr lang="en-US" sz="900" dirty="0"/>
              <a:t>Between January 1, 2018 and July 31, 2021; excludes February 15 – 19, 2021.</a:t>
            </a:r>
          </a:p>
          <a:p>
            <a:pPr marL="0" indent="0">
              <a:buNone/>
            </a:pPr>
            <a:r>
              <a:rPr lang="en-US" sz="900" dirty="0">
                <a:solidFill>
                  <a:srgbClr val="FF0000"/>
                </a:solidFill>
              </a:rPr>
              <a:t>**</a:t>
            </a:r>
            <a:r>
              <a:rPr lang="en-US" sz="900" dirty="0"/>
              <a:t>High risk hours are hours where the risk of net load up ramp is high. These are computed using a methodology that is consistent with the current Non-Spin methodology.</a:t>
            </a:r>
          </a:p>
          <a:p>
            <a:endParaRPr lang="en-US" sz="1800" dirty="0">
              <a:solidFill>
                <a:srgbClr val="FF0000"/>
              </a:solidFill>
            </a:endParaRPr>
          </a:p>
          <a:p>
            <a:endParaRPr lang="en-US" dirty="0">
              <a:solidFill>
                <a:srgbClr val="FF0000"/>
              </a:solidFill>
            </a:endParaRPr>
          </a:p>
          <a:p>
            <a:endParaRPr lang="en-US" sz="1800" dirty="0">
              <a:solidFill>
                <a:srgbClr val="FF0000"/>
              </a:solidFill>
            </a:endParaRPr>
          </a:p>
          <a:p>
            <a:endParaRPr lang="en-US" dirty="0">
              <a:solidFill>
                <a:srgbClr val="FF0000"/>
              </a:solidFill>
            </a:endParaRPr>
          </a:p>
          <a:p>
            <a:endParaRPr lang="en-US" sz="1800" dirty="0">
              <a:solidFill>
                <a:srgbClr val="FF0000"/>
              </a:solidFill>
            </a:endParaRPr>
          </a:p>
          <a:p>
            <a:endParaRPr lang="en-US" dirty="0">
              <a:solidFill>
                <a:srgbClr val="FF0000"/>
              </a:solidFill>
            </a:endParaRPr>
          </a:p>
          <a:p>
            <a:endParaRPr lang="en-US" sz="1800" dirty="0">
              <a:solidFill>
                <a:srgbClr val="FF0000"/>
              </a:solidFill>
            </a:endParaRPr>
          </a:p>
          <a:p>
            <a:endParaRPr lang="en-US" dirty="0">
              <a:solidFill>
                <a:srgbClr val="FF0000"/>
              </a:solidFill>
            </a:endParaRPr>
          </a:p>
          <a:p>
            <a:endParaRPr lang="en-US" sz="1800" dirty="0">
              <a:solidFill>
                <a:srgbClr val="FF0000"/>
              </a:solidFill>
            </a:endParaRPr>
          </a:p>
          <a:p>
            <a:pPr marL="0" indent="0">
              <a:buNone/>
            </a:pPr>
            <a:endParaRPr lang="en-US" dirty="0">
              <a:solidFill>
                <a:srgbClr val="FF0000"/>
              </a:solidFill>
            </a:endParaRPr>
          </a:p>
          <a:p>
            <a:pPr marL="0" indent="0">
              <a:buNone/>
            </a:pPr>
            <a:r>
              <a:rPr lang="en-US" sz="900" dirty="0">
                <a:solidFill>
                  <a:srgbClr val="FF0000"/>
                </a:solidFill>
              </a:rPr>
              <a:t>*</a:t>
            </a:r>
            <a:r>
              <a:rPr lang="en-US" sz="900" dirty="0"/>
              <a:t>Excludes Feb 15 – Feb 19, 2021</a:t>
            </a:r>
          </a:p>
          <a:p>
            <a:endParaRPr lang="en-US" sz="1800" dirty="0">
              <a:solidFill>
                <a:srgbClr val="FF0000"/>
              </a:solidFill>
            </a:endParaRPr>
          </a:p>
          <a:p>
            <a:endParaRPr lang="en-US" sz="1800"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D15B1149-8107-41C8-997A-DF4570B574FD}"/>
              </a:ext>
            </a:extLst>
          </p:cNvPr>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9" name="Picture 8">
            <a:extLst>
              <a:ext uri="{FF2B5EF4-FFF2-40B4-BE49-F238E27FC236}">
                <a16:creationId xmlns:a16="http://schemas.microsoft.com/office/drawing/2014/main" id="{695CDDAF-16BE-470F-B7A4-3E96F0493432}"/>
              </a:ext>
            </a:extLst>
          </p:cNvPr>
          <p:cNvPicPr>
            <a:picLocks noChangeAspect="1"/>
          </p:cNvPicPr>
          <p:nvPr/>
        </p:nvPicPr>
        <p:blipFill>
          <a:blip r:embed="rId2"/>
          <a:stretch>
            <a:fillRect/>
          </a:stretch>
        </p:blipFill>
        <p:spPr>
          <a:xfrm>
            <a:off x="4897755" y="1156335"/>
            <a:ext cx="4114800" cy="1910770"/>
          </a:xfrm>
          <a:prstGeom prst="rect">
            <a:avLst/>
          </a:prstGeom>
        </p:spPr>
      </p:pic>
      <p:pic>
        <p:nvPicPr>
          <p:cNvPr id="11" name="Picture 10">
            <a:extLst>
              <a:ext uri="{FF2B5EF4-FFF2-40B4-BE49-F238E27FC236}">
                <a16:creationId xmlns:a16="http://schemas.microsoft.com/office/drawing/2014/main" id="{026B9322-896E-474E-AFDF-FF1CC4657E4C}"/>
              </a:ext>
            </a:extLst>
          </p:cNvPr>
          <p:cNvPicPr>
            <a:picLocks noChangeAspect="1"/>
          </p:cNvPicPr>
          <p:nvPr/>
        </p:nvPicPr>
        <p:blipFill>
          <a:blip r:embed="rId3"/>
          <a:stretch>
            <a:fillRect/>
          </a:stretch>
        </p:blipFill>
        <p:spPr>
          <a:xfrm>
            <a:off x="4897755" y="3067105"/>
            <a:ext cx="4114800" cy="1888236"/>
          </a:xfrm>
          <a:prstGeom prst="rect">
            <a:avLst/>
          </a:prstGeom>
        </p:spPr>
      </p:pic>
    </p:spTree>
    <p:extLst>
      <p:ext uri="{BB962C8B-B14F-4D97-AF65-F5344CB8AC3E}">
        <p14:creationId xmlns:p14="http://schemas.microsoft.com/office/powerpoint/2010/main" val="285877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0032-8F0E-41D0-B1FB-A39F3BC98E67}"/>
              </a:ext>
            </a:extLst>
          </p:cNvPr>
          <p:cNvSpPr>
            <a:spLocks noGrp="1"/>
          </p:cNvSpPr>
          <p:nvPr>
            <p:ph type="title"/>
          </p:nvPr>
        </p:nvSpPr>
        <p:spPr>
          <a:xfrm>
            <a:off x="381000" y="243682"/>
            <a:ext cx="4447032" cy="518318"/>
          </a:xfrm>
        </p:spPr>
        <p:txBody>
          <a:bodyPr/>
          <a:lstStyle/>
          <a:p>
            <a:r>
              <a:rPr lang="en-US" sz="2400" dirty="0"/>
              <a:t>Sustained Net Load Under Forecast Error Analysis</a:t>
            </a:r>
          </a:p>
        </p:txBody>
      </p:sp>
      <p:sp>
        <p:nvSpPr>
          <p:cNvPr id="3" name="Content Placeholder 2">
            <a:extLst>
              <a:ext uri="{FF2B5EF4-FFF2-40B4-BE49-F238E27FC236}">
                <a16:creationId xmlns:a16="http://schemas.microsoft.com/office/drawing/2014/main" id="{A46E4D5D-60F9-4510-99F4-5BB710E76088}"/>
              </a:ext>
            </a:extLst>
          </p:cNvPr>
          <p:cNvSpPr>
            <a:spLocks noGrp="1"/>
          </p:cNvSpPr>
          <p:nvPr>
            <p:ph idx="1"/>
          </p:nvPr>
        </p:nvSpPr>
        <p:spPr>
          <a:xfrm>
            <a:off x="304800" y="1150681"/>
            <a:ext cx="4523232" cy="5064627"/>
          </a:xfrm>
        </p:spPr>
        <p:txBody>
          <a:bodyPr/>
          <a:lstStyle/>
          <a:p>
            <a:r>
              <a:rPr lang="en-US" sz="1400" dirty="0"/>
              <a:t>In analyzing historical</a:t>
            </a:r>
            <a:r>
              <a:rPr lang="en-US" sz="1400" dirty="0">
                <a:solidFill>
                  <a:srgbClr val="FF0000"/>
                </a:solidFill>
              </a:rPr>
              <a:t>*</a:t>
            </a:r>
            <a:r>
              <a:rPr lang="en-US" sz="1400" dirty="0"/>
              <a:t> sustained net load up under forecast errors that were</a:t>
            </a:r>
          </a:p>
          <a:p>
            <a:pPr lvl="1"/>
            <a:endParaRPr lang="en-US" sz="700" dirty="0"/>
          </a:p>
          <a:p>
            <a:pPr lvl="1"/>
            <a:r>
              <a:rPr lang="en-US" sz="1400" dirty="0"/>
              <a:t>4,000 MW or more in magnitude</a:t>
            </a:r>
          </a:p>
          <a:p>
            <a:pPr lvl="2"/>
            <a:r>
              <a:rPr lang="en-US" sz="1200" dirty="0"/>
              <a:t>~81% events occurred during times when Real Time headroom</a:t>
            </a:r>
            <a:r>
              <a:rPr lang="en-US" sz="1200" dirty="0">
                <a:solidFill>
                  <a:srgbClr val="FF0000"/>
                </a:solidFill>
              </a:rPr>
              <a:t>**</a:t>
            </a:r>
            <a:r>
              <a:rPr lang="en-US" sz="1200" dirty="0"/>
              <a:t> was low</a:t>
            </a:r>
            <a:r>
              <a:rPr lang="en-US" sz="1200" dirty="0">
                <a:solidFill>
                  <a:srgbClr val="FF0000"/>
                </a:solidFill>
              </a:rPr>
              <a:t>***</a:t>
            </a:r>
            <a:r>
              <a:rPr lang="en-US" sz="1200" dirty="0"/>
              <a:t> and lasted 2 hours or less </a:t>
            </a:r>
          </a:p>
          <a:p>
            <a:pPr lvl="2"/>
            <a:r>
              <a:rPr lang="en-US" sz="1200" dirty="0"/>
              <a:t>~97% events occurred during times when Real Time headroom was low and lasted 4 hours or less.</a:t>
            </a:r>
          </a:p>
          <a:p>
            <a:pPr lvl="2"/>
            <a:r>
              <a:rPr lang="en-US" sz="1200" dirty="0"/>
              <a:t>All events occurred that during times when Real Time headroom was low and lasted 6 hours or more.</a:t>
            </a:r>
          </a:p>
          <a:p>
            <a:pPr lvl="1"/>
            <a:endParaRPr lang="en-US" sz="700" dirty="0"/>
          </a:p>
          <a:p>
            <a:pPr lvl="1"/>
            <a:r>
              <a:rPr lang="en-US" sz="1400" dirty="0"/>
              <a:t>4,500 MW or more in magnitude</a:t>
            </a:r>
          </a:p>
          <a:p>
            <a:pPr lvl="2"/>
            <a:r>
              <a:rPr lang="en-US" sz="1200" dirty="0"/>
              <a:t>~89% events occurred during times when Real Time headroom was low and lasted 2 hours or less.</a:t>
            </a:r>
          </a:p>
          <a:p>
            <a:pPr lvl="2"/>
            <a:r>
              <a:rPr lang="en-US" sz="1200" dirty="0"/>
              <a:t>All events that occurred during times when Real Time headroom was low and lasted 4 hours or less.</a:t>
            </a:r>
          </a:p>
          <a:p>
            <a:pPr lvl="1"/>
            <a:endParaRPr lang="en-US" sz="700" dirty="0"/>
          </a:p>
          <a:p>
            <a:pPr lvl="1"/>
            <a:r>
              <a:rPr lang="en-US" sz="1400" dirty="0"/>
              <a:t>6,250 MW or more in magnitude</a:t>
            </a:r>
          </a:p>
          <a:p>
            <a:pPr lvl="2"/>
            <a:r>
              <a:rPr lang="en-US" sz="1200" dirty="0"/>
              <a:t>All events that occurred during times when Real Time headroom was low and lasted 2 hours or less.</a:t>
            </a:r>
          </a:p>
          <a:p>
            <a:pPr marL="0" lvl="2" indent="0">
              <a:buNone/>
            </a:pPr>
            <a:endParaRPr lang="en-US" sz="700" dirty="0">
              <a:solidFill>
                <a:srgbClr val="FF0000"/>
              </a:solidFill>
            </a:endParaRPr>
          </a:p>
          <a:p>
            <a:pPr marL="0" lvl="2" indent="0">
              <a:buNone/>
            </a:pPr>
            <a:r>
              <a:rPr lang="en-US" sz="1200" dirty="0">
                <a:solidFill>
                  <a:srgbClr val="FF0000"/>
                </a:solidFill>
              </a:rPr>
              <a:t>*</a:t>
            </a:r>
            <a:r>
              <a:rPr lang="en-US" sz="900" dirty="0"/>
              <a:t>Between January 1, 2018 and December 31, 2020 </a:t>
            </a:r>
          </a:p>
          <a:p>
            <a:pPr marL="0" lvl="2" indent="0">
              <a:buNone/>
            </a:pPr>
            <a:r>
              <a:rPr lang="en-US" sz="900" dirty="0">
                <a:solidFill>
                  <a:srgbClr val="FF0000"/>
                </a:solidFill>
              </a:rPr>
              <a:t>**</a:t>
            </a:r>
            <a:r>
              <a:rPr lang="en-US" sz="900" dirty="0"/>
              <a:t>Real Time Headroom = Total Online HSL + Offline Non-Spin – Actual Load</a:t>
            </a:r>
          </a:p>
          <a:p>
            <a:pPr marL="0" lvl="2" indent="0">
              <a:buNone/>
            </a:pPr>
            <a:r>
              <a:rPr lang="en-US" sz="900" dirty="0">
                <a:solidFill>
                  <a:srgbClr val="FF0000"/>
                </a:solidFill>
              </a:rPr>
              <a:t>***</a:t>
            </a:r>
            <a:r>
              <a:rPr lang="en-US" sz="900" dirty="0"/>
              <a:t>Real Time headroom less than 5,000 MW</a:t>
            </a:r>
          </a:p>
          <a:p>
            <a:pPr marL="0" lvl="2" indent="0">
              <a:buNone/>
            </a:pPr>
            <a:endParaRPr lang="en-US" sz="900" dirty="0"/>
          </a:p>
          <a:p>
            <a:pPr lvl="1"/>
            <a:endParaRPr lang="en-US" sz="1600" dirty="0"/>
          </a:p>
          <a:p>
            <a:pPr lvl="1"/>
            <a:endParaRPr lang="en-US" sz="1600" dirty="0"/>
          </a:p>
          <a:p>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p:txBody>
      </p:sp>
      <p:sp>
        <p:nvSpPr>
          <p:cNvPr id="4" name="Slide Number Placeholder 3">
            <a:extLst>
              <a:ext uri="{FF2B5EF4-FFF2-40B4-BE49-F238E27FC236}">
                <a16:creationId xmlns:a16="http://schemas.microsoft.com/office/drawing/2014/main" id="{977DA2CC-86AB-4608-8B5A-30F2988025D1}"/>
              </a:ext>
            </a:extLst>
          </p:cNvPr>
          <p:cNvSpPr>
            <a:spLocks noGrp="1"/>
          </p:cNvSpPr>
          <p:nvPr>
            <p:ph type="sldNum" sz="quarter" idx="4"/>
          </p:nvPr>
        </p:nvSpPr>
        <p:spPr/>
        <p:txBody>
          <a:bodyPr/>
          <a:lstStyle/>
          <a:p>
            <a:fld id="{1D93BD3E-1E9A-4970-A6F7-E7AC52762E0C}" type="slidenum">
              <a:rPr lang="en-US" smtClean="0"/>
              <a:pPr/>
              <a:t>32</a:t>
            </a:fld>
            <a:endParaRPr lang="en-US" dirty="0"/>
          </a:p>
        </p:txBody>
      </p:sp>
      <p:pic>
        <p:nvPicPr>
          <p:cNvPr id="7" name="Picture 6">
            <a:extLst>
              <a:ext uri="{FF2B5EF4-FFF2-40B4-BE49-F238E27FC236}">
                <a16:creationId xmlns:a16="http://schemas.microsoft.com/office/drawing/2014/main" id="{20CE7F9F-1414-4808-B893-8AC5B655C9AE}"/>
              </a:ext>
            </a:extLst>
          </p:cNvPr>
          <p:cNvPicPr>
            <a:picLocks noChangeAspect="1"/>
          </p:cNvPicPr>
          <p:nvPr/>
        </p:nvPicPr>
        <p:blipFill>
          <a:blip r:embed="rId2"/>
          <a:stretch>
            <a:fillRect/>
          </a:stretch>
        </p:blipFill>
        <p:spPr>
          <a:xfrm>
            <a:off x="4828032" y="4442955"/>
            <a:ext cx="4114800" cy="1982544"/>
          </a:xfrm>
          <a:prstGeom prst="rect">
            <a:avLst/>
          </a:prstGeom>
        </p:spPr>
      </p:pic>
      <p:pic>
        <p:nvPicPr>
          <p:cNvPr id="8" name="Picture 7">
            <a:extLst>
              <a:ext uri="{FF2B5EF4-FFF2-40B4-BE49-F238E27FC236}">
                <a16:creationId xmlns:a16="http://schemas.microsoft.com/office/drawing/2014/main" id="{7BBED19E-8785-4B4E-97A2-11866B775121}"/>
              </a:ext>
            </a:extLst>
          </p:cNvPr>
          <p:cNvPicPr>
            <a:picLocks noChangeAspect="1"/>
          </p:cNvPicPr>
          <p:nvPr/>
        </p:nvPicPr>
        <p:blipFill>
          <a:blip r:embed="rId3"/>
          <a:stretch>
            <a:fillRect/>
          </a:stretch>
        </p:blipFill>
        <p:spPr>
          <a:xfrm>
            <a:off x="4828032" y="2432439"/>
            <a:ext cx="4114800" cy="2027911"/>
          </a:xfrm>
          <a:prstGeom prst="rect">
            <a:avLst/>
          </a:prstGeom>
        </p:spPr>
      </p:pic>
      <p:pic>
        <p:nvPicPr>
          <p:cNvPr id="9" name="Picture 8">
            <a:extLst>
              <a:ext uri="{FF2B5EF4-FFF2-40B4-BE49-F238E27FC236}">
                <a16:creationId xmlns:a16="http://schemas.microsoft.com/office/drawing/2014/main" id="{6298774D-2CD9-4CCD-BFB5-878A328BF4A8}"/>
              </a:ext>
            </a:extLst>
          </p:cNvPr>
          <p:cNvPicPr>
            <a:picLocks noChangeAspect="1"/>
          </p:cNvPicPr>
          <p:nvPr/>
        </p:nvPicPr>
        <p:blipFill>
          <a:blip r:embed="rId4"/>
          <a:stretch>
            <a:fillRect/>
          </a:stretch>
        </p:blipFill>
        <p:spPr>
          <a:xfrm>
            <a:off x="4828032" y="387823"/>
            <a:ext cx="4114800" cy="2059673"/>
          </a:xfrm>
          <a:prstGeom prst="rect">
            <a:avLst/>
          </a:prstGeom>
        </p:spPr>
      </p:pic>
    </p:spTree>
    <p:extLst>
      <p:ext uri="{BB962C8B-B14F-4D97-AF65-F5344CB8AC3E}">
        <p14:creationId xmlns:p14="http://schemas.microsoft.com/office/powerpoint/2010/main" val="186144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65288-7192-447B-E296-6572BC7470A3}"/>
              </a:ext>
            </a:extLst>
          </p:cNvPr>
          <p:cNvSpPr>
            <a:spLocks noGrp="1"/>
          </p:cNvSpPr>
          <p:nvPr>
            <p:ph type="title"/>
          </p:nvPr>
        </p:nvSpPr>
        <p:spPr/>
        <p:txBody>
          <a:bodyPr/>
          <a:lstStyle/>
          <a:p>
            <a:r>
              <a:rPr lang="en-US" sz="2400" dirty="0"/>
              <a:t>Ancillary Services – An Introduction</a:t>
            </a:r>
          </a:p>
        </p:txBody>
      </p:sp>
      <p:sp>
        <p:nvSpPr>
          <p:cNvPr id="3" name="Content Placeholder 2">
            <a:extLst>
              <a:ext uri="{FF2B5EF4-FFF2-40B4-BE49-F238E27FC236}">
                <a16:creationId xmlns:a16="http://schemas.microsoft.com/office/drawing/2014/main" id="{D9E4CB77-1509-C055-5206-5ECC99547D64}"/>
              </a:ext>
            </a:extLst>
          </p:cNvPr>
          <p:cNvSpPr>
            <a:spLocks noGrp="1"/>
          </p:cNvSpPr>
          <p:nvPr>
            <p:ph idx="1"/>
          </p:nvPr>
        </p:nvSpPr>
        <p:spPr/>
        <p:txBody>
          <a:bodyPr/>
          <a:lstStyle/>
          <a:p>
            <a:r>
              <a:rPr lang="en-US" b="1" dirty="0"/>
              <a:t>Ancillary Services (AS) are an important mechanism for maintaining the reliability of the ERCOT Interconnection. The importance of AS has grown and continues to grow as variability and uncertainty of both supply resources and demands on the grid continue to increase. </a:t>
            </a:r>
          </a:p>
          <a:p>
            <a:endParaRPr lang="en-US" sz="1400" dirty="0"/>
          </a:p>
          <a:p>
            <a:r>
              <a:rPr lang="en-US" dirty="0"/>
              <a:t>AS are needed to provide supplemental operational capabilities that would not otherwise be provided solely by, or explicitly incented by, the energy market. </a:t>
            </a:r>
          </a:p>
          <a:p>
            <a:endParaRPr lang="en-US" dirty="0"/>
          </a:p>
          <a:p>
            <a:r>
              <a:rPr lang="en-US" dirty="0"/>
              <a:t>AS are procured to satisfy two purposes:</a:t>
            </a:r>
          </a:p>
          <a:p>
            <a:pPr marL="642938" lvl="1" indent="-342900">
              <a:lnSpc>
                <a:spcPct val="107000"/>
              </a:lnSpc>
              <a:spcBef>
                <a:spcPts val="0"/>
              </a:spcBef>
              <a:buFont typeface="+mj-lt"/>
              <a:buAutoNum type="arabicPeriod"/>
              <a:tabLst>
                <a:tab pos="347345" algn="l"/>
                <a:tab pos="457200" algn="l"/>
              </a:tabLst>
            </a:pPr>
            <a:r>
              <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rPr>
              <a:t>Meet certain supply and demand balancing related reliability objectives defined in NERC Reliability Standards, and </a:t>
            </a:r>
          </a:p>
          <a:p>
            <a:pPr marL="642938" lvl="1" indent="-342900">
              <a:lnSpc>
                <a:spcPct val="107000"/>
              </a:lnSpc>
              <a:spcBef>
                <a:spcPts val="0"/>
              </a:spcBef>
              <a:buFont typeface="+mj-lt"/>
              <a:buAutoNum type="arabicPeriod"/>
              <a:tabLst>
                <a:tab pos="347345" algn="l"/>
                <a:tab pos="457200" algn="l"/>
              </a:tabLst>
            </a:pPr>
            <a:r>
              <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rPr>
              <a:t>Reduce operational risks associated with variability and uncertainty.  </a:t>
            </a:r>
          </a:p>
          <a:p>
            <a:pPr marL="642938" lvl="1" indent="-342900">
              <a:lnSpc>
                <a:spcPct val="107000"/>
              </a:lnSpc>
              <a:spcBef>
                <a:spcPts val="0"/>
              </a:spcBef>
              <a:buFont typeface="+mj-lt"/>
              <a:buAutoNum type="arabicPeriod"/>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r>
              <a:rPr lang="en-US" dirty="0"/>
              <a:t>While ERCOT has fundamentally operated with three types of Ancillary Services, namely Regulation Service, Responsive Reserve Service (RRS) and Non-Spinning Reserve Service (Non-Spin) since start of the nodal market in late 2010, continuous improvements have been made along the way to adapt to ERCOT’s changing Resource mix</a:t>
            </a:r>
          </a:p>
          <a:p>
            <a:pPr lvl="1"/>
            <a:r>
              <a:rPr lang="en-US" dirty="0"/>
              <a:t>With growth in solar generation, to provide additional ramping capability that could counter changes in solar output, in June 2023, the 10-min response feature embedded within RRS was converted into a new reserve type, namely ECRS. </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130225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A3387C-5C53-226B-A851-9532BDC08546}"/>
              </a:ext>
            </a:extLst>
          </p:cNvPr>
          <p:cNvSpPr>
            <a:spLocks noGrp="1"/>
          </p:cNvSpPr>
          <p:nvPr>
            <p:ph type="sldNum" sz="quarter" idx="10"/>
          </p:nvPr>
        </p:nvSpPr>
        <p:spPr/>
        <p:txBody>
          <a:bodyPr/>
          <a:lstStyle/>
          <a:p>
            <a:fld id="{1D93BD3E-1E9A-4970-A6F7-E7AC52762E0C}" type="slidenum">
              <a:rPr lang="en-US" smtClean="0"/>
              <a:pPr/>
              <a:t>5</a:t>
            </a:fld>
            <a:endParaRPr lang="en-US" dirty="0"/>
          </a:p>
        </p:txBody>
      </p:sp>
      <p:sp>
        <p:nvSpPr>
          <p:cNvPr id="6" name="Content Placeholder 5">
            <a:extLst>
              <a:ext uri="{FF2B5EF4-FFF2-40B4-BE49-F238E27FC236}">
                <a16:creationId xmlns:a16="http://schemas.microsoft.com/office/drawing/2014/main" id="{0B3E442C-71CC-456E-4EA2-4C8AA8F848E5}"/>
              </a:ext>
            </a:extLst>
          </p:cNvPr>
          <p:cNvSpPr>
            <a:spLocks noGrp="1"/>
          </p:cNvSpPr>
          <p:nvPr>
            <p:ph idx="13"/>
          </p:nvPr>
        </p:nvSpPr>
        <p:spPr/>
        <p:txBody>
          <a:bodyPr/>
          <a:lstStyle/>
          <a:p>
            <a:pPr marL="0" indent="0">
              <a:buNone/>
            </a:pPr>
            <a:r>
              <a:rPr lang="en-US" b="1" cap="small" dirty="0">
                <a:solidFill>
                  <a:schemeClr val="accent1"/>
                </a:solidFill>
              </a:rPr>
              <a:t>Responsive Reserve Service </a:t>
            </a:r>
          </a:p>
          <a:p>
            <a:pPr marL="0" indent="0">
              <a:buNone/>
            </a:pPr>
            <a:r>
              <a:rPr lang="en-US" sz="1400" dirty="0"/>
              <a:t>Reserved capacity that is procured to respond to low frequency events typically triggered by generating unit trips.</a:t>
            </a:r>
          </a:p>
          <a:p>
            <a:pPr marL="0" indent="0">
              <a:buNone/>
            </a:pPr>
            <a:endParaRPr lang="en-US" dirty="0"/>
          </a:p>
        </p:txBody>
      </p:sp>
      <p:sp>
        <p:nvSpPr>
          <p:cNvPr id="5" name="Content Placeholder 4">
            <a:extLst>
              <a:ext uri="{FF2B5EF4-FFF2-40B4-BE49-F238E27FC236}">
                <a16:creationId xmlns:a16="http://schemas.microsoft.com/office/drawing/2014/main" id="{0554ED1E-DF03-DCC5-E861-D61063D006CF}"/>
              </a:ext>
            </a:extLst>
          </p:cNvPr>
          <p:cNvSpPr>
            <a:spLocks noGrp="1"/>
          </p:cNvSpPr>
          <p:nvPr>
            <p:ph idx="1"/>
          </p:nvPr>
        </p:nvSpPr>
        <p:spPr/>
        <p:txBody>
          <a:bodyPr/>
          <a:lstStyle/>
          <a:p>
            <a:pPr marL="0" indent="0">
              <a:buNone/>
            </a:pPr>
            <a:r>
              <a:rPr lang="en-US" b="1" cap="small" dirty="0">
                <a:solidFill>
                  <a:schemeClr val="accent1"/>
                </a:solidFill>
              </a:rPr>
              <a:t>Regulation Service</a:t>
            </a:r>
          </a:p>
          <a:p>
            <a:pPr marL="0" lvl="1" indent="0">
              <a:buNone/>
            </a:pPr>
            <a:r>
              <a:rPr lang="en-US" sz="1400" dirty="0"/>
              <a:t>Reserved capacity that is deployed every 4 seconds to balance supply and demand and maintain frequency close to 60Hz between 5-minute SCED runs.</a:t>
            </a:r>
          </a:p>
          <a:p>
            <a:pPr marL="300038" lvl="1" indent="0">
              <a:buNone/>
            </a:pPr>
            <a:endParaRPr lang="en-US" sz="1400" dirty="0"/>
          </a:p>
          <a:p>
            <a:pPr marL="300038" lvl="1" indent="0">
              <a:buNone/>
            </a:pPr>
            <a:endParaRPr lang="en-US" sz="1400" dirty="0"/>
          </a:p>
          <a:p>
            <a:pPr marL="0" indent="0">
              <a:buNone/>
            </a:pPr>
            <a:endParaRPr lang="en-US" dirty="0"/>
          </a:p>
        </p:txBody>
      </p:sp>
      <p:sp>
        <p:nvSpPr>
          <p:cNvPr id="2" name="Title 1">
            <a:extLst>
              <a:ext uri="{FF2B5EF4-FFF2-40B4-BE49-F238E27FC236}">
                <a16:creationId xmlns:a16="http://schemas.microsoft.com/office/drawing/2014/main" id="{B33AA666-CDF6-20F3-5BBA-058ECB5FA04B}"/>
              </a:ext>
            </a:extLst>
          </p:cNvPr>
          <p:cNvSpPr>
            <a:spLocks noGrp="1"/>
          </p:cNvSpPr>
          <p:nvPr>
            <p:ph type="title"/>
          </p:nvPr>
        </p:nvSpPr>
        <p:spPr/>
        <p:txBody>
          <a:bodyPr/>
          <a:lstStyle/>
          <a:p>
            <a:r>
              <a:rPr lang="en-US" dirty="0"/>
              <a:t>Ancillary Service Products</a:t>
            </a:r>
          </a:p>
        </p:txBody>
      </p:sp>
      <p:pic>
        <p:nvPicPr>
          <p:cNvPr id="9" name="Picture 8">
            <a:extLst>
              <a:ext uri="{FF2B5EF4-FFF2-40B4-BE49-F238E27FC236}">
                <a16:creationId xmlns:a16="http://schemas.microsoft.com/office/drawing/2014/main" id="{13518D48-DCA6-E244-DAC5-0CE2D87A1769}"/>
              </a:ext>
            </a:extLst>
          </p:cNvPr>
          <p:cNvPicPr>
            <a:picLocks noChangeAspect="1"/>
          </p:cNvPicPr>
          <p:nvPr/>
        </p:nvPicPr>
        <p:blipFill>
          <a:blip r:embed="rId2"/>
          <a:stretch>
            <a:fillRect/>
          </a:stretch>
        </p:blipFill>
        <p:spPr>
          <a:xfrm>
            <a:off x="0" y="2610353"/>
            <a:ext cx="4530925" cy="3148609"/>
          </a:xfrm>
          <a:prstGeom prst="rect">
            <a:avLst/>
          </a:prstGeom>
          <a:ln w="6350">
            <a:solidFill>
              <a:schemeClr val="tx1"/>
            </a:solidFill>
          </a:ln>
        </p:spPr>
      </p:pic>
      <p:cxnSp>
        <p:nvCxnSpPr>
          <p:cNvPr id="14" name="Straight Connector 13">
            <a:extLst>
              <a:ext uri="{FF2B5EF4-FFF2-40B4-BE49-F238E27FC236}">
                <a16:creationId xmlns:a16="http://schemas.microsoft.com/office/drawing/2014/main" id="{15362943-7D4D-1A4C-5285-9EBB49A24A75}"/>
              </a:ext>
            </a:extLst>
          </p:cNvPr>
          <p:cNvCxnSpPr>
            <a:cxnSpLocks/>
          </p:cNvCxnSpPr>
          <p:nvPr/>
        </p:nvCxnSpPr>
        <p:spPr>
          <a:xfrm>
            <a:off x="4566665" y="762000"/>
            <a:ext cx="8827" cy="568074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FE14FA3-7D94-6FD2-609F-98833CF2B9E2}"/>
              </a:ext>
            </a:extLst>
          </p:cNvPr>
          <p:cNvGrpSpPr/>
          <p:nvPr/>
        </p:nvGrpSpPr>
        <p:grpSpPr>
          <a:xfrm>
            <a:off x="4632959" y="2610353"/>
            <a:ext cx="4460576" cy="3231540"/>
            <a:chOff x="4632959" y="2527422"/>
            <a:chExt cx="4460576" cy="3231540"/>
          </a:xfrm>
        </p:grpSpPr>
        <p:pic>
          <p:nvPicPr>
            <p:cNvPr id="8" name="Picture 7">
              <a:extLst>
                <a:ext uri="{FF2B5EF4-FFF2-40B4-BE49-F238E27FC236}">
                  <a16:creationId xmlns:a16="http://schemas.microsoft.com/office/drawing/2014/main" id="{B1BE63DB-AFE2-9586-EF7D-DD6132F3A9C9}"/>
                </a:ext>
              </a:extLst>
            </p:cNvPr>
            <p:cNvPicPr>
              <a:picLocks noChangeAspect="1"/>
            </p:cNvPicPr>
            <p:nvPr/>
          </p:nvPicPr>
          <p:blipFill>
            <a:blip r:embed="rId3"/>
            <a:stretch>
              <a:fillRect/>
            </a:stretch>
          </p:blipFill>
          <p:spPr>
            <a:xfrm>
              <a:off x="4632959" y="2527422"/>
              <a:ext cx="4460576" cy="3231540"/>
            </a:xfrm>
            <a:prstGeom prst="rect">
              <a:avLst/>
            </a:prstGeom>
            <a:ln w="12700">
              <a:solidFill>
                <a:schemeClr val="tx1"/>
              </a:solidFill>
            </a:ln>
          </p:spPr>
        </p:pic>
        <p:grpSp>
          <p:nvGrpSpPr>
            <p:cNvPr id="19" name="Group 18">
              <a:extLst>
                <a:ext uri="{FF2B5EF4-FFF2-40B4-BE49-F238E27FC236}">
                  <a16:creationId xmlns:a16="http://schemas.microsoft.com/office/drawing/2014/main" id="{2A3374C8-8D53-E285-C666-3C8ACF0A21E2}"/>
                </a:ext>
              </a:extLst>
            </p:cNvPr>
            <p:cNvGrpSpPr/>
            <p:nvPr/>
          </p:nvGrpSpPr>
          <p:grpSpPr>
            <a:xfrm>
              <a:off x="5332278" y="2670353"/>
              <a:ext cx="3635614" cy="1221713"/>
              <a:chOff x="5343031" y="2784732"/>
              <a:chExt cx="3635614" cy="1221713"/>
            </a:xfrm>
          </p:grpSpPr>
          <p:sp>
            <p:nvSpPr>
              <p:cNvPr id="12" name="TextBox 11">
                <a:extLst>
                  <a:ext uri="{FF2B5EF4-FFF2-40B4-BE49-F238E27FC236}">
                    <a16:creationId xmlns:a16="http://schemas.microsoft.com/office/drawing/2014/main" id="{3C0E4466-C3AC-D125-DFCB-F8CCAD749CC8}"/>
                  </a:ext>
                </a:extLst>
              </p:cNvPr>
              <p:cNvSpPr txBox="1"/>
              <p:nvPr/>
            </p:nvSpPr>
            <p:spPr>
              <a:xfrm>
                <a:off x="7558544" y="2784732"/>
                <a:ext cx="1420101" cy="262904"/>
              </a:xfrm>
              <a:prstGeom prst="rect">
                <a:avLst/>
              </a:prstGeom>
              <a:noFill/>
            </p:spPr>
            <p:txBody>
              <a:bodyPr wrap="square" rtlCol="0">
                <a:spAutoFit/>
              </a:bodyPr>
              <a:lstStyle/>
              <a:p>
                <a:r>
                  <a:rPr lang="en-US" sz="1000" b="1" i="1" dirty="0">
                    <a:solidFill>
                      <a:schemeClr val="accent1"/>
                    </a:solidFill>
                  </a:rPr>
                  <a:t>June 4, 2022</a:t>
                </a:r>
              </a:p>
            </p:txBody>
          </p:sp>
          <p:cxnSp>
            <p:nvCxnSpPr>
              <p:cNvPr id="3" name="Straight Arrow Connector 2">
                <a:extLst>
                  <a:ext uri="{FF2B5EF4-FFF2-40B4-BE49-F238E27FC236}">
                    <a16:creationId xmlns:a16="http://schemas.microsoft.com/office/drawing/2014/main" id="{57F5EFED-2025-B1F3-E1AF-31D259ADC288}"/>
                  </a:ext>
                </a:extLst>
              </p:cNvPr>
              <p:cNvCxnSpPr>
                <a:cxnSpLocks/>
              </p:cNvCxnSpPr>
              <p:nvPr/>
            </p:nvCxnSpPr>
            <p:spPr>
              <a:xfrm flipV="1">
                <a:off x="5816815" y="3270250"/>
                <a:ext cx="530010" cy="428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5C9B09-E83C-64A9-8665-4BA46922B358}"/>
                  </a:ext>
                </a:extLst>
              </p:cNvPr>
              <p:cNvSpPr txBox="1"/>
              <p:nvPr/>
            </p:nvSpPr>
            <p:spPr>
              <a:xfrm>
                <a:off x="5343031" y="3698668"/>
                <a:ext cx="867269" cy="307777"/>
              </a:xfrm>
              <a:prstGeom prst="rect">
                <a:avLst/>
              </a:prstGeom>
              <a:solidFill>
                <a:schemeClr val="accent1">
                  <a:lumMod val="20000"/>
                  <a:lumOff val="80000"/>
                </a:schemeClr>
              </a:solidFill>
            </p:spPr>
            <p:txBody>
              <a:bodyPr wrap="square" rtlCol="0">
                <a:spAutoFit/>
              </a:bodyPr>
              <a:lstStyle/>
              <a:p>
                <a:r>
                  <a:rPr lang="en-US" sz="1400" dirty="0">
                    <a:solidFill>
                      <a:schemeClr val="accent1"/>
                    </a:solidFill>
                  </a:rPr>
                  <a:t>Unit Trip</a:t>
                </a:r>
              </a:p>
            </p:txBody>
          </p:sp>
        </p:grpSp>
      </p:grpSp>
    </p:spTree>
    <p:extLst>
      <p:ext uri="{BB962C8B-B14F-4D97-AF65-F5344CB8AC3E}">
        <p14:creationId xmlns:p14="http://schemas.microsoft.com/office/powerpoint/2010/main" val="340733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dirty="0"/>
              <a:t>Ancillary Service Products, Contd.</a:t>
            </a:r>
          </a:p>
        </p:txBody>
      </p:sp>
      <p:sp>
        <p:nvSpPr>
          <p:cNvPr id="4" name="Content Placeholder 3">
            <a:extLst>
              <a:ext uri="{FF2B5EF4-FFF2-40B4-BE49-F238E27FC236}">
                <a16:creationId xmlns:a16="http://schemas.microsoft.com/office/drawing/2014/main" id="{27AC9199-49DD-152F-F1B3-D4CC959F43B0}"/>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cap="small" dirty="0">
                <a:solidFill>
                  <a:schemeClr val="accent1"/>
                </a:solidFill>
              </a:rPr>
              <a:t>ERCOT Contingency Reserve Service (Added in 2023)</a:t>
            </a:r>
          </a:p>
          <a:p>
            <a:pPr marL="0" lvl="1" indent="0" defTabSz="914400">
              <a:spcBef>
                <a:spcPts val="0"/>
              </a:spcBef>
              <a:buNone/>
              <a:defRPr/>
            </a:pPr>
            <a:r>
              <a:rPr lang="en-US" sz="1400" dirty="0"/>
              <a:t>Capacity that can respond in 10 minutes to recover frequency, cover forecast errors or ramps and replace deployed reserves.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small" dirty="0">
              <a:solidFill>
                <a:schemeClr val="accent1"/>
              </a:solidFill>
            </a:endParaRPr>
          </a:p>
          <a:p>
            <a:pPr marL="0" indent="0">
              <a:buNone/>
            </a:pPr>
            <a:endParaRPr lang="en-US" dirty="0"/>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6</a:t>
            </a:fld>
            <a:endParaRPr lang="en-US" dirty="0"/>
          </a:p>
        </p:txBody>
      </p:sp>
      <p:pic>
        <p:nvPicPr>
          <p:cNvPr id="6" name="Picture 5">
            <a:extLst>
              <a:ext uri="{FF2B5EF4-FFF2-40B4-BE49-F238E27FC236}">
                <a16:creationId xmlns:a16="http://schemas.microsoft.com/office/drawing/2014/main" id="{E152503D-9D8F-F753-3B68-D740B1407254}"/>
              </a:ext>
            </a:extLst>
          </p:cNvPr>
          <p:cNvPicPr>
            <a:picLocks noChangeAspect="1"/>
          </p:cNvPicPr>
          <p:nvPr/>
        </p:nvPicPr>
        <p:blipFill>
          <a:blip r:embed="rId3"/>
          <a:stretch>
            <a:fillRect/>
          </a:stretch>
        </p:blipFill>
        <p:spPr>
          <a:xfrm>
            <a:off x="784803" y="1666225"/>
            <a:ext cx="7434965" cy="4413182"/>
          </a:xfrm>
          <a:prstGeom prst="rect">
            <a:avLst/>
          </a:prstGeom>
          <a:ln w="12700">
            <a:solidFill>
              <a:schemeClr val="tx1"/>
            </a:solidFill>
          </a:ln>
        </p:spPr>
      </p:pic>
    </p:spTree>
    <p:extLst>
      <p:ext uri="{BB962C8B-B14F-4D97-AF65-F5344CB8AC3E}">
        <p14:creationId xmlns:p14="http://schemas.microsoft.com/office/powerpoint/2010/main" val="164082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dirty="0"/>
              <a:t>Ancillary Service Products, Contd.</a:t>
            </a:r>
          </a:p>
        </p:txBody>
      </p:sp>
      <p:sp>
        <p:nvSpPr>
          <p:cNvPr id="3" name="Content Placeholder 2">
            <a:extLst>
              <a:ext uri="{FF2B5EF4-FFF2-40B4-BE49-F238E27FC236}">
                <a16:creationId xmlns:a16="http://schemas.microsoft.com/office/drawing/2014/main" id="{B322E30B-02F6-2164-8BD3-95A5A7720BB5}"/>
              </a:ext>
            </a:extLst>
          </p:cNvPr>
          <p:cNvSpPr>
            <a:spLocks noGrp="1"/>
          </p:cNvSpPr>
          <p:nvPr>
            <p:ph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cap="small" dirty="0">
                <a:solidFill>
                  <a:schemeClr val="accent1"/>
                </a:solidFill>
              </a:rPr>
              <a:t>Non-Spin Reserve Service</a:t>
            </a:r>
          </a:p>
          <a:p>
            <a:pPr marL="0" lvl="1" indent="0">
              <a:buNone/>
            </a:pPr>
            <a:r>
              <a:rPr lang="en-US" sz="1400" dirty="0"/>
              <a:t>Capacity that can be started in 30 minutes to cover forecast errors, ramps or forced outages and replace deployed reserves until additional resources can be committed.</a:t>
            </a:r>
          </a:p>
          <a:p>
            <a:pPr marL="0" indent="0">
              <a:buNone/>
            </a:pPr>
            <a:endParaRPr lang="en-US" dirty="0"/>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7</a:t>
            </a:fld>
            <a:endParaRPr lang="en-US" dirty="0"/>
          </a:p>
        </p:txBody>
      </p:sp>
      <p:grpSp>
        <p:nvGrpSpPr>
          <p:cNvPr id="19" name="Group 18">
            <a:extLst>
              <a:ext uri="{FF2B5EF4-FFF2-40B4-BE49-F238E27FC236}">
                <a16:creationId xmlns:a16="http://schemas.microsoft.com/office/drawing/2014/main" id="{3341427A-9A91-0286-5DCB-D10F8FE5B54D}"/>
              </a:ext>
            </a:extLst>
          </p:cNvPr>
          <p:cNvGrpSpPr/>
          <p:nvPr/>
        </p:nvGrpSpPr>
        <p:grpSpPr>
          <a:xfrm>
            <a:off x="459091" y="1686619"/>
            <a:ext cx="7849640" cy="4326819"/>
            <a:chOff x="4634483" y="2308063"/>
            <a:chExt cx="4533978" cy="2677963"/>
          </a:xfrm>
        </p:grpSpPr>
        <p:pic>
          <p:nvPicPr>
            <p:cNvPr id="18" name="Picture 17">
              <a:extLst>
                <a:ext uri="{FF2B5EF4-FFF2-40B4-BE49-F238E27FC236}">
                  <a16:creationId xmlns:a16="http://schemas.microsoft.com/office/drawing/2014/main" id="{1D9300C9-BA90-7599-2A3E-63FED757C713}"/>
                </a:ext>
              </a:extLst>
            </p:cNvPr>
            <p:cNvPicPr>
              <a:picLocks noChangeAspect="1"/>
            </p:cNvPicPr>
            <p:nvPr/>
          </p:nvPicPr>
          <p:blipFill>
            <a:blip r:embed="rId3"/>
            <a:stretch>
              <a:fillRect/>
            </a:stretch>
          </p:blipFill>
          <p:spPr>
            <a:xfrm>
              <a:off x="4634483" y="2308063"/>
              <a:ext cx="4533978" cy="2677963"/>
            </a:xfrm>
            <a:prstGeom prst="rect">
              <a:avLst/>
            </a:prstGeom>
            <a:ln w="12700">
              <a:solidFill>
                <a:schemeClr val="tx1"/>
              </a:solidFill>
            </a:ln>
          </p:spPr>
        </p:pic>
        <p:sp>
          <p:nvSpPr>
            <p:cNvPr id="8" name="TextBox 7">
              <a:extLst>
                <a:ext uri="{FF2B5EF4-FFF2-40B4-BE49-F238E27FC236}">
                  <a16:creationId xmlns:a16="http://schemas.microsoft.com/office/drawing/2014/main" id="{583592C8-ADE4-3DFD-BC36-A5A823AE4E71}"/>
                </a:ext>
              </a:extLst>
            </p:cNvPr>
            <p:cNvSpPr txBox="1"/>
            <p:nvPr/>
          </p:nvSpPr>
          <p:spPr>
            <a:xfrm>
              <a:off x="7588800" y="2638226"/>
              <a:ext cx="1163227" cy="171441"/>
            </a:xfrm>
            <a:prstGeom prst="rect">
              <a:avLst/>
            </a:prstGeom>
            <a:solidFill>
              <a:schemeClr val="accent3">
                <a:lumMod val="20000"/>
                <a:lumOff val="80000"/>
              </a:schemeClr>
            </a:solidFill>
          </p:spPr>
          <p:txBody>
            <a:bodyPr wrap="square" rtlCol="0">
              <a:spAutoFit/>
            </a:bodyPr>
            <a:lstStyle/>
            <a:p>
              <a:r>
                <a:rPr lang="en-US" sz="1200" dirty="0"/>
                <a:t>(</a:t>
              </a:r>
              <a:r>
                <a:rPr lang="en-US" sz="1200" dirty="0">
                  <a:hlinkClick r:id="rId4"/>
                </a:rPr>
                <a:t>Additional Event Details</a:t>
              </a:r>
              <a:r>
                <a:rPr lang="en-US" sz="1200" dirty="0"/>
                <a:t>)</a:t>
              </a:r>
              <a:endParaRPr lang="en-US" sz="1200" b="1" i="1" dirty="0">
                <a:solidFill>
                  <a:schemeClr val="accent1"/>
                </a:solidFill>
              </a:endParaRPr>
            </a:p>
          </p:txBody>
        </p:sp>
      </p:grpSp>
    </p:spTree>
    <p:extLst>
      <p:ext uri="{BB962C8B-B14F-4D97-AF65-F5344CB8AC3E}">
        <p14:creationId xmlns:p14="http://schemas.microsoft.com/office/powerpoint/2010/main" val="199556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0C165C-DF68-DF53-8B4E-A709B3E162C2}"/>
              </a:ext>
            </a:extLst>
          </p:cNvPr>
          <p:cNvSpPr>
            <a:spLocks noGrp="1"/>
          </p:cNvSpPr>
          <p:nvPr>
            <p:ph type="sldNum" sz="quarter" idx="12"/>
          </p:nvPr>
        </p:nvSpPr>
        <p:spPr>
          <a:prstGeom prst="rect">
            <a:avLst/>
          </a:prstGeom>
        </p:spPr>
        <p:txBody>
          <a:bodyPr/>
          <a:lstStyle/>
          <a:p>
            <a:fld id="{1D93BD3E-1E9A-4970-A6F7-E7AC52762E0C}" type="slidenum">
              <a:rPr lang="en-US" smtClean="0"/>
              <a:pPr/>
              <a:t>8</a:t>
            </a:fld>
            <a:endParaRPr lang="en-US" dirty="0"/>
          </a:p>
        </p:txBody>
      </p:sp>
      <p:sp>
        <p:nvSpPr>
          <p:cNvPr id="3" name="Content Placeholder 2">
            <a:extLst>
              <a:ext uri="{FF2B5EF4-FFF2-40B4-BE49-F238E27FC236}">
                <a16:creationId xmlns:a16="http://schemas.microsoft.com/office/drawing/2014/main" id="{A746358D-7369-B99E-6929-94764306195C}"/>
              </a:ext>
            </a:extLst>
          </p:cNvPr>
          <p:cNvSpPr>
            <a:spLocks noGrp="1"/>
          </p:cNvSpPr>
          <p:nvPr>
            <p:ph idx="13"/>
          </p:nvPr>
        </p:nvSpPr>
        <p:spPr>
          <a:xfrm>
            <a:off x="4629912" y="4870476"/>
            <a:ext cx="4206240" cy="700765"/>
          </a:xfrm>
          <a:solidFill>
            <a:schemeClr val="accent3">
              <a:lumMod val="20000"/>
              <a:lumOff val="80000"/>
            </a:schemeClr>
          </a:solidFill>
        </p:spPr>
        <p:txBody>
          <a:bodyPr/>
          <a:lstStyle/>
          <a:p>
            <a:pPr marL="0" indent="0">
              <a:buNone/>
            </a:pPr>
            <a:r>
              <a:rPr lang="en-US" sz="1400" i="1" dirty="0"/>
              <a:t>Requirements based on risk analysis as described in the annual Ancillary Services Methodology.</a:t>
            </a:r>
          </a:p>
          <a:p>
            <a:pPr marL="0" indent="0">
              <a:buNone/>
            </a:pPr>
            <a:endParaRPr lang="en-US" dirty="0"/>
          </a:p>
        </p:txBody>
      </p:sp>
      <p:sp>
        <p:nvSpPr>
          <p:cNvPr id="7" name="Content Placeholder 6">
            <a:extLst>
              <a:ext uri="{FF2B5EF4-FFF2-40B4-BE49-F238E27FC236}">
                <a16:creationId xmlns:a16="http://schemas.microsoft.com/office/drawing/2014/main" id="{1C25A30B-C1EB-22DE-5AAD-8E4AE3BB6A9E}"/>
              </a:ext>
            </a:extLst>
          </p:cNvPr>
          <p:cNvSpPr>
            <a:spLocks noGrp="1"/>
          </p:cNvSpPr>
          <p:nvPr>
            <p:ph idx="14"/>
          </p:nvPr>
        </p:nvSpPr>
        <p:spPr>
          <a:xfrm>
            <a:off x="298702" y="4870476"/>
            <a:ext cx="4206240" cy="700765"/>
          </a:xfrm>
          <a:solidFill>
            <a:schemeClr val="accent3">
              <a:lumMod val="20000"/>
              <a:lumOff val="80000"/>
            </a:schemeClr>
          </a:solidFill>
        </p:spPr>
        <p:txBody>
          <a:bodyPr/>
          <a:lstStyle/>
          <a:p>
            <a:pPr marL="0" indent="0">
              <a:buNone/>
            </a:pPr>
            <a:r>
              <a:rPr lang="en-US" sz="1400" i="1" dirty="0"/>
              <a:t>Requirements based on NERC Reliability Standards, specifically, BAL-001-2, BAL-002-3 and BAL-003-2.</a:t>
            </a:r>
            <a:endParaRPr lang="en-US" dirty="0"/>
          </a:p>
        </p:txBody>
      </p:sp>
      <p:sp>
        <p:nvSpPr>
          <p:cNvPr id="8" name="Content Placeholder 7">
            <a:extLst>
              <a:ext uri="{FF2B5EF4-FFF2-40B4-BE49-F238E27FC236}">
                <a16:creationId xmlns:a16="http://schemas.microsoft.com/office/drawing/2014/main" id="{C01055EF-3460-B875-449F-A6A0B4ADF16C}"/>
              </a:ext>
            </a:extLst>
          </p:cNvPr>
          <p:cNvSpPr>
            <a:spLocks noGrp="1"/>
          </p:cNvSpPr>
          <p:nvPr>
            <p:ph idx="15"/>
          </p:nvPr>
        </p:nvSpPr>
        <p:spPr>
          <a:xfrm>
            <a:off x="4632960" y="1009261"/>
            <a:ext cx="4206240" cy="913807"/>
          </a:xfrm>
          <a:solidFill>
            <a:schemeClr val="bg2">
              <a:lumMod val="95000"/>
            </a:schemeClr>
          </a:solidFill>
        </p:spPr>
        <p:txBody>
          <a:bodyPr/>
          <a:lstStyle/>
          <a:p>
            <a:r>
              <a:rPr lang="en-US" sz="1800" cap="small" dirty="0">
                <a:solidFill>
                  <a:schemeClr val="accent1"/>
                </a:solidFill>
              </a:rPr>
              <a:t>Operational Risk of Under Commitment of Resources to Meet Demand plus Unexpected Variations</a:t>
            </a:r>
          </a:p>
          <a:p>
            <a:pPr marL="114300"/>
            <a:endParaRPr lang="en-US" sz="1400" b="0" dirty="0"/>
          </a:p>
          <a:p>
            <a:endParaRPr lang="en-US" dirty="0"/>
          </a:p>
        </p:txBody>
      </p:sp>
      <p:sp>
        <p:nvSpPr>
          <p:cNvPr id="9" name="Content Placeholder 8">
            <a:extLst>
              <a:ext uri="{FF2B5EF4-FFF2-40B4-BE49-F238E27FC236}">
                <a16:creationId xmlns:a16="http://schemas.microsoft.com/office/drawing/2014/main" id="{CF164647-B02B-3EB3-4958-640E543DA9B2}"/>
              </a:ext>
            </a:extLst>
          </p:cNvPr>
          <p:cNvSpPr>
            <a:spLocks noGrp="1"/>
          </p:cNvSpPr>
          <p:nvPr>
            <p:ph idx="16"/>
          </p:nvPr>
        </p:nvSpPr>
        <p:spPr>
          <a:xfrm>
            <a:off x="298702" y="1009261"/>
            <a:ext cx="4206240" cy="913807"/>
          </a:xfrm>
          <a:solidFill>
            <a:schemeClr val="bg2">
              <a:lumMod val="95000"/>
            </a:schemeClr>
          </a:solidFill>
        </p:spPr>
        <p:txBody>
          <a:bodyPr/>
          <a:lstStyle/>
          <a:p>
            <a:r>
              <a:rPr lang="en-US" sz="1800" cap="small" dirty="0">
                <a:solidFill>
                  <a:schemeClr val="accent1"/>
                </a:solidFill>
              </a:rPr>
              <a:t>Frequency Control</a:t>
            </a:r>
            <a:endParaRPr lang="en-US" sz="1800" dirty="0"/>
          </a:p>
        </p:txBody>
      </p:sp>
      <p:sp>
        <p:nvSpPr>
          <p:cNvPr id="2" name="Title 1">
            <a:extLst>
              <a:ext uri="{FF2B5EF4-FFF2-40B4-BE49-F238E27FC236}">
                <a16:creationId xmlns:a16="http://schemas.microsoft.com/office/drawing/2014/main" id="{347C8320-E664-656F-AFD4-B2438840B13A}"/>
              </a:ext>
            </a:extLst>
          </p:cNvPr>
          <p:cNvSpPr>
            <a:spLocks noGrp="1"/>
          </p:cNvSpPr>
          <p:nvPr>
            <p:ph type="title"/>
          </p:nvPr>
        </p:nvSpPr>
        <p:spPr>
          <a:prstGeom prst="rect">
            <a:avLst/>
          </a:prstGeom>
        </p:spPr>
        <p:txBody>
          <a:bodyPr/>
          <a:lstStyle/>
          <a:p>
            <a:r>
              <a:rPr lang="en-US" dirty="0"/>
              <a:t>Primary Purposes of Ancillary Services</a:t>
            </a:r>
          </a:p>
        </p:txBody>
      </p:sp>
      <p:cxnSp>
        <p:nvCxnSpPr>
          <p:cNvPr id="11" name="Straight Connector 10">
            <a:extLst>
              <a:ext uri="{FF2B5EF4-FFF2-40B4-BE49-F238E27FC236}">
                <a16:creationId xmlns:a16="http://schemas.microsoft.com/office/drawing/2014/main" id="{46320D60-B9B1-195C-1403-31752185C283}"/>
              </a:ext>
            </a:extLst>
          </p:cNvPr>
          <p:cNvCxnSpPr>
            <a:cxnSpLocks/>
          </p:cNvCxnSpPr>
          <p:nvPr/>
        </p:nvCxnSpPr>
        <p:spPr>
          <a:xfrm>
            <a:off x="4568952" y="1009261"/>
            <a:ext cx="3048" cy="4561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D4EE0EB-5EBC-FDFC-DF66-95BA313DB22D}"/>
              </a:ext>
            </a:extLst>
          </p:cNvPr>
          <p:cNvSpPr txBox="1">
            <a:spLocks/>
          </p:cNvSpPr>
          <p:nvPr/>
        </p:nvSpPr>
        <p:spPr>
          <a:xfrm>
            <a:off x="304800" y="855406"/>
            <a:ext cx="853440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dirty="0"/>
          </a:p>
        </p:txBody>
      </p:sp>
      <p:graphicFrame>
        <p:nvGraphicFramePr>
          <p:cNvPr id="5" name="Table 4">
            <a:extLst>
              <a:ext uri="{FF2B5EF4-FFF2-40B4-BE49-F238E27FC236}">
                <a16:creationId xmlns:a16="http://schemas.microsoft.com/office/drawing/2014/main" id="{015444C3-1B3C-CE10-2392-ECD7F4BA2AA2}"/>
              </a:ext>
            </a:extLst>
          </p:cNvPr>
          <p:cNvGraphicFramePr>
            <a:graphicFrameLocks noGrp="1"/>
          </p:cNvGraphicFramePr>
          <p:nvPr>
            <p:extLst>
              <p:ext uri="{D42A27DB-BD31-4B8C-83A1-F6EECF244321}">
                <p14:modId xmlns:p14="http://schemas.microsoft.com/office/powerpoint/2010/main" val="3895484431"/>
              </p:ext>
            </p:extLst>
          </p:nvPr>
        </p:nvGraphicFramePr>
        <p:xfrm>
          <a:off x="298704" y="2048641"/>
          <a:ext cx="4206238" cy="2778760"/>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370840">
                <a:tc>
                  <a:txBody>
                    <a:bodyPr/>
                    <a:lstStyle/>
                    <a:p>
                      <a:pPr algn="ctr"/>
                      <a:r>
                        <a:rPr lang="en-US"/>
                        <a:t>Need</a:t>
                      </a:r>
                    </a:p>
                  </a:txBody>
                  <a:tcPr/>
                </a:tc>
                <a:tc>
                  <a:txBody>
                    <a:bodyPr/>
                    <a:lstStyle/>
                    <a:p>
                      <a:pPr algn="ctr"/>
                      <a:r>
                        <a:rPr lang="en-US" dirty="0"/>
                        <a:t>AS</a:t>
                      </a:r>
                    </a:p>
                  </a:txBody>
                  <a:tcPr/>
                </a:tc>
                <a:extLst>
                  <a:ext uri="{0D108BD9-81ED-4DB2-BD59-A6C34878D82A}">
                    <a16:rowId xmlns:a16="http://schemas.microsoft.com/office/drawing/2014/main" val="2446406639"/>
                  </a:ext>
                </a:extLst>
              </a:tr>
              <a:tr h="370840">
                <a:tc>
                  <a:txBody>
                    <a:bodyPr/>
                    <a:lstStyle/>
                    <a:p>
                      <a:r>
                        <a:rPr lang="en-US" sz="1400" dirty="0">
                          <a:solidFill>
                            <a:schemeClr val="tx2"/>
                          </a:solidFill>
                        </a:rPr>
                        <a:t>Moment-to-moment balancing of supply and demand; respond to imbalances caused by normal variability and 5-minute net load forecast errors</a:t>
                      </a:r>
                    </a:p>
                    <a:p>
                      <a:endParaRPr lang="en-US" sz="1400" dirty="0">
                        <a:solidFill>
                          <a:schemeClr val="tx2"/>
                        </a:solidFill>
                      </a:endParaRPr>
                    </a:p>
                  </a:txBody>
                  <a:tcPr/>
                </a:tc>
                <a:tc>
                  <a:txBody>
                    <a:bodyPr/>
                    <a:lstStyle/>
                    <a:p>
                      <a:pPr algn="ctr"/>
                      <a:r>
                        <a:rPr lang="en-US" sz="1400" dirty="0">
                          <a:solidFill>
                            <a:schemeClr val="tx2"/>
                          </a:solidFill>
                        </a:rPr>
                        <a:t>Regulation Service</a:t>
                      </a:r>
                    </a:p>
                  </a:txBody>
                  <a:tcPr anchor="ctr"/>
                </a:tc>
                <a:extLst>
                  <a:ext uri="{0D108BD9-81ED-4DB2-BD59-A6C34878D82A}">
                    <a16:rowId xmlns:a16="http://schemas.microsoft.com/office/drawing/2014/main" val="1376458144"/>
                  </a:ext>
                </a:extLst>
              </a:tr>
              <a:tr h="370840">
                <a:tc>
                  <a:txBody>
                    <a:bodyPr/>
                    <a:lstStyle/>
                    <a:p>
                      <a:r>
                        <a:rPr lang="en-US" sz="1400">
                          <a:solidFill>
                            <a:schemeClr val="tx2"/>
                          </a:solidFill>
                        </a:rPr>
                        <a:t>Arrest frequency decline caused by trip of large unit(s)</a:t>
                      </a:r>
                    </a:p>
                  </a:txBody>
                  <a:tcPr/>
                </a:tc>
                <a:tc>
                  <a:txBody>
                    <a:bodyPr/>
                    <a:lstStyle/>
                    <a:p>
                      <a:pPr algn="ctr"/>
                      <a:r>
                        <a:rPr lang="en-US" sz="1400" dirty="0">
                          <a:solidFill>
                            <a:schemeClr val="tx2"/>
                          </a:solidFill>
                        </a:rPr>
                        <a:t>RRS</a:t>
                      </a:r>
                    </a:p>
                  </a:txBody>
                  <a:tcPr anchor="ctr"/>
                </a:tc>
                <a:extLst>
                  <a:ext uri="{0D108BD9-81ED-4DB2-BD59-A6C34878D82A}">
                    <a16:rowId xmlns:a16="http://schemas.microsoft.com/office/drawing/2014/main" val="1014592717"/>
                  </a:ext>
                </a:extLst>
              </a:tr>
              <a:tr h="370840">
                <a:tc>
                  <a:txBody>
                    <a:bodyPr/>
                    <a:lstStyle/>
                    <a:p>
                      <a:r>
                        <a:rPr lang="en-US" sz="1400" dirty="0">
                          <a:solidFill>
                            <a:schemeClr val="tx2"/>
                          </a:solidFill>
                        </a:rPr>
                        <a:t>Restore frequency following trip of large unit(s)</a:t>
                      </a:r>
                    </a:p>
                  </a:txBody>
                  <a:tcPr/>
                </a:tc>
                <a:tc>
                  <a:txBody>
                    <a:bodyPr/>
                    <a:lstStyle/>
                    <a:p>
                      <a:pPr algn="ctr"/>
                      <a:r>
                        <a:rPr lang="en-US" sz="1400" dirty="0">
                          <a:solidFill>
                            <a:schemeClr val="tx2"/>
                          </a:solidFill>
                        </a:rPr>
                        <a:t>ECRS</a:t>
                      </a:r>
                    </a:p>
                  </a:txBody>
                  <a:tcPr anchor="ctr"/>
                </a:tc>
                <a:extLst>
                  <a:ext uri="{0D108BD9-81ED-4DB2-BD59-A6C34878D82A}">
                    <a16:rowId xmlns:a16="http://schemas.microsoft.com/office/drawing/2014/main" val="4257196136"/>
                  </a:ext>
                </a:extLst>
              </a:tr>
            </a:tbl>
          </a:graphicData>
        </a:graphic>
      </p:graphicFrame>
      <p:graphicFrame>
        <p:nvGraphicFramePr>
          <p:cNvPr id="6" name="Table 5">
            <a:extLst>
              <a:ext uri="{FF2B5EF4-FFF2-40B4-BE49-F238E27FC236}">
                <a16:creationId xmlns:a16="http://schemas.microsoft.com/office/drawing/2014/main" id="{6871300A-C46A-C944-B59E-8192F9551104}"/>
              </a:ext>
            </a:extLst>
          </p:cNvPr>
          <p:cNvGraphicFramePr>
            <a:graphicFrameLocks noGrp="1"/>
          </p:cNvGraphicFramePr>
          <p:nvPr>
            <p:extLst>
              <p:ext uri="{D42A27DB-BD31-4B8C-83A1-F6EECF244321}">
                <p14:modId xmlns:p14="http://schemas.microsoft.com/office/powerpoint/2010/main" val="2269799328"/>
              </p:ext>
            </p:extLst>
          </p:nvPr>
        </p:nvGraphicFramePr>
        <p:xfrm>
          <a:off x="4664966" y="2048641"/>
          <a:ext cx="4206238" cy="2778760"/>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370840">
                <a:tc>
                  <a:txBody>
                    <a:bodyPr/>
                    <a:lstStyle/>
                    <a:p>
                      <a:pPr algn="ctr"/>
                      <a:r>
                        <a:rPr lang="en-US"/>
                        <a:t>Need</a:t>
                      </a:r>
                    </a:p>
                  </a:txBody>
                  <a:tcPr/>
                </a:tc>
                <a:tc>
                  <a:txBody>
                    <a:bodyPr/>
                    <a:lstStyle/>
                    <a:p>
                      <a:pPr algn="ctr"/>
                      <a:r>
                        <a:rPr lang="en-US" dirty="0"/>
                        <a:t>AS</a:t>
                      </a:r>
                    </a:p>
                  </a:txBody>
                  <a:tcPr/>
                </a:tc>
                <a:extLst>
                  <a:ext uri="{0D108BD9-81ED-4DB2-BD59-A6C34878D82A}">
                    <a16:rowId xmlns:a16="http://schemas.microsoft.com/office/drawing/2014/main" val="2446406639"/>
                  </a:ext>
                </a:extLst>
              </a:tr>
              <a:tr h="370840">
                <a:tc>
                  <a:txBody>
                    <a:bodyPr/>
                    <a:lstStyle/>
                    <a:p>
                      <a:r>
                        <a:rPr lang="en-US" sz="1400" dirty="0">
                          <a:solidFill>
                            <a:schemeClr val="tx2"/>
                          </a:solidFill>
                        </a:rPr>
                        <a:t>Reserves that can quickly respond to intra-hour net load forecast errors and/or forced outages</a:t>
                      </a:r>
                    </a:p>
                  </a:txBody>
                  <a:tcPr/>
                </a:tc>
                <a:tc>
                  <a:txBody>
                    <a:bodyPr/>
                    <a:lstStyle/>
                    <a:p>
                      <a:pPr algn="ctr"/>
                      <a:r>
                        <a:rPr lang="en-US" sz="1400" dirty="0">
                          <a:solidFill>
                            <a:schemeClr val="tx2"/>
                          </a:solidFill>
                        </a:rPr>
                        <a:t>ECRS</a:t>
                      </a:r>
                    </a:p>
                  </a:txBody>
                  <a:tcPr anchor="ctr"/>
                </a:tc>
                <a:extLst>
                  <a:ext uri="{0D108BD9-81ED-4DB2-BD59-A6C34878D82A}">
                    <a16:rowId xmlns:a16="http://schemas.microsoft.com/office/drawing/2014/main" val="1376458144"/>
                  </a:ext>
                </a:extLst>
              </a:tr>
              <a:tr h="370840">
                <a:tc>
                  <a:txBody>
                    <a:bodyPr/>
                    <a:lstStyle/>
                    <a:p>
                      <a:r>
                        <a:rPr lang="en-US" sz="1400" dirty="0">
                          <a:solidFill>
                            <a:schemeClr val="tx2"/>
                          </a:solidFill>
                        </a:rPr>
                        <a:t>Reserves that can respond to multi-hour net load forecast errors and/or forced outages</a:t>
                      </a:r>
                    </a:p>
                  </a:txBody>
                  <a:tcPr/>
                </a:tc>
                <a:tc>
                  <a:txBody>
                    <a:bodyPr/>
                    <a:lstStyle/>
                    <a:p>
                      <a:pPr algn="ctr"/>
                      <a:r>
                        <a:rPr lang="en-US" sz="1400" dirty="0">
                          <a:solidFill>
                            <a:schemeClr val="tx2"/>
                          </a:solidFill>
                        </a:rPr>
                        <a:t>Non-Spin</a:t>
                      </a:r>
                    </a:p>
                  </a:txBody>
                  <a:tcPr anchor="ctr"/>
                </a:tc>
                <a:extLst>
                  <a:ext uri="{0D108BD9-81ED-4DB2-BD59-A6C34878D82A}">
                    <a16:rowId xmlns:a16="http://schemas.microsoft.com/office/drawing/2014/main" val="1014592717"/>
                  </a:ext>
                </a:extLst>
              </a:tr>
              <a:tr h="370840">
                <a:tc>
                  <a:txBody>
                    <a:bodyPr/>
                    <a:lstStyle/>
                    <a:p>
                      <a:r>
                        <a:rPr lang="en-US" sz="1400" dirty="0">
                          <a:solidFill>
                            <a:schemeClr val="tx2"/>
                          </a:solidFill>
                        </a:rPr>
                        <a:t>Reserves that can respond to long-duration, multi-hour net load forecast errors and/or forced outages </a:t>
                      </a:r>
                      <a:r>
                        <a:rPr lang="en-US" sz="1400" i="1" dirty="0">
                          <a:solidFill>
                            <a:schemeClr val="accent6"/>
                          </a:solidFill>
                        </a:rPr>
                        <a:t>(Under Development)</a:t>
                      </a:r>
                    </a:p>
                  </a:txBody>
                  <a:tcPr/>
                </a:tc>
                <a:tc>
                  <a:txBody>
                    <a:bodyPr/>
                    <a:lstStyle/>
                    <a:p>
                      <a:pPr algn="ctr"/>
                      <a:r>
                        <a:rPr lang="en-US" sz="1400" dirty="0">
                          <a:solidFill>
                            <a:schemeClr val="tx2"/>
                          </a:solidFill>
                        </a:rPr>
                        <a:t>DRRS</a:t>
                      </a:r>
                    </a:p>
                  </a:txBody>
                  <a:tcPr anchor="ctr"/>
                </a:tc>
                <a:extLst>
                  <a:ext uri="{0D108BD9-81ED-4DB2-BD59-A6C34878D82A}">
                    <a16:rowId xmlns:a16="http://schemas.microsoft.com/office/drawing/2014/main" val="4257196136"/>
                  </a:ext>
                </a:extLst>
              </a:tr>
            </a:tbl>
          </a:graphicData>
        </a:graphic>
      </p:graphicFrame>
    </p:spTree>
    <p:extLst>
      <p:ext uri="{BB962C8B-B14F-4D97-AF65-F5344CB8AC3E}">
        <p14:creationId xmlns:p14="http://schemas.microsoft.com/office/powerpoint/2010/main" val="33100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400" dirty="0"/>
              <a:t>Changing Resource Capacity Mix</a:t>
            </a:r>
          </a:p>
        </p:txBody>
      </p:sp>
      <p:sp>
        <p:nvSpPr>
          <p:cNvPr id="2" name="Slide Number Placeholder 1"/>
          <p:cNvSpPr>
            <a:spLocks noGrp="1"/>
          </p:cNvSpPr>
          <p:nvPr>
            <p:ph type="sldNum" sz="quarter" idx="4"/>
          </p:nvPr>
        </p:nvSpPr>
        <p:spPr/>
        <p:txBody>
          <a:bodyPr/>
          <a:lstStyle/>
          <a:p>
            <a:fld id="{1D93BD3E-1E9A-4970-A6F7-E7AC52762E0C}" type="slidenum">
              <a:rPr lang="en-US" smtClean="0"/>
              <a:pPr/>
              <a:t>9</a:t>
            </a:fld>
            <a:endParaRPr lang="en-US" dirty="0"/>
          </a:p>
        </p:txBody>
      </p:sp>
      <p:sp>
        <p:nvSpPr>
          <p:cNvPr id="25" name="TextBox 24">
            <a:extLst>
              <a:ext uri="{FF2B5EF4-FFF2-40B4-BE49-F238E27FC236}">
                <a16:creationId xmlns:a16="http://schemas.microsoft.com/office/drawing/2014/main" id="{F6077AC1-FC94-4952-85EC-9002469F0DFE}"/>
              </a:ext>
            </a:extLst>
          </p:cNvPr>
          <p:cNvSpPr txBox="1"/>
          <p:nvPr/>
        </p:nvSpPr>
        <p:spPr>
          <a:xfrm>
            <a:off x="7471560" y="646627"/>
            <a:ext cx="1496415" cy="5786199"/>
          </a:xfrm>
          <a:prstGeom prst="rect">
            <a:avLst/>
          </a:prstGeom>
          <a:noFill/>
        </p:spPr>
        <p:txBody>
          <a:bodyPr wrap="square">
            <a:spAutoFit/>
          </a:bodyPr>
          <a:lstStyle/>
          <a:p>
            <a:r>
              <a:rPr lang="en-US" sz="800" dirty="0">
                <a:effectLst/>
                <a:latin typeface="+mn-lt"/>
                <a:ea typeface="+mn-ea"/>
                <a:cs typeface="+mn-cs"/>
              </a:rPr>
              <a:t>Capacity</a:t>
            </a:r>
            <a:r>
              <a:rPr lang="en-US" sz="800" baseline="0" dirty="0">
                <a:effectLst/>
                <a:latin typeface="+mn-lt"/>
                <a:ea typeface="+mn-ea"/>
                <a:cs typeface="+mn-cs"/>
              </a:rPr>
              <a:t> totals are based on the Installed Capacity Ratings for generating units. </a:t>
            </a:r>
          </a:p>
          <a:p>
            <a:endParaRPr lang="en-US" sz="800" dirty="0"/>
          </a:p>
          <a:p>
            <a:r>
              <a:rPr lang="en-US" sz="800" dirty="0">
                <a:effectLst/>
                <a:latin typeface="+mn-lt"/>
                <a:ea typeface="+mn-ea"/>
                <a:cs typeface="+mn-cs"/>
              </a:rPr>
              <a:t>"Other"</a:t>
            </a:r>
            <a:r>
              <a:rPr lang="en-US" sz="800" baseline="0" dirty="0">
                <a:effectLst/>
                <a:latin typeface="+mn-lt"/>
                <a:ea typeface="+mn-ea"/>
                <a:cs typeface="+mn-cs"/>
              </a:rPr>
              <a:t> comprises </a:t>
            </a:r>
            <a:r>
              <a:rPr lang="en-US" sz="800" dirty="0">
                <a:effectLst/>
                <a:latin typeface="+mn-lt"/>
                <a:ea typeface="+mn-ea"/>
                <a:cs typeface="+mn-cs"/>
              </a:rPr>
              <a:t>of Biomass, Hydro, and Diesel.</a:t>
            </a:r>
            <a:r>
              <a:rPr lang="en-US" sz="800" baseline="0" dirty="0">
                <a:effectLst/>
                <a:latin typeface="+mn-lt"/>
                <a:ea typeface="+mn-ea"/>
                <a:cs typeface="+mn-cs"/>
              </a:rPr>
              <a:t> </a:t>
            </a:r>
            <a:r>
              <a:rPr lang="en-US" sz="800" dirty="0">
                <a:effectLst/>
                <a:latin typeface="+mn-lt"/>
                <a:ea typeface="+mn-ea"/>
                <a:cs typeface="+mn-cs"/>
              </a:rPr>
              <a:t>Planned generation</a:t>
            </a:r>
            <a:r>
              <a:rPr lang="en-US" sz="800" baseline="0" dirty="0">
                <a:effectLst/>
                <a:latin typeface="+mn-lt"/>
                <a:ea typeface="+mn-ea"/>
                <a:cs typeface="+mn-cs"/>
              </a:rPr>
              <a:t> projects are added to installed capacity after approval for synchronization to ERCOT Grid. </a:t>
            </a:r>
          </a:p>
          <a:p>
            <a:endParaRPr lang="en-US" sz="800" dirty="0"/>
          </a:p>
          <a:p>
            <a:r>
              <a:rPr lang="en-US" sz="800" baseline="0" dirty="0">
                <a:effectLst/>
                <a:latin typeface="+mn-lt"/>
                <a:ea typeface="+mn-ea"/>
                <a:cs typeface="+mn-cs"/>
              </a:rPr>
              <a:t>T</a:t>
            </a:r>
            <a:r>
              <a:rPr lang="en-US" sz="800" dirty="0">
                <a:effectLst/>
                <a:latin typeface="+mn-lt"/>
                <a:ea typeface="+mn-ea"/>
                <a:cs typeface="+mn-cs"/>
              </a:rPr>
              <a:t>otals </a:t>
            </a:r>
            <a:r>
              <a:rPr lang="en-US" sz="800" u="sng" dirty="0">
                <a:effectLst/>
                <a:latin typeface="+mn-lt"/>
                <a:ea typeface="+mn-ea"/>
                <a:cs typeface="+mn-cs"/>
              </a:rPr>
              <a:t>include</a:t>
            </a:r>
            <a:r>
              <a:rPr lang="en-US" sz="800" dirty="0">
                <a:effectLst/>
                <a:latin typeface="+mn-lt"/>
                <a:ea typeface="+mn-ea"/>
                <a:cs typeface="+mn-cs"/>
              </a:rPr>
              <a:t> Private-Use Network generators that export to the ERCOT grid</a:t>
            </a:r>
            <a:r>
              <a:rPr lang="en-US" sz="800" baseline="0" dirty="0">
                <a:effectLst/>
                <a:latin typeface="+mn-lt"/>
                <a:ea typeface="+mn-ea"/>
                <a:cs typeface="+mn-cs"/>
              </a:rPr>
              <a:t>,</a:t>
            </a:r>
            <a:r>
              <a:rPr lang="en-US" sz="800" dirty="0">
                <a:effectLst/>
                <a:latin typeface="+mn-lt"/>
                <a:ea typeface="+mn-ea"/>
                <a:cs typeface="+mn-cs"/>
              </a:rPr>
              <a:t> Distribution Generation Resources (DGRs), Settlement-Only Distribution Generators (SODGs),</a:t>
            </a:r>
          </a:p>
          <a:p>
            <a:r>
              <a:rPr lang="en-US" sz="800" dirty="0">
                <a:effectLst/>
                <a:latin typeface="+mn-lt"/>
                <a:ea typeface="+mn-ea"/>
                <a:cs typeface="+mn-cs"/>
              </a:rPr>
              <a:t> Unavailable Switchable Capacity, Extended Outage Units, and Mothballed Units.</a:t>
            </a:r>
            <a:endParaRPr lang="en-US" sz="800" dirty="0">
              <a:effectLst/>
            </a:endParaRPr>
          </a:p>
          <a:p>
            <a:endParaRPr lang="en-US" sz="800" dirty="0"/>
          </a:p>
          <a:p>
            <a:r>
              <a:rPr lang="en-US" sz="800" dirty="0"/>
              <a:t>The percentages include capacity from planned projects with approval to synchronize.</a:t>
            </a:r>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1100" dirty="0"/>
          </a:p>
          <a:p>
            <a:endParaRPr lang="en-US" sz="800" dirty="0"/>
          </a:p>
          <a:p>
            <a:endParaRPr lang="en-US" sz="800" dirty="0"/>
          </a:p>
          <a:p>
            <a:endParaRPr lang="en-US" sz="800" dirty="0"/>
          </a:p>
          <a:p>
            <a:r>
              <a:rPr lang="en-US" sz="700" dirty="0"/>
              <a:t>Data as of January 08, 2024</a:t>
            </a:r>
          </a:p>
        </p:txBody>
      </p:sp>
      <p:pic>
        <p:nvPicPr>
          <p:cNvPr id="4" name="Picture 3">
            <a:extLst>
              <a:ext uri="{FF2B5EF4-FFF2-40B4-BE49-F238E27FC236}">
                <a16:creationId xmlns:a16="http://schemas.microsoft.com/office/drawing/2014/main" id="{5E3612DA-DECE-95C4-098D-DB375AD7F060}"/>
              </a:ext>
            </a:extLst>
          </p:cNvPr>
          <p:cNvPicPr>
            <a:picLocks noChangeAspect="1"/>
          </p:cNvPicPr>
          <p:nvPr/>
        </p:nvPicPr>
        <p:blipFill>
          <a:blip r:embed="rId2"/>
          <a:stretch>
            <a:fillRect/>
          </a:stretch>
        </p:blipFill>
        <p:spPr>
          <a:xfrm>
            <a:off x="662920" y="646627"/>
            <a:ext cx="6225560" cy="5564746"/>
          </a:xfrm>
          <a:prstGeom prst="rect">
            <a:avLst/>
          </a:prstGeom>
        </p:spPr>
      </p:pic>
    </p:spTree>
    <p:extLst>
      <p:ext uri="{BB962C8B-B14F-4D97-AF65-F5344CB8AC3E}">
        <p14:creationId xmlns:p14="http://schemas.microsoft.com/office/powerpoint/2010/main" val="3328775130"/>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392B6A48ECE1499725E89436B59D53" ma:contentTypeVersion="6" ma:contentTypeDescription="Create a new document." ma:contentTypeScope="" ma:versionID="32fac2d4a7a63688bb7185b00e9d7e89">
  <xsd:schema xmlns:xsd="http://www.w3.org/2001/XMLSchema" xmlns:xs="http://www.w3.org/2001/XMLSchema" xmlns:p="http://schemas.microsoft.com/office/2006/metadata/properties" xmlns:ns2="f685203b-1255-41d2-8f70-b98a843edfb9" xmlns:ns3="54b2f64a-4128-45e5-885e-00415c90a28b" targetNamespace="http://schemas.microsoft.com/office/2006/metadata/properties" ma:root="true" ma:fieldsID="7459f95c9293b88c3e74ae16282384d0" ns2:_="" ns3:_="">
    <xsd:import namespace="f685203b-1255-41d2-8f70-b98a843edfb9"/>
    <xsd:import namespace="54b2f64a-4128-45e5-885e-00415c90a2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5203b-1255-41d2-8f70-b98a843edf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2f64a-4128-45e5-885e-00415c90a2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C1A69-CA91-4F0F-9E33-BB7C44C188B5}">
  <ds:schemaRefs>
    <ds:schemaRef ds:uri="54b2f64a-4128-45e5-885e-00415c90a28b"/>
    <ds:schemaRef ds:uri="f685203b-1255-41d2-8f70-b98a843edf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910747-9935-4CE2-A704-EA941B4169FC}">
  <ds:schemaRefs>
    <ds:schemaRef ds:uri="http://schemas.microsoft.com/sharepoint/v3/contenttype/forms"/>
  </ds:schemaRefs>
</ds:datastoreItem>
</file>

<file path=customXml/itemProps3.xml><?xml version="1.0" encoding="utf-8"?>
<ds:datastoreItem xmlns:ds="http://schemas.openxmlformats.org/officeDocument/2006/customXml" ds:itemID="{90A65D3F-4F2F-46AA-91AC-6625DF76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5203b-1255-41d2-8f70-b98a843edfb9"/>
    <ds:schemaRef ds:uri="54b2f64a-4128-45e5-885e-00415c90a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33985</TotalTime>
  <Words>7128</Words>
  <Application>Microsoft Office PowerPoint</Application>
  <PresentationFormat>On-screen Show (4:3)</PresentationFormat>
  <Paragraphs>509</Paragraphs>
  <Slides>32</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Courier New</vt:lpstr>
      <vt:lpstr>Wingdings</vt:lpstr>
      <vt:lpstr>1_Office Theme</vt:lpstr>
      <vt:lpstr>2_Custom Design</vt:lpstr>
      <vt:lpstr>3_Custom Design</vt:lpstr>
      <vt:lpstr>PowerPoint Presentation</vt:lpstr>
      <vt:lpstr>PowerPoint Presentation</vt:lpstr>
      <vt:lpstr>PUC’s Ancillary Service Study: Overview</vt:lpstr>
      <vt:lpstr>Ancillary Services – An Introduction</vt:lpstr>
      <vt:lpstr>Ancillary Service Products</vt:lpstr>
      <vt:lpstr>Ancillary Service Products, Contd.</vt:lpstr>
      <vt:lpstr>Ancillary Service Products, Contd.</vt:lpstr>
      <vt:lpstr>Primary Purposes of Ancillary Services</vt:lpstr>
      <vt:lpstr>Changing Resource Capacity Mix</vt:lpstr>
      <vt:lpstr>Resource Mix Change Impact on Net Load Ramps </vt:lpstr>
      <vt:lpstr>Resource Mix Change Impact on Net Load Forecast Error</vt:lpstr>
      <vt:lpstr>Resource Mix Change Impact on System Inertia</vt:lpstr>
      <vt:lpstr>Avoiding Emergency Operations</vt:lpstr>
      <vt:lpstr>Recent Trends in Ancillary Service Quantities</vt:lpstr>
      <vt:lpstr>Impact of growth in Demand on frequency control</vt:lpstr>
      <vt:lpstr>Pending Future Changes</vt:lpstr>
      <vt:lpstr>Summary of ERCOT’s Recommendations</vt:lpstr>
      <vt:lpstr>ERCOT Recommendation #1 – “Full Statistical” Analysis of risk</vt:lpstr>
      <vt:lpstr>Full Statistical Analysis OPEN Questions</vt:lpstr>
      <vt:lpstr>ERCOT Recommendation #2 – Dynamic AS quantity determination</vt:lpstr>
      <vt:lpstr>Response to the IMM’s Analysis and Recommendations</vt:lpstr>
      <vt:lpstr>Response to IMM’s Analysis and Recommendations</vt:lpstr>
      <vt:lpstr>Response to IMM’s Analysis and Recommendations, Contd.</vt:lpstr>
      <vt:lpstr>Summary</vt:lpstr>
      <vt:lpstr>Response to TAC Feedback</vt:lpstr>
      <vt:lpstr>Response to TAC Feedback</vt:lpstr>
      <vt:lpstr>Response to TAC Feedback</vt:lpstr>
      <vt:lpstr>Response to TAC Feedback</vt:lpstr>
      <vt:lpstr>Response to TAC Feedback</vt:lpstr>
      <vt:lpstr>PowerPoint Presentation</vt:lpstr>
      <vt:lpstr>Sustained Net Load Up Ramp Analysis</vt:lpstr>
      <vt:lpstr>Sustained Net Load Under Forecast Error Analysis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Mago, Nitika 2</cp:lastModifiedBy>
  <cp:revision>589</cp:revision>
  <dcterms:created xsi:type="dcterms:W3CDTF">2016-04-16T13:25:21Z</dcterms:created>
  <dcterms:modified xsi:type="dcterms:W3CDTF">2024-08-24T14:33:22Z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2024-08-15T19:32:09Z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44d256b3-218f-483e-9301-282826eaecdd</vt:lpwstr>
  </property>
  <property fmtid="{D5CDD505-2E9C-101B-9397-08002B2CF9AE}" pid="8" name="MSIP_Label_7084cbda-52b8-46fb-a7b7-cb5bd465ed85_ContentBits">
    <vt:lpwstr>0</vt:lpwstr>
  </property>
  <property fmtid="{D5CDD505-2E9C-101B-9397-08002B2CF9AE}" pid="9" name="ContentTypeId">
    <vt:lpwstr>0x01010030392B6A48ECE1499725E89436B59D53</vt:lpwstr>
  </property>
</Properties>
</file>