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304" r:id="rId8"/>
    <p:sldId id="632" r:id="rId9"/>
    <p:sldId id="643" r:id="rId10"/>
    <p:sldId id="644" r:id="rId11"/>
    <p:sldId id="645" r:id="rId12"/>
    <p:sldId id="642" r:id="rId13"/>
    <p:sldId id="272" r:id="rId14"/>
    <p:sldId id="27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94" d="100"/>
          <a:sy n="94" d="100"/>
        </p:scale>
        <p:origin x="1474" y="77"/>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94088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497197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2492990"/>
          </a:xfrm>
          <a:prstGeom prst="rect">
            <a:avLst/>
          </a:prstGeom>
          <a:noFill/>
        </p:spPr>
        <p:txBody>
          <a:bodyPr wrap="square" rtlCol="0">
            <a:spAutoFit/>
          </a:bodyPr>
          <a:lstStyle/>
          <a:p>
            <a:endParaRPr lang="en-US" sz="2400" b="1" dirty="0"/>
          </a:p>
          <a:p>
            <a:r>
              <a:rPr lang="en-US" sz="2400" b="1" dirty="0"/>
              <a:t>DSWG Meeting - August 23, 2024</a:t>
            </a:r>
          </a:p>
          <a:p>
            <a:endParaRPr lang="en-US" dirty="0"/>
          </a:p>
          <a:p>
            <a:r>
              <a:rPr lang="en-US" dirty="0"/>
              <a:t>ERCOT staff</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a:t>Demand Response Activities in ERCOT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TextBox 5">
            <a:extLst>
              <a:ext uri="{FF2B5EF4-FFF2-40B4-BE49-F238E27FC236}">
                <a16:creationId xmlns:a16="http://schemas.microsoft.com/office/drawing/2014/main" id="{E82C4634-03A7-2D10-517E-3259ABEE8B81}"/>
              </a:ext>
            </a:extLst>
          </p:cNvPr>
          <p:cNvSpPr txBox="1"/>
          <p:nvPr/>
        </p:nvSpPr>
        <p:spPr>
          <a:xfrm>
            <a:off x="381000" y="685079"/>
            <a:ext cx="7924800" cy="5355312"/>
          </a:xfrm>
          <a:prstGeom prst="rect">
            <a:avLst/>
          </a:prstGeom>
          <a:noFill/>
        </p:spPr>
        <p:txBody>
          <a:bodyPr wrap="square" rtlCol="0">
            <a:spAutoFit/>
          </a:bodyPr>
          <a:lstStyle/>
          <a:p>
            <a:pPr marL="285750" indent="-285750">
              <a:buFont typeface="Arial" panose="020B0604020202020204" pitchFamily="34" charset="0"/>
              <a:buChar char="•"/>
            </a:pPr>
            <a:r>
              <a:rPr lang="en-US" dirty="0"/>
              <a:t>ADER Pilot Project</a:t>
            </a:r>
          </a:p>
          <a:p>
            <a:pPr marL="742950" lvl="1" indent="-285750">
              <a:buFont typeface="Arial" panose="020B0604020202020204" pitchFamily="34" charset="0"/>
              <a:buChar char="•"/>
            </a:pPr>
            <a:r>
              <a:rPr lang="en-US" dirty="0"/>
              <a:t>Phase 1 – use ALR framework, Participate in SCED and NSRS</a:t>
            </a:r>
          </a:p>
          <a:p>
            <a:pPr marL="742950" lvl="1" indent="-285750">
              <a:buFont typeface="Arial" panose="020B0604020202020204" pitchFamily="34" charset="0"/>
              <a:buChar char="•"/>
            </a:pPr>
            <a:r>
              <a:rPr lang="en-US" dirty="0"/>
              <a:t>Phase 2 approved Feb 2024, expanded participation to include ECRS, modified the telemetry validation requirements</a:t>
            </a:r>
          </a:p>
          <a:p>
            <a:pPr marL="742950" lvl="1" indent="-285750">
              <a:buFont typeface="Arial" panose="020B0604020202020204" pitchFamily="34" charset="0"/>
              <a:buChar char="•"/>
            </a:pPr>
            <a:r>
              <a:rPr lang="en-US" dirty="0"/>
              <a:t>Currently drafting phase 3 changes</a:t>
            </a:r>
          </a:p>
          <a:p>
            <a:pPr marL="1200150" lvl="2" indent="-285750">
              <a:buFont typeface="Arial" panose="020B0604020202020204" pitchFamily="34" charset="0"/>
              <a:buChar char="•"/>
            </a:pPr>
            <a:r>
              <a:rPr lang="en-US" dirty="0"/>
              <a:t>Consider allowing aggregations of blocky loads</a:t>
            </a:r>
          </a:p>
          <a:p>
            <a:pPr marL="1200150" lvl="2" indent="-285750">
              <a:buFont typeface="Arial" panose="020B0604020202020204" pitchFamily="34" charset="0"/>
              <a:buChar char="•"/>
            </a:pPr>
            <a:r>
              <a:rPr lang="en-US" dirty="0"/>
              <a:t>Other relationship changes seen as barriers to participation</a:t>
            </a:r>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1200150" lvl="2"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
        <p:nvSpPr>
          <p:cNvPr id="7" name="Content Placeholder 1">
            <a:extLst>
              <a:ext uri="{FF2B5EF4-FFF2-40B4-BE49-F238E27FC236}">
                <a16:creationId xmlns:a16="http://schemas.microsoft.com/office/drawing/2014/main" id="{F04C76C8-9FFD-7E6F-6417-4740465BE606}"/>
              </a:ext>
            </a:extLst>
          </p:cNvPr>
          <p:cNvSpPr>
            <a:spLocks noGrp="1"/>
          </p:cNvSpPr>
          <p:nvPr>
            <p:ph idx="1"/>
          </p:nvPr>
        </p:nvSpPr>
        <p:spPr>
          <a:xfrm>
            <a:off x="838200" y="2718594"/>
            <a:ext cx="7391400" cy="1885950"/>
          </a:xfrm>
        </p:spPr>
        <p:txBody>
          <a:bodyPr/>
          <a:lstStyle/>
          <a:p>
            <a:r>
              <a:rPr lang="en-US" sz="1650" dirty="0"/>
              <a:t>There are currently 3 ADERs participating in the wholesale electric market:</a:t>
            </a:r>
          </a:p>
          <a:p>
            <a:pPr lvl="1"/>
            <a:r>
              <a:rPr lang="en-US" sz="1500" dirty="0"/>
              <a:t>15.0 MW for energy</a:t>
            </a:r>
          </a:p>
          <a:p>
            <a:pPr lvl="1"/>
            <a:r>
              <a:rPr lang="en-US" sz="1500" dirty="0"/>
              <a:t>8.6 MW for Non-Spin</a:t>
            </a:r>
          </a:p>
          <a:p>
            <a:pPr lvl="1"/>
            <a:r>
              <a:rPr lang="en-US" sz="1500" dirty="0"/>
              <a:t>8.73 MW for ECRS</a:t>
            </a:r>
          </a:p>
          <a:p>
            <a:pPr lvl="1"/>
            <a:r>
              <a:rPr lang="en-US" sz="1500" dirty="0"/>
              <a:t>Primary technology is batteries</a:t>
            </a:r>
          </a:p>
          <a:p>
            <a:endParaRPr lang="en-US" sz="1800" dirty="0"/>
          </a:p>
        </p:txBody>
      </p:sp>
      <p:grpSp>
        <p:nvGrpSpPr>
          <p:cNvPr id="8" name="Group 7">
            <a:extLst>
              <a:ext uri="{FF2B5EF4-FFF2-40B4-BE49-F238E27FC236}">
                <a16:creationId xmlns:a16="http://schemas.microsoft.com/office/drawing/2014/main" id="{607DF6EF-3A83-EE6B-9C6F-84F6F463BE93}"/>
              </a:ext>
            </a:extLst>
          </p:cNvPr>
          <p:cNvGrpSpPr/>
          <p:nvPr/>
        </p:nvGrpSpPr>
        <p:grpSpPr>
          <a:xfrm>
            <a:off x="5339671" y="3014132"/>
            <a:ext cx="3411855" cy="3143250"/>
            <a:chOff x="4518660" y="1981200"/>
            <a:chExt cx="4663440" cy="4239491"/>
          </a:xfrm>
        </p:grpSpPr>
        <p:pic>
          <p:nvPicPr>
            <p:cNvPr id="9" name="Picture 2">
              <a:extLst>
                <a:ext uri="{FF2B5EF4-FFF2-40B4-BE49-F238E27FC236}">
                  <a16:creationId xmlns:a16="http://schemas.microsoft.com/office/drawing/2014/main" id="{38EDC288-47E0-6A2C-C81F-41E128F8972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8660" y="1981200"/>
              <a:ext cx="4663440" cy="423949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EEF7B9A1-79E6-B02A-B62B-16A239CE3487}"/>
                </a:ext>
              </a:extLst>
            </p:cNvPr>
            <p:cNvPicPr>
              <a:picLocks noChangeAspect="1"/>
            </p:cNvPicPr>
            <p:nvPr/>
          </p:nvPicPr>
          <p:blipFill>
            <a:blip r:embed="rId4"/>
            <a:stretch>
              <a:fillRect/>
            </a:stretch>
          </p:blipFill>
          <p:spPr>
            <a:xfrm>
              <a:off x="5303520" y="5550408"/>
              <a:ext cx="36667" cy="50000"/>
            </a:xfrm>
            <a:prstGeom prst="rect">
              <a:avLst/>
            </a:prstGeom>
          </p:spPr>
        </p:pic>
      </p:grpSp>
      <p:sp>
        <p:nvSpPr>
          <p:cNvPr id="11" name="Content Placeholder 1">
            <a:extLst>
              <a:ext uri="{FF2B5EF4-FFF2-40B4-BE49-F238E27FC236}">
                <a16:creationId xmlns:a16="http://schemas.microsoft.com/office/drawing/2014/main" id="{4D338AC7-8B86-C392-EE92-A3010F0951D3}"/>
              </a:ext>
            </a:extLst>
          </p:cNvPr>
          <p:cNvSpPr txBox="1">
            <a:spLocks/>
          </p:cNvSpPr>
          <p:nvPr/>
        </p:nvSpPr>
        <p:spPr bwMode="auto">
          <a:xfrm>
            <a:off x="898614" y="4410846"/>
            <a:ext cx="4727668" cy="1885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1650" dirty="0"/>
              <a:t>Energy and Non-Spin participation began in Aug. ’23, ECRS participation began in May ’24.</a:t>
            </a:r>
            <a:endParaRPr lang="en-US" sz="1650" b="1" u="sng" dirty="0"/>
          </a:p>
          <a:p>
            <a:r>
              <a:rPr lang="en-US" sz="1650" dirty="0"/>
              <a:t>8 additional ADERs have ERCOT-accepted Details of the Aggregation forms in place:</a:t>
            </a:r>
          </a:p>
          <a:p>
            <a:pPr lvl="1"/>
            <a:endParaRPr lang="en-US" sz="1350" dirty="0"/>
          </a:p>
          <a:p>
            <a:endParaRPr lang="en-US" sz="1800" kern="0" dirty="0"/>
          </a:p>
        </p:txBody>
      </p:sp>
      <p:sp>
        <p:nvSpPr>
          <p:cNvPr id="14" name="TextBox 13">
            <a:extLst>
              <a:ext uri="{FF2B5EF4-FFF2-40B4-BE49-F238E27FC236}">
                <a16:creationId xmlns:a16="http://schemas.microsoft.com/office/drawing/2014/main" id="{98D5E2DC-496C-A8F6-016B-D074B36B54B4}"/>
              </a:ext>
            </a:extLst>
          </p:cNvPr>
          <p:cNvSpPr txBox="1"/>
          <p:nvPr/>
        </p:nvSpPr>
        <p:spPr>
          <a:xfrm>
            <a:off x="8100625" y="5476627"/>
            <a:ext cx="817853" cy="276999"/>
          </a:xfrm>
          <a:prstGeom prst="rect">
            <a:avLst/>
          </a:prstGeom>
          <a:noFill/>
        </p:spPr>
        <p:txBody>
          <a:bodyPr wrap="none" rtlCol="0">
            <a:spAutoFit/>
          </a:bodyPr>
          <a:lstStyle/>
          <a:p>
            <a:r>
              <a:rPr lang="en-US" sz="1200" dirty="0"/>
              <a:t>9 MW (6)</a:t>
            </a:r>
          </a:p>
        </p:txBody>
      </p:sp>
      <p:sp>
        <p:nvSpPr>
          <p:cNvPr id="16" name="TextBox 15">
            <a:extLst>
              <a:ext uri="{FF2B5EF4-FFF2-40B4-BE49-F238E27FC236}">
                <a16:creationId xmlns:a16="http://schemas.microsoft.com/office/drawing/2014/main" id="{7428B368-6112-0314-3235-BA3C4E3234B1}"/>
              </a:ext>
            </a:extLst>
          </p:cNvPr>
          <p:cNvSpPr txBox="1"/>
          <p:nvPr/>
        </p:nvSpPr>
        <p:spPr>
          <a:xfrm>
            <a:off x="7627579" y="4138536"/>
            <a:ext cx="946093" cy="276999"/>
          </a:xfrm>
          <a:prstGeom prst="rect">
            <a:avLst/>
          </a:prstGeom>
          <a:noFill/>
        </p:spPr>
        <p:txBody>
          <a:bodyPr wrap="none" rtlCol="0">
            <a:spAutoFit/>
          </a:bodyPr>
          <a:lstStyle/>
          <a:p>
            <a:r>
              <a:rPr lang="en-US" sz="1200" dirty="0">
                <a:solidFill>
                  <a:schemeClr val="bg1"/>
                </a:solidFill>
              </a:rPr>
              <a:t>6.1 MW (1)</a:t>
            </a:r>
          </a:p>
        </p:txBody>
      </p:sp>
      <p:sp>
        <p:nvSpPr>
          <p:cNvPr id="17" name="TextBox 16">
            <a:extLst>
              <a:ext uri="{FF2B5EF4-FFF2-40B4-BE49-F238E27FC236}">
                <a16:creationId xmlns:a16="http://schemas.microsoft.com/office/drawing/2014/main" id="{98FDE751-A615-F20F-8CC8-79848F7B965F}"/>
              </a:ext>
            </a:extLst>
          </p:cNvPr>
          <p:cNvSpPr txBox="1"/>
          <p:nvPr/>
        </p:nvSpPr>
        <p:spPr>
          <a:xfrm>
            <a:off x="6324600" y="4254500"/>
            <a:ext cx="946093" cy="276999"/>
          </a:xfrm>
          <a:prstGeom prst="rect">
            <a:avLst/>
          </a:prstGeom>
          <a:noFill/>
        </p:spPr>
        <p:txBody>
          <a:bodyPr wrap="none" rtlCol="0">
            <a:spAutoFit/>
          </a:bodyPr>
          <a:lstStyle/>
          <a:p>
            <a:r>
              <a:rPr lang="en-US" sz="1200" dirty="0">
                <a:solidFill>
                  <a:schemeClr val="bg1"/>
                </a:solidFill>
              </a:rPr>
              <a:t>0.3 MW (1)</a:t>
            </a:r>
            <a:endParaRPr lang="en-US" sz="1350" dirty="0">
              <a:solidFill>
                <a:schemeClr val="bg1"/>
              </a:solidFill>
            </a:endParaRPr>
          </a:p>
        </p:txBody>
      </p:sp>
      <p:sp>
        <p:nvSpPr>
          <p:cNvPr id="18" name="TextBox 17">
            <a:extLst>
              <a:ext uri="{FF2B5EF4-FFF2-40B4-BE49-F238E27FC236}">
                <a16:creationId xmlns:a16="http://schemas.microsoft.com/office/drawing/2014/main" id="{3FB2FD76-30E6-5E44-0EB7-4ABEF45E60F6}"/>
              </a:ext>
            </a:extLst>
          </p:cNvPr>
          <p:cNvSpPr txBox="1"/>
          <p:nvPr/>
        </p:nvSpPr>
        <p:spPr>
          <a:xfrm>
            <a:off x="6797646" y="5134754"/>
            <a:ext cx="946093" cy="276999"/>
          </a:xfrm>
          <a:prstGeom prst="rect">
            <a:avLst/>
          </a:prstGeom>
          <a:noFill/>
        </p:spPr>
        <p:txBody>
          <a:bodyPr wrap="none" rtlCol="0">
            <a:spAutoFit/>
          </a:bodyPr>
          <a:lstStyle/>
          <a:p>
            <a:r>
              <a:rPr lang="en-US" sz="1200" dirty="0">
                <a:solidFill>
                  <a:schemeClr val="bg1"/>
                </a:solidFill>
              </a:rPr>
              <a:t>1.9 MW (3)</a:t>
            </a:r>
            <a:endParaRPr lang="en-US" sz="1350" dirty="0">
              <a:solidFill>
                <a:schemeClr val="bg1"/>
              </a:solidFill>
            </a:endParaRPr>
          </a:p>
        </p:txBody>
      </p:sp>
      <p:cxnSp>
        <p:nvCxnSpPr>
          <p:cNvPr id="19" name="Straight Arrow Connector 18">
            <a:extLst>
              <a:ext uri="{FF2B5EF4-FFF2-40B4-BE49-F238E27FC236}">
                <a16:creationId xmlns:a16="http://schemas.microsoft.com/office/drawing/2014/main" id="{676D2D33-2225-C595-4FA0-8001B4B2176C}"/>
              </a:ext>
            </a:extLst>
          </p:cNvPr>
          <p:cNvCxnSpPr>
            <a:cxnSpLocks/>
          </p:cNvCxnSpPr>
          <p:nvPr/>
        </p:nvCxnSpPr>
        <p:spPr>
          <a:xfrm flipH="1" flipV="1">
            <a:off x="8135922" y="5114805"/>
            <a:ext cx="187355" cy="3034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101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3"/>
            <a:ext cx="8458200" cy="594518"/>
          </a:xfrm>
        </p:spPr>
        <p:txBody>
          <a:bodyPr/>
          <a:lstStyle/>
          <a:p>
            <a:r>
              <a:rPr lang="en-US" sz="2400" dirty="0"/>
              <a:t>Demand Response Activities in ERCOT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TextBox 6">
            <a:extLst>
              <a:ext uri="{FF2B5EF4-FFF2-40B4-BE49-F238E27FC236}">
                <a16:creationId xmlns:a16="http://schemas.microsoft.com/office/drawing/2014/main" id="{2D412167-8531-ACB4-5A3E-4B013627AB9B}"/>
              </a:ext>
            </a:extLst>
          </p:cNvPr>
          <p:cNvSpPr txBox="1"/>
          <p:nvPr/>
        </p:nvSpPr>
        <p:spPr>
          <a:xfrm>
            <a:off x="381000" y="914400"/>
            <a:ext cx="8229600" cy="4524315"/>
          </a:xfrm>
          <a:prstGeom prst="rect">
            <a:avLst/>
          </a:prstGeom>
          <a:noFill/>
        </p:spPr>
        <p:txBody>
          <a:bodyPr wrap="square">
            <a:spAutoFit/>
          </a:bodyPr>
          <a:lstStyle/>
          <a:p>
            <a:pPr marL="285750" indent="-285750">
              <a:buFont typeface="Arial" panose="020B0604020202020204" pitchFamily="34" charset="0"/>
              <a:buChar char="•"/>
            </a:pPr>
            <a:r>
              <a:rPr lang="en-US" dirty="0"/>
              <a:t>NPRR 1217 - </a:t>
            </a:r>
            <a:r>
              <a:rPr lang="en-US" b="0" i="0" dirty="0">
                <a:solidFill>
                  <a:srgbClr val="212529"/>
                </a:solidFill>
                <a:effectLst/>
                <a:latin typeface="Roboto" panose="02000000000000000000" pitchFamily="2" charset="0"/>
              </a:rPr>
              <a:t>Remove Verbal Dispatch Instruction (VDI) Requirement for Deployment and Recall of Load Resources and Emergency Response Service (ERS) Resources still on track for December 1, 2024 implementation.</a:t>
            </a:r>
          </a:p>
          <a:p>
            <a:pPr marL="285750" indent="-285750">
              <a:buFont typeface="Arial" panose="020B0604020202020204" pitchFamily="34" charset="0"/>
              <a:buChar char="•"/>
            </a:pPr>
            <a:endParaRPr lang="en-US" dirty="0">
              <a:solidFill>
                <a:srgbClr val="212529"/>
              </a:solidFill>
              <a:latin typeface="Roboto" panose="02000000000000000000" pitchFamily="2" charset="0"/>
            </a:endParaRPr>
          </a:p>
          <a:p>
            <a:pPr marL="285750" indent="-285750">
              <a:buFont typeface="Arial" panose="020B0604020202020204" pitchFamily="34" charset="0"/>
              <a:buChar char="•"/>
            </a:pPr>
            <a:r>
              <a:rPr lang="en-US" dirty="0">
                <a:solidFill>
                  <a:srgbClr val="212529"/>
                </a:solidFill>
                <a:latin typeface="Roboto" panose="02000000000000000000" pitchFamily="2" charset="0"/>
              </a:rPr>
              <a:t>NPRR1226 - </a:t>
            </a:r>
            <a:r>
              <a:rPr lang="en-US" b="0" i="0" dirty="0">
                <a:solidFill>
                  <a:srgbClr val="212529"/>
                </a:solidFill>
                <a:effectLst/>
                <a:latin typeface="Roboto" panose="02000000000000000000" pitchFamily="2" charset="0"/>
              </a:rPr>
              <a:t>Demand Response Monitor at the request of PRS is being reviewed by ERCOT to provide feedback by the September 2024 PRS meeting.</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NPRR1238 (NOGRR265)- </a:t>
            </a:r>
            <a:r>
              <a:rPr lang="en-US" b="0" i="0" dirty="0">
                <a:solidFill>
                  <a:srgbClr val="212529"/>
                </a:solidFill>
                <a:effectLst/>
                <a:latin typeface="Roboto" panose="02000000000000000000" pitchFamily="2" charset="0"/>
              </a:rPr>
              <a:t>Voluntary Registration of Loads with Curtailable Load Capabilities is tabled for further discussion at WMWG.</a:t>
            </a:r>
          </a:p>
          <a:p>
            <a:pPr marL="285750" indent="-285750">
              <a:buFont typeface="Arial" panose="020B0604020202020204" pitchFamily="34" charset="0"/>
              <a:buChar char="•"/>
            </a:pPr>
            <a:endParaRPr lang="en-US" dirty="0">
              <a:solidFill>
                <a:srgbClr val="212529"/>
              </a:solidFill>
              <a:latin typeface="Roboto" panose="02000000000000000000" pitchFamily="2" charset="0"/>
            </a:endParaRPr>
          </a:p>
          <a:p>
            <a:pPr marL="285750" indent="-285750">
              <a:buFont typeface="Arial" panose="020B0604020202020204" pitchFamily="34" charset="0"/>
              <a:buChar char="•"/>
            </a:pPr>
            <a:r>
              <a:rPr lang="en-US" dirty="0">
                <a:solidFill>
                  <a:srgbClr val="212529"/>
                </a:solidFill>
                <a:latin typeface="Roboto" panose="02000000000000000000" pitchFamily="2" charset="0"/>
              </a:rPr>
              <a:t>NPRR1244 (NOGRR263) - </a:t>
            </a:r>
            <a:r>
              <a:rPr lang="en-US" b="0" i="0" dirty="0">
                <a:solidFill>
                  <a:srgbClr val="212529"/>
                </a:solidFill>
                <a:effectLst/>
                <a:latin typeface="Roboto" panose="02000000000000000000" pitchFamily="2" charset="0"/>
              </a:rPr>
              <a:t>Clarification of Controllable Load Resource Primary Frequency Response Responsibilities, approved by PRS 8/8/2024</a:t>
            </a:r>
          </a:p>
          <a:p>
            <a:pPr marL="285750" indent="-285750">
              <a:buFont typeface="Arial" panose="020B0604020202020204" pitchFamily="34" charset="0"/>
              <a:buChar char="•"/>
            </a:pPr>
            <a:endParaRPr lang="en-US" dirty="0">
              <a:solidFill>
                <a:srgbClr val="212529"/>
              </a:solidFill>
              <a:latin typeface="Roboto" panose="02000000000000000000" pitchFamily="2" charset="0"/>
            </a:endParaRP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4096241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F7AE-DA31-1B48-351F-1F468580EE73}"/>
              </a:ext>
            </a:extLst>
          </p:cNvPr>
          <p:cNvSpPr>
            <a:spLocks noGrp="1"/>
          </p:cNvSpPr>
          <p:nvPr>
            <p:ph type="title"/>
          </p:nvPr>
        </p:nvSpPr>
        <p:spPr>
          <a:xfrm>
            <a:off x="381000" y="243682"/>
            <a:ext cx="8458200" cy="694285"/>
          </a:xfrm>
        </p:spPr>
        <p:txBody>
          <a:bodyPr/>
          <a:lstStyle/>
          <a:p>
            <a:r>
              <a:rPr lang="en-US" sz="2800" dirty="0"/>
              <a:t>Demand Response Activities in ERCOT </a:t>
            </a:r>
            <a:endParaRPr lang="en-US" dirty="0"/>
          </a:p>
        </p:txBody>
      </p:sp>
      <p:sp>
        <p:nvSpPr>
          <p:cNvPr id="3" name="Content Placeholder 2">
            <a:extLst>
              <a:ext uri="{FF2B5EF4-FFF2-40B4-BE49-F238E27FC236}">
                <a16:creationId xmlns:a16="http://schemas.microsoft.com/office/drawing/2014/main" id="{D08240BE-698D-905C-4799-95FF83041942}"/>
              </a:ext>
            </a:extLst>
          </p:cNvPr>
          <p:cNvSpPr>
            <a:spLocks noGrp="1"/>
          </p:cNvSpPr>
          <p:nvPr>
            <p:ph idx="1"/>
          </p:nvPr>
        </p:nvSpPr>
        <p:spPr>
          <a:xfrm>
            <a:off x="304800" y="1066800"/>
            <a:ext cx="8534400" cy="4319832"/>
          </a:xfrm>
        </p:spPr>
        <p:txBody>
          <a:bodyPr/>
          <a:lstStyle/>
          <a:p>
            <a:pPr marL="285750" indent="-285750">
              <a:buFont typeface="Arial" panose="020B0604020202020204" pitchFamily="34" charset="0"/>
              <a:buChar char="•"/>
            </a:pPr>
            <a:r>
              <a:rPr lang="en-US" sz="1800" dirty="0"/>
              <a:t>PUCT is drafting Rule language to implement Residential Smart Thermostat program in response to the recently enacted Senate Bill 1699.</a:t>
            </a:r>
          </a:p>
          <a:p>
            <a:pPr marL="400050" lvl="1" indent="0">
              <a:buNone/>
            </a:pPr>
            <a:endParaRPr lang="en-US" sz="14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RFP for Must-Run Alternative to Braunig Reliability Must-Run Agreements</a:t>
            </a:r>
          </a:p>
          <a:p>
            <a:pPr marL="685800" lvl="1">
              <a:buFont typeface="Arial" panose="020B0604020202020204" pitchFamily="34" charset="0"/>
              <a:buChar char="•"/>
            </a:pPr>
            <a:r>
              <a:rPr lang="en-US" sz="1800" dirty="0"/>
              <a:t>RFP spans 9 seasons spanning from April 1, 2025 to March 31, 2027</a:t>
            </a:r>
          </a:p>
          <a:p>
            <a:pPr marL="685800" lvl="1">
              <a:buFont typeface="Arial" panose="020B0604020202020204" pitchFamily="34" charset="0"/>
              <a:buChar char="•"/>
            </a:pPr>
            <a:r>
              <a:rPr lang="en-US" sz="1800" dirty="0"/>
              <a:t>Seeking of equivalent reliability benefit of the Braunig Resources (up to 859 MWs of capacity)</a:t>
            </a:r>
          </a:p>
          <a:p>
            <a:pPr marL="685800" lvl="1">
              <a:buFont typeface="Arial" panose="020B0604020202020204" pitchFamily="34" charset="0"/>
              <a:buChar char="•"/>
            </a:pPr>
            <a:r>
              <a:rPr lang="en-US" sz="1800" dirty="0"/>
              <a:t>Proposals due September 9, 2024 (3:00 PM CPT)</a:t>
            </a:r>
          </a:p>
          <a:p>
            <a:endParaRPr lang="en-US" dirty="0"/>
          </a:p>
        </p:txBody>
      </p:sp>
      <p:sp>
        <p:nvSpPr>
          <p:cNvPr id="4" name="Slide Number Placeholder 3">
            <a:extLst>
              <a:ext uri="{FF2B5EF4-FFF2-40B4-BE49-F238E27FC236}">
                <a16:creationId xmlns:a16="http://schemas.microsoft.com/office/drawing/2014/main" id="{7931B0DD-AE86-9434-7BCC-1537DB6766CD}"/>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58680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F7AE-DA31-1B48-351F-1F468580EE73}"/>
              </a:ext>
            </a:extLst>
          </p:cNvPr>
          <p:cNvSpPr>
            <a:spLocks noGrp="1"/>
          </p:cNvSpPr>
          <p:nvPr>
            <p:ph type="title"/>
          </p:nvPr>
        </p:nvSpPr>
        <p:spPr>
          <a:xfrm>
            <a:off x="381000" y="243682"/>
            <a:ext cx="8458200" cy="694285"/>
          </a:xfrm>
        </p:spPr>
        <p:txBody>
          <a:bodyPr/>
          <a:lstStyle/>
          <a:p>
            <a:r>
              <a:rPr lang="en-US" sz="2800" dirty="0"/>
              <a:t>Demand Response Activities in ERCOT </a:t>
            </a:r>
            <a:endParaRPr lang="en-US" dirty="0"/>
          </a:p>
        </p:txBody>
      </p:sp>
      <p:sp>
        <p:nvSpPr>
          <p:cNvPr id="3" name="Content Placeholder 2">
            <a:extLst>
              <a:ext uri="{FF2B5EF4-FFF2-40B4-BE49-F238E27FC236}">
                <a16:creationId xmlns:a16="http://schemas.microsoft.com/office/drawing/2014/main" id="{D08240BE-698D-905C-4799-95FF83041942}"/>
              </a:ext>
            </a:extLst>
          </p:cNvPr>
          <p:cNvSpPr>
            <a:spLocks noGrp="1"/>
          </p:cNvSpPr>
          <p:nvPr>
            <p:ph idx="1"/>
          </p:nvPr>
        </p:nvSpPr>
        <p:spPr>
          <a:xfrm>
            <a:off x="304800" y="937967"/>
            <a:ext cx="8534400" cy="4448665"/>
          </a:xfrm>
        </p:spPr>
        <p:txBody>
          <a:bodyPr/>
          <a:lstStyle/>
          <a:p>
            <a:r>
              <a:rPr lang="en-US" sz="1800" dirty="0"/>
              <a:t>LFLTF Update (from July 5, 2024 meeting)</a:t>
            </a:r>
          </a:p>
          <a:p>
            <a:pPr lvl="1"/>
            <a:endParaRPr lang="en-US" sz="1400" dirty="0"/>
          </a:p>
        </p:txBody>
      </p:sp>
      <p:sp>
        <p:nvSpPr>
          <p:cNvPr id="4" name="Slide Number Placeholder 3">
            <a:extLst>
              <a:ext uri="{FF2B5EF4-FFF2-40B4-BE49-F238E27FC236}">
                <a16:creationId xmlns:a16="http://schemas.microsoft.com/office/drawing/2014/main" id="{7931B0DD-AE86-9434-7BCC-1537DB6766CD}"/>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6" name="Picture 5">
            <a:extLst>
              <a:ext uri="{FF2B5EF4-FFF2-40B4-BE49-F238E27FC236}">
                <a16:creationId xmlns:a16="http://schemas.microsoft.com/office/drawing/2014/main" id="{5AC716E6-DE9F-37FC-887F-F195D08759F9}"/>
              </a:ext>
            </a:extLst>
          </p:cNvPr>
          <p:cNvPicPr>
            <a:picLocks noChangeAspect="1"/>
          </p:cNvPicPr>
          <p:nvPr/>
        </p:nvPicPr>
        <p:blipFill>
          <a:blip r:embed="rId2"/>
          <a:stretch>
            <a:fillRect/>
          </a:stretch>
        </p:blipFill>
        <p:spPr>
          <a:xfrm>
            <a:off x="312317" y="1632252"/>
            <a:ext cx="8533687" cy="4335619"/>
          </a:xfrm>
          <a:prstGeom prst="rect">
            <a:avLst/>
          </a:prstGeom>
        </p:spPr>
      </p:pic>
    </p:spTree>
    <p:extLst>
      <p:ext uri="{BB962C8B-B14F-4D97-AF65-F5344CB8AC3E}">
        <p14:creationId xmlns:p14="http://schemas.microsoft.com/office/powerpoint/2010/main" val="426758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F7AE-DA31-1B48-351F-1F468580EE73}"/>
              </a:ext>
            </a:extLst>
          </p:cNvPr>
          <p:cNvSpPr>
            <a:spLocks noGrp="1"/>
          </p:cNvSpPr>
          <p:nvPr>
            <p:ph type="title"/>
          </p:nvPr>
        </p:nvSpPr>
        <p:spPr>
          <a:xfrm>
            <a:off x="381000" y="243682"/>
            <a:ext cx="8458200" cy="694285"/>
          </a:xfrm>
        </p:spPr>
        <p:txBody>
          <a:bodyPr/>
          <a:lstStyle/>
          <a:p>
            <a:r>
              <a:rPr lang="en-US" sz="2800" dirty="0"/>
              <a:t>ERS </a:t>
            </a:r>
            <a:endParaRPr lang="en-US" dirty="0"/>
          </a:p>
        </p:txBody>
      </p:sp>
      <p:sp>
        <p:nvSpPr>
          <p:cNvPr id="3" name="Content Placeholder 2">
            <a:extLst>
              <a:ext uri="{FF2B5EF4-FFF2-40B4-BE49-F238E27FC236}">
                <a16:creationId xmlns:a16="http://schemas.microsoft.com/office/drawing/2014/main" id="{D08240BE-698D-905C-4799-95FF83041942}"/>
              </a:ext>
            </a:extLst>
          </p:cNvPr>
          <p:cNvSpPr>
            <a:spLocks noGrp="1"/>
          </p:cNvSpPr>
          <p:nvPr>
            <p:ph idx="1"/>
          </p:nvPr>
        </p:nvSpPr>
        <p:spPr>
          <a:xfrm>
            <a:off x="457200" y="1066800"/>
            <a:ext cx="8382000" cy="4319832"/>
          </a:xfrm>
        </p:spPr>
        <p:txBody>
          <a:bodyPr/>
          <a:lstStyle/>
          <a:p>
            <a:pPr marL="342900" marR="0" lvl="0" indent="-342900">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rPr>
              <a:t>OctNov24 -an edit in the TRSOW where the number of sites in a non-weather sensitive resource was changed from 5,000 to 1,000 will be removed.  The previous limit of 5,000</a:t>
            </a:r>
            <a:r>
              <a:rPr lang="en-US" sz="2000" dirty="0">
                <a:latin typeface="Calibri" panose="020F0502020204030204" pitchFamily="34" charset="0"/>
                <a:ea typeface="Times New Roman" panose="02020603050405020304" pitchFamily="18" charset="0"/>
              </a:rPr>
              <a:t> will stand.</a:t>
            </a:r>
            <a:r>
              <a:rPr lang="en-US" sz="2000" dirty="0">
                <a:effectLst/>
                <a:latin typeface="Calibri" panose="020F0502020204030204" pitchFamily="34" charset="0"/>
                <a:ea typeface="Times New Roman" panose="02020603050405020304" pitchFamily="18" charset="0"/>
              </a:rPr>
              <a:t> </a:t>
            </a:r>
          </a:p>
          <a:p>
            <a:pPr marL="0" marR="0" lvl="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1139825" lvl="1" indent="-565150">
              <a:spcBef>
                <a:spcPts val="0"/>
              </a:spcBef>
              <a:buNone/>
            </a:pPr>
            <a:r>
              <a:rPr lang="en-US" sz="1600" dirty="0">
                <a:effectLst/>
                <a:latin typeface="Calibri" panose="020F0502020204030204" pitchFamily="34" charset="0"/>
                <a:ea typeface="Calibri" panose="020F0502020204030204" pitchFamily="34" charset="0"/>
              </a:rPr>
              <a:t>    3.17.  QSEs may aggregate multiple Sites to constitute an ERS Resource provided that each Site in   an ERS Resource aggregation meets all technical requirements described herein.</a:t>
            </a:r>
          </a:p>
          <a:p>
            <a:pPr marL="1428750" lvl="2" indent="0">
              <a:spcBef>
                <a:spcPts val="0"/>
              </a:spcBef>
              <a:buNone/>
            </a:pPr>
            <a:r>
              <a:rPr lang="en-US" sz="1600" dirty="0">
                <a:effectLst/>
                <a:latin typeface="Calibri" panose="020F0502020204030204" pitchFamily="34" charset="0"/>
                <a:ea typeface="Calibri" panose="020F0502020204030204" pitchFamily="34" charset="0"/>
              </a:rPr>
              <a:t>A. Non-Weather Sensitive resources will be limited to 5,000 sites per ERS Resource.</a:t>
            </a:r>
          </a:p>
          <a:p>
            <a:pPr marL="1428750" lvl="2" indent="0">
              <a:spcBef>
                <a:spcPts val="0"/>
              </a:spcBef>
              <a:buNone/>
            </a:pPr>
            <a:r>
              <a:rPr lang="en-US" sz="1600" dirty="0">
                <a:effectLst/>
                <a:latin typeface="Calibri" panose="020F0502020204030204" pitchFamily="34" charset="0"/>
                <a:ea typeface="Calibri" panose="020F0502020204030204" pitchFamily="34" charset="0"/>
              </a:rPr>
              <a:t>B. Aggregations for Weather Sensitive resources will be limited to 50,000 sites per ERS Resource.</a:t>
            </a:r>
          </a:p>
          <a:p>
            <a:r>
              <a:rPr lang="en-US" sz="2000" dirty="0">
                <a:latin typeface="Calibri" panose="020F0502020204030204" pitchFamily="34" charset="0"/>
                <a:ea typeface="Calibri" panose="020F0502020204030204" pitchFamily="34" charset="0"/>
                <a:cs typeface="Calibri" panose="020F0502020204030204" pitchFamily="34" charset="0"/>
              </a:rPr>
              <a:t>For the upcoming Dec24Mar25 SCT </a:t>
            </a:r>
            <a:r>
              <a:rPr lang="en-US" sz="2000" dirty="0">
                <a:effectLst/>
                <a:latin typeface="Calibri" panose="020F0502020204030204" pitchFamily="34" charset="0"/>
                <a:ea typeface="Times New Roman" panose="02020603050405020304" pitchFamily="18" charset="0"/>
              </a:rPr>
              <a:t>residential aggregations will not be permitted into non-weather sensitive ERS.</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931B0DD-AE86-9434-7BCC-1537DB6766CD}"/>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9967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E2195-C8B2-4869-B0D3-EB9598D16A36}"/>
              </a:ext>
            </a:extLst>
          </p:cNvPr>
          <p:cNvSpPr>
            <a:spLocks noGrp="1"/>
          </p:cNvSpPr>
          <p:nvPr>
            <p:ph type="title"/>
          </p:nvPr>
        </p:nvSpPr>
        <p:spPr>
          <a:xfrm>
            <a:off x="381000" y="243682"/>
            <a:ext cx="8458200" cy="594518"/>
          </a:xfrm>
        </p:spPr>
        <p:txBody>
          <a:bodyPr/>
          <a:lstStyle/>
          <a:p>
            <a:pPr marL="0" marR="0" indent="0">
              <a:lnSpc>
                <a:spcPct val="115000"/>
              </a:lnSpc>
              <a:spcBef>
                <a:spcPts val="30600"/>
              </a:spcBef>
              <a:spcAft>
                <a:spcPts val="600"/>
              </a:spcAft>
              <a:buNone/>
              <a:tabLst>
                <a:tab pos="2971800" algn="ctr"/>
                <a:tab pos="5943600" algn="r"/>
              </a:tabLst>
            </a:pPr>
            <a:r>
              <a:rPr lang="en-US" sz="1800" b="1" kern="1600" dirty="0">
                <a:effectLst/>
                <a:latin typeface="Arial" panose="020B0604020202020204" pitchFamily="34" charset="0"/>
                <a:ea typeface="Times New Roman" panose="02020603050405020304" pitchFamily="18" charset="0"/>
                <a:cs typeface="Arial" panose="020B0604020202020204" pitchFamily="34" charset="0"/>
              </a:rPr>
              <a:t>Emergency Response Service </a:t>
            </a:r>
            <a:r>
              <a:rPr lang="en-US" sz="1800" b="1" dirty="0">
                <a:effectLst/>
                <a:latin typeface="Arial" panose="020B0604020202020204" pitchFamily="34" charset="0"/>
                <a:ea typeface="Times New Roman" panose="02020603050405020304" pitchFamily="18" charset="0"/>
                <a:cs typeface="Arial" panose="020B0604020202020204" pitchFamily="34" charset="0"/>
              </a:rPr>
              <a:t>Technical Requirements &amp; Scope of Work</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05569B9-3F48-2E04-119F-36C1E006246F}"/>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10" name="TextBox 9">
            <a:extLst>
              <a:ext uri="{FF2B5EF4-FFF2-40B4-BE49-F238E27FC236}">
                <a16:creationId xmlns:a16="http://schemas.microsoft.com/office/drawing/2014/main" id="{8B5B542F-68AF-1B55-2976-0B37CCE61FC3}"/>
              </a:ext>
            </a:extLst>
          </p:cNvPr>
          <p:cNvSpPr txBox="1"/>
          <p:nvPr/>
        </p:nvSpPr>
        <p:spPr>
          <a:xfrm>
            <a:off x="2286000" y="3244334"/>
            <a:ext cx="4572000"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9BEBE840-F3A4-A2EC-5884-25E0A71B7E1E}"/>
              </a:ext>
            </a:extLst>
          </p:cNvPr>
          <p:cNvSpPr txBox="1"/>
          <p:nvPr/>
        </p:nvSpPr>
        <p:spPr>
          <a:xfrm>
            <a:off x="381000" y="1143000"/>
            <a:ext cx="8001000" cy="3258264"/>
          </a:xfrm>
          <a:prstGeom prst="rect">
            <a:avLst/>
          </a:prstGeom>
          <a:noFill/>
        </p:spPr>
        <p:txBody>
          <a:bodyPr wrap="square" rtlCol="0">
            <a:spAutoFit/>
          </a:bodyPr>
          <a:lstStyle/>
          <a:p>
            <a:pPr marL="0" marR="0" algn="just">
              <a:lnSpc>
                <a:spcPct val="115000"/>
              </a:lnSpc>
              <a:spcBef>
                <a:spcPts val="0"/>
              </a:spcBef>
              <a:spcAft>
                <a:spcPts val="1200"/>
              </a:spcAft>
            </a:pPr>
            <a:r>
              <a:rPr lang="en-US" sz="1400" b="1" kern="0" dirty="0">
                <a:effectLst/>
                <a:latin typeface="Arial" panose="020B0604020202020204" pitchFamily="34" charset="0"/>
              </a:rPr>
              <a:t>Participation by Registered Load Resources (LRs)</a:t>
            </a:r>
          </a:p>
          <a:p>
            <a:pPr marL="0" marR="0" indent="0" algn="just">
              <a:lnSpc>
                <a:spcPct val="115000"/>
              </a:lnSpc>
              <a:spcBef>
                <a:spcPts val="0"/>
              </a:spcBef>
              <a:spcAft>
                <a:spcPts val="1200"/>
              </a:spcAft>
              <a:buNone/>
            </a:pPr>
            <a:r>
              <a:rPr lang="en-US" sz="1400" b="1" u="none" strike="noStrike" kern="0" spc="0" dirty="0">
                <a:ln>
                  <a:noFill/>
                </a:ln>
                <a:effectLst>
                  <a:outerShdw sx="0" sy="0">
                    <a:srgbClr val="000000"/>
                  </a:outerShdw>
                </a:effectLst>
                <a:latin typeface="Arial" panose="020B0604020202020204" pitchFamily="34" charset="0"/>
                <a:cs typeface="Times New Roman" panose="02020603050405020304" pitchFamily="18" charset="0"/>
              </a:rPr>
              <a:t>	8.1.   The following combinations are ineligible to participate in ERS and will be   	           rejected:</a:t>
            </a:r>
          </a:p>
          <a:p>
            <a:pPr marL="1143000" marR="0" lvl="2" indent="-228600" algn="just">
              <a:lnSpc>
                <a:spcPct val="115000"/>
              </a:lnSpc>
              <a:spcBef>
                <a:spcPts val="0"/>
              </a:spcBef>
              <a:spcAft>
                <a:spcPts val="600"/>
              </a:spcAft>
              <a:buFont typeface="+mj-lt"/>
              <a:buAutoNum type="alphaUcPeriod"/>
            </a:pPr>
            <a:r>
              <a:rPr lang="en-US" sz="1400" dirty="0">
                <a:effectLst/>
                <a:latin typeface="Arial" panose="020B0604020202020204" pitchFamily="34" charset="0"/>
                <a:ea typeface="Times New Roman" panose="02020603050405020304" pitchFamily="18" charset="0"/>
                <a:cs typeface="Arial" panose="020B0604020202020204" pitchFamily="34" charset="0"/>
              </a:rPr>
              <a:t>For one or more sites in the ERS Load, the LR QSE is different from the ERS QSE.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1600200" marR="0" lvl="3" indent="-228600" algn="just">
              <a:lnSpc>
                <a:spcPct val="115000"/>
              </a:lnSpc>
              <a:spcBef>
                <a:spcPts val="0"/>
              </a:spcBef>
              <a:spcAft>
                <a:spcPts val="600"/>
              </a:spcAft>
              <a:buFont typeface="+mj-lt"/>
              <a:buAutoNum type="romanLcPeriod"/>
            </a:pPr>
            <a:r>
              <a:rPr lang="en-US" sz="1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The responsibility for determining if an ERS Site is represented by a QSE other than ERS QSE for purposes of participating as a Load Resources is on the ERS QSE. </a:t>
            </a:r>
            <a:endParaRPr lang="en-US" sz="14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600200" marR="0" lvl="3" indent="-228600" algn="just">
              <a:lnSpc>
                <a:spcPct val="115000"/>
              </a:lnSpc>
              <a:spcBef>
                <a:spcPts val="0"/>
              </a:spcBef>
              <a:spcAft>
                <a:spcPts val="600"/>
              </a:spcAft>
              <a:buFont typeface="+mj-lt"/>
              <a:buAutoNum type="romanLcPeriod"/>
            </a:pPr>
            <a:r>
              <a:rPr lang="en-US" sz="1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If during an ERS SCT a site is determined to be represented by a QSE other than the ERS QSE the site will be deemed unavailable for ERS for all hours starting at the time the other QSE relationship was initiated in the LR registration process until the dual representation is resolved.</a:t>
            </a:r>
            <a:endParaRPr lang="en-US" sz="14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157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43F2-D483-3F9F-1D3F-0CAD67A8B778}"/>
              </a:ext>
            </a:extLst>
          </p:cNvPr>
          <p:cNvSpPr>
            <a:spLocks noGrp="1"/>
          </p:cNvSpPr>
          <p:nvPr>
            <p:ph type="title"/>
          </p:nvPr>
        </p:nvSpPr>
        <p:spPr>
          <a:xfrm>
            <a:off x="381000" y="243682"/>
            <a:ext cx="8458200" cy="442118"/>
          </a:xfrm>
        </p:spPr>
        <p:txBody>
          <a:bodyPr/>
          <a:lstStyle/>
          <a:p>
            <a:r>
              <a:rPr lang="en-US" sz="2400" dirty="0"/>
              <a:t>NPRR 1131 and NPRR 1058</a:t>
            </a:r>
          </a:p>
        </p:txBody>
      </p:sp>
      <p:sp>
        <p:nvSpPr>
          <p:cNvPr id="3" name="Content Placeholder 2">
            <a:extLst>
              <a:ext uri="{FF2B5EF4-FFF2-40B4-BE49-F238E27FC236}">
                <a16:creationId xmlns:a16="http://schemas.microsoft.com/office/drawing/2014/main" id="{5C0C1D89-67FF-A18A-CDDB-2C66CE06C0C5}"/>
              </a:ext>
            </a:extLst>
          </p:cNvPr>
          <p:cNvSpPr>
            <a:spLocks noGrp="1"/>
          </p:cNvSpPr>
          <p:nvPr>
            <p:ph idx="1"/>
          </p:nvPr>
        </p:nvSpPr>
        <p:spPr>
          <a:xfrm>
            <a:off x="457200" y="914400"/>
            <a:ext cx="8305800" cy="5334000"/>
          </a:xfrm>
        </p:spPr>
        <p:txBody>
          <a:bodyPr/>
          <a:lstStyle/>
          <a:p>
            <a:pPr>
              <a:spcBef>
                <a:spcPts val="0"/>
              </a:spcBef>
            </a:pPr>
            <a:r>
              <a:rPr lang="en-US" sz="1600" dirty="0">
                <a:solidFill>
                  <a:schemeClr val="tx1"/>
                </a:solidFill>
              </a:rPr>
              <a:t>NPRR 1131  Controllable Load Resource Participation in Non-Spin</a:t>
            </a:r>
          </a:p>
          <a:p>
            <a:pPr lvl="1">
              <a:spcBef>
                <a:spcPts val="0"/>
              </a:spcBef>
            </a:pPr>
            <a:r>
              <a:rPr lang="en-US" sz="1600" dirty="0">
                <a:solidFill>
                  <a:schemeClr val="tx1"/>
                </a:solidFill>
              </a:rPr>
              <a:t>Changes CLR participation in Non-Spin to be similar to On-Line GRs</a:t>
            </a:r>
          </a:p>
          <a:p>
            <a:pPr lvl="1">
              <a:spcBef>
                <a:spcPts val="0"/>
              </a:spcBef>
            </a:pPr>
            <a:r>
              <a:rPr lang="en-US" sz="1600" dirty="0">
                <a:solidFill>
                  <a:schemeClr val="tx1"/>
                </a:solidFill>
              </a:rPr>
              <a:t>CLR changes their Non-Spin Schedule to show as 0 MW 30-sec before the top of the hour to reflect a standing Non-Spin deployment</a:t>
            </a:r>
          </a:p>
          <a:p>
            <a:pPr lvl="1">
              <a:spcBef>
                <a:spcPts val="0"/>
              </a:spcBef>
            </a:pPr>
            <a:r>
              <a:rPr lang="en-US" sz="1600" dirty="0">
                <a:solidFill>
                  <a:schemeClr val="tx1"/>
                </a:solidFill>
              </a:rPr>
              <a:t>CLR must have a Bid-to-Buy with a bid floor of $75 per MWh</a:t>
            </a:r>
          </a:p>
          <a:p>
            <a:pPr lvl="1">
              <a:spcBef>
                <a:spcPts val="0"/>
              </a:spcBef>
            </a:pPr>
            <a:r>
              <a:rPr lang="en-US" sz="1600" dirty="0">
                <a:solidFill>
                  <a:schemeClr val="tx1"/>
                </a:solidFill>
              </a:rPr>
              <a:t>Went live in DAM on 8/22 and in real-time 8/23</a:t>
            </a:r>
          </a:p>
          <a:p>
            <a:pPr lvl="1">
              <a:spcBef>
                <a:spcPts val="0"/>
              </a:spcBef>
            </a:pPr>
            <a:endParaRPr lang="en-US" sz="1600" dirty="0">
              <a:solidFill>
                <a:schemeClr val="tx1"/>
              </a:solidFill>
            </a:endParaRPr>
          </a:p>
          <a:p>
            <a:pPr>
              <a:spcBef>
                <a:spcPts val="0"/>
              </a:spcBef>
            </a:pPr>
            <a:r>
              <a:rPr lang="en-US" sz="1600" dirty="0">
                <a:solidFill>
                  <a:schemeClr val="tx1"/>
                </a:solidFill>
              </a:rPr>
              <a:t>OBDRR 040</a:t>
            </a:r>
          </a:p>
          <a:p>
            <a:pPr lvl="1">
              <a:spcBef>
                <a:spcPts val="0"/>
              </a:spcBef>
            </a:pPr>
            <a:r>
              <a:rPr lang="en-US" sz="1600" dirty="0">
                <a:solidFill>
                  <a:schemeClr val="tx1"/>
                </a:solidFill>
              </a:rPr>
              <a:t>Governs ORDC changes related to 1131</a:t>
            </a:r>
          </a:p>
          <a:p>
            <a:pPr lvl="1">
              <a:spcBef>
                <a:spcPts val="0"/>
              </a:spcBef>
            </a:pPr>
            <a:r>
              <a:rPr lang="en-US" sz="1600" dirty="0">
                <a:solidFill>
                  <a:schemeClr val="tx1"/>
                </a:solidFill>
              </a:rPr>
              <a:t>Removes the CLR schedules for Non-Spin and Regulation capacity calculations in alignment with 1131 as a standing deployment</a:t>
            </a:r>
          </a:p>
          <a:p>
            <a:pPr marL="457200" lvl="1" indent="0">
              <a:spcBef>
                <a:spcPts val="0"/>
              </a:spcBef>
              <a:buNone/>
            </a:pPr>
            <a:r>
              <a:rPr lang="en-US" sz="1600" dirty="0">
                <a:solidFill>
                  <a:schemeClr val="tx1"/>
                </a:solidFill>
              </a:rPr>
              <a:t>			</a:t>
            </a:r>
          </a:p>
          <a:p>
            <a:pPr>
              <a:spcBef>
                <a:spcPts val="0"/>
              </a:spcBef>
            </a:pPr>
            <a:r>
              <a:rPr lang="en-US" sz="1600" dirty="0">
                <a:solidFill>
                  <a:schemeClr val="tx1"/>
                </a:solidFill>
              </a:rPr>
              <a:t>OBDRR for Non-Spin Deployment Procedure </a:t>
            </a:r>
          </a:p>
          <a:p>
            <a:pPr lvl="1">
              <a:spcBef>
                <a:spcPts val="0"/>
              </a:spcBef>
            </a:pPr>
            <a:r>
              <a:rPr lang="en-US" sz="1600" dirty="0">
                <a:solidFill>
                  <a:schemeClr val="tx1"/>
                </a:solidFill>
              </a:rPr>
              <a:t>No more deployments for CLRs – dispatched by SCED as a standing deployment</a:t>
            </a:r>
          </a:p>
          <a:p>
            <a:pPr lvl="1">
              <a:spcBef>
                <a:spcPts val="0"/>
              </a:spcBef>
            </a:pPr>
            <a:r>
              <a:rPr lang="en-US" sz="1600" dirty="0">
                <a:solidFill>
                  <a:schemeClr val="tx1"/>
                </a:solidFill>
              </a:rPr>
              <a:t>Went live on 8/23 to reflect standing deployment for CLRs providing Non-Spin</a:t>
            </a:r>
          </a:p>
          <a:p>
            <a:pPr lvl="1">
              <a:spcBef>
                <a:spcPts val="0"/>
              </a:spcBef>
            </a:pPr>
            <a:endParaRPr lang="en-US" sz="1600" dirty="0">
              <a:solidFill>
                <a:schemeClr val="tx1"/>
              </a:solidFill>
            </a:endParaRPr>
          </a:p>
          <a:p>
            <a:pPr>
              <a:spcBef>
                <a:spcPts val="0"/>
              </a:spcBef>
            </a:pPr>
            <a:r>
              <a:rPr lang="en-US" sz="1600" dirty="0">
                <a:solidFill>
                  <a:schemeClr val="tx1"/>
                </a:solidFill>
              </a:rPr>
              <a:t>NPRR 1058  Resource Offer Modernization</a:t>
            </a:r>
          </a:p>
          <a:p>
            <a:pPr lvl="1">
              <a:spcBef>
                <a:spcPts val="0"/>
              </a:spcBef>
            </a:pPr>
            <a:r>
              <a:rPr lang="en-US" sz="1600" dirty="0">
                <a:solidFill>
                  <a:schemeClr val="tx1"/>
                </a:solidFill>
              </a:rPr>
              <a:t>Allows On-Line GRs and CLRs to update offers and Bids for energy in real-time</a:t>
            </a:r>
          </a:p>
          <a:p>
            <a:pPr lvl="1">
              <a:spcBef>
                <a:spcPts val="0"/>
              </a:spcBef>
            </a:pPr>
            <a:r>
              <a:rPr lang="en-US" sz="1600" dirty="0">
                <a:solidFill>
                  <a:schemeClr val="tx1"/>
                </a:solidFill>
              </a:rPr>
              <a:t>Requires a reason for the change when updating in the Operating Hour</a:t>
            </a:r>
          </a:p>
          <a:p>
            <a:pPr lvl="1">
              <a:spcBef>
                <a:spcPts val="0"/>
              </a:spcBef>
            </a:pPr>
            <a:r>
              <a:rPr lang="en-US" sz="1600" dirty="0">
                <a:solidFill>
                  <a:schemeClr val="tx1"/>
                </a:solidFill>
              </a:rPr>
              <a:t>Also goes live on 8/23</a:t>
            </a:r>
            <a:r>
              <a:rPr lang="en-US" sz="1400" dirty="0">
                <a:solidFill>
                  <a:schemeClr val="tx1"/>
                </a:solidFill>
              </a:rPr>
              <a:t>		</a:t>
            </a:r>
          </a:p>
          <a:p>
            <a:pPr lvl="1"/>
            <a:endParaRPr lang="en-US" sz="1400" dirty="0">
              <a:solidFill>
                <a:schemeClr val="tx1"/>
              </a:solidFill>
            </a:endParaRPr>
          </a:p>
          <a:p>
            <a:endParaRPr lang="en-US" sz="1400" dirty="0"/>
          </a:p>
          <a:p>
            <a:endParaRPr lang="en-US" sz="1400" dirty="0"/>
          </a:p>
        </p:txBody>
      </p:sp>
      <p:sp>
        <p:nvSpPr>
          <p:cNvPr id="4" name="Slide Number Placeholder 3">
            <a:extLst>
              <a:ext uri="{FF2B5EF4-FFF2-40B4-BE49-F238E27FC236}">
                <a16:creationId xmlns:a16="http://schemas.microsoft.com/office/drawing/2014/main" id="{3824CBC3-7D7B-DA84-DEC9-818C3E67396C}"/>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04126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43F2-D483-3F9F-1D3F-0CAD67A8B778}"/>
              </a:ext>
            </a:extLst>
          </p:cNvPr>
          <p:cNvSpPr>
            <a:spLocks noGrp="1"/>
          </p:cNvSpPr>
          <p:nvPr>
            <p:ph type="title"/>
          </p:nvPr>
        </p:nvSpPr>
        <p:spPr>
          <a:xfrm>
            <a:off x="381000" y="243682"/>
            <a:ext cx="8458200" cy="442118"/>
          </a:xfrm>
        </p:spPr>
        <p:txBody>
          <a:bodyPr/>
          <a:lstStyle/>
          <a:p>
            <a:r>
              <a:rPr lang="en-US" sz="2400" dirty="0"/>
              <a:t>Posting of Reports for Load Resource Deployments </a:t>
            </a:r>
          </a:p>
        </p:txBody>
      </p:sp>
      <p:sp>
        <p:nvSpPr>
          <p:cNvPr id="3" name="Content Placeholder 2">
            <a:extLst>
              <a:ext uri="{FF2B5EF4-FFF2-40B4-BE49-F238E27FC236}">
                <a16:creationId xmlns:a16="http://schemas.microsoft.com/office/drawing/2014/main" id="{5C0C1D89-67FF-A18A-CDDB-2C66CE06C0C5}"/>
              </a:ext>
            </a:extLst>
          </p:cNvPr>
          <p:cNvSpPr>
            <a:spLocks noGrp="1"/>
          </p:cNvSpPr>
          <p:nvPr>
            <p:ph idx="1"/>
          </p:nvPr>
        </p:nvSpPr>
        <p:spPr>
          <a:xfrm>
            <a:off x="571500" y="990600"/>
            <a:ext cx="8001000" cy="5588467"/>
          </a:xfrm>
        </p:spPr>
        <p:txBody>
          <a:bodyPr/>
          <a:lstStyle/>
          <a:p>
            <a:pPr marL="0" indent="0">
              <a:spcBef>
                <a:spcPts val="0"/>
              </a:spcBef>
              <a:buNone/>
            </a:pPr>
            <a:r>
              <a:rPr lang="en-US" sz="1600" dirty="0">
                <a:solidFill>
                  <a:schemeClr val="tx1"/>
                </a:solidFill>
              </a:rPr>
              <a:t>Reports that are posted to the ERCOT MIS require a Protocol requirement. </a:t>
            </a:r>
          </a:p>
          <a:p>
            <a:pPr marL="0" indent="0">
              <a:spcBef>
                <a:spcPts val="0"/>
              </a:spcBef>
              <a:buNone/>
            </a:pPr>
            <a:endParaRPr lang="en-US" sz="1600" dirty="0">
              <a:solidFill>
                <a:schemeClr val="tx1"/>
              </a:solidFill>
            </a:endParaRPr>
          </a:p>
          <a:p>
            <a:pPr marL="0" indent="0">
              <a:spcBef>
                <a:spcPts val="0"/>
              </a:spcBef>
              <a:buNone/>
            </a:pPr>
            <a:r>
              <a:rPr lang="en-US" sz="1600" dirty="0">
                <a:solidFill>
                  <a:schemeClr val="tx1"/>
                </a:solidFill>
              </a:rPr>
              <a:t>Here are the deployment Performance reports that are currently posted.</a:t>
            </a:r>
          </a:p>
          <a:p>
            <a:pPr marL="400050" lvl="1" indent="0">
              <a:spcBef>
                <a:spcPts val="0"/>
              </a:spcBef>
              <a:buNone/>
            </a:pPr>
            <a:r>
              <a:rPr lang="en-US" sz="1400" dirty="0">
                <a:solidFill>
                  <a:schemeClr val="tx1"/>
                </a:solidFill>
              </a:rPr>
              <a:t>Monthly Reports are being posted for deployments of Load Resource</a:t>
            </a:r>
          </a:p>
          <a:p>
            <a:pPr lvl="2">
              <a:spcBef>
                <a:spcPts val="0"/>
              </a:spcBef>
            </a:pPr>
            <a:r>
              <a:rPr lang="en-US" sz="1400" dirty="0">
                <a:solidFill>
                  <a:schemeClr val="tx1"/>
                </a:solidFill>
              </a:rPr>
              <a:t>Monthly Non-Spin NCLR Deployment Performance Report – Resource Specific – Certified </a:t>
            </a:r>
          </a:p>
          <a:p>
            <a:pPr lvl="2">
              <a:spcBef>
                <a:spcPts val="0"/>
              </a:spcBef>
            </a:pPr>
            <a:r>
              <a:rPr lang="en-US" sz="1400" dirty="0">
                <a:solidFill>
                  <a:schemeClr val="tx1"/>
                </a:solidFill>
              </a:rPr>
              <a:t>Monthly CLR Energy Deployment Performance Report – Resource Specific – Certified</a:t>
            </a:r>
          </a:p>
          <a:p>
            <a:pPr lvl="2">
              <a:spcBef>
                <a:spcPts val="0"/>
              </a:spcBef>
            </a:pPr>
            <a:r>
              <a:rPr lang="en-US" sz="1400" dirty="0">
                <a:solidFill>
                  <a:schemeClr val="tx1"/>
                </a:solidFill>
              </a:rPr>
              <a:t>Monthly Deployment Performance QSE Summary Report for Non-CLRs Providing RRS and ECRS – QSE – Secured</a:t>
            </a:r>
          </a:p>
          <a:p>
            <a:pPr lvl="2">
              <a:spcBef>
                <a:spcPts val="0"/>
              </a:spcBef>
            </a:pPr>
            <a:r>
              <a:rPr lang="en-US" sz="1400" dirty="0">
                <a:solidFill>
                  <a:schemeClr val="tx1"/>
                </a:solidFill>
              </a:rPr>
              <a:t>Monthly Deployment Performance Report for Resource Specific Non-CLRs Providing RRS and ECRS – Resource Specific – Certified</a:t>
            </a:r>
          </a:p>
          <a:p>
            <a:pPr lvl="1">
              <a:spcBef>
                <a:spcPts val="0"/>
              </a:spcBef>
            </a:pPr>
            <a:endParaRPr lang="en-US" sz="1600" dirty="0">
              <a:solidFill>
                <a:schemeClr val="tx1"/>
              </a:solidFill>
            </a:endParaRPr>
          </a:p>
          <a:p>
            <a:pPr marL="57150" indent="0">
              <a:spcBef>
                <a:spcPts val="0"/>
              </a:spcBef>
              <a:buNone/>
            </a:pPr>
            <a:r>
              <a:rPr lang="en-US" sz="1600" dirty="0">
                <a:solidFill>
                  <a:schemeClr val="tx1"/>
                </a:solidFill>
              </a:rPr>
              <a:t>Note: In the past ERCOT has provided historical performance for NCLR deployments of RRS at DSWG on an ad hoc basis. Now that NCLRs are participating in other services which </a:t>
            </a:r>
            <a:r>
              <a:rPr lang="en-US" sz="1600" dirty="0"/>
              <a:t>we expect will be deployed much more frequently ad hoc r</a:t>
            </a:r>
            <a:r>
              <a:rPr lang="en-US" sz="1600" dirty="0">
                <a:solidFill>
                  <a:schemeClr val="tx1"/>
                </a:solidFill>
              </a:rPr>
              <a:t>eporting moving forward  may become unrealistic.</a:t>
            </a:r>
          </a:p>
          <a:p>
            <a:pPr marL="57150" indent="0">
              <a:spcBef>
                <a:spcPts val="0"/>
              </a:spcBef>
              <a:buNone/>
            </a:pPr>
            <a:endParaRPr lang="en-US" sz="1600" dirty="0">
              <a:solidFill>
                <a:schemeClr val="tx1"/>
              </a:solidFill>
            </a:endParaRPr>
          </a:p>
          <a:p>
            <a:pPr marL="57150" indent="0">
              <a:spcBef>
                <a:spcPts val="0"/>
              </a:spcBef>
              <a:buNone/>
            </a:pPr>
            <a:endParaRPr lang="en-US" sz="1800" dirty="0">
              <a:solidFill>
                <a:schemeClr val="tx1"/>
              </a:solidFill>
            </a:endParaRPr>
          </a:p>
          <a:p>
            <a:pPr marL="57150" indent="0">
              <a:spcBef>
                <a:spcPts val="0"/>
              </a:spcBef>
              <a:buNone/>
            </a:pPr>
            <a:r>
              <a:rPr lang="en-US" sz="1800" dirty="0">
                <a:solidFill>
                  <a:schemeClr val="tx1"/>
                </a:solidFill>
              </a:rPr>
              <a:t>		</a:t>
            </a:r>
          </a:p>
          <a:p>
            <a:pPr lvl="1"/>
            <a:endParaRPr lang="en-US" sz="1400" dirty="0">
              <a:solidFill>
                <a:schemeClr val="tx1"/>
              </a:solidFill>
            </a:endParaRPr>
          </a:p>
          <a:p>
            <a:endParaRPr lang="en-US" sz="1400" dirty="0"/>
          </a:p>
          <a:p>
            <a:endParaRPr lang="en-US" sz="1400" dirty="0"/>
          </a:p>
        </p:txBody>
      </p:sp>
      <p:sp>
        <p:nvSpPr>
          <p:cNvPr id="4" name="Slide Number Placeholder 3">
            <a:extLst>
              <a:ext uri="{FF2B5EF4-FFF2-40B4-BE49-F238E27FC236}">
                <a16:creationId xmlns:a16="http://schemas.microsoft.com/office/drawing/2014/main" id="{3824CBC3-7D7B-DA84-DEC9-818C3E67396C}"/>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407758977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285346</TotalTime>
  <Words>919</Words>
  <Application>Microsoft Office PowerPoint</Application>
  <PresentationFormat>On-screen Show (4:3)</PresentationFormat>
  <Paragraphs>111</Paragraphs>
  <Slides>9</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Roboto</vt:lpstr>
      <vt:lpstr>Symbol</vt:lpstr>
      <vt:lpstr>1_Custom Design</vt:lpstr>
      <vt:lpstr>Office Theme</vt:lpstr>
      <vt:lpstr>Custom Design</vt:lpstr>
      <vt:lpstr>PowerPoint Presentation</vt:lpstr>
      <vt:lpstr>Demand Response Activities in ERCOT </vt:lpstr>
      <vt:lpstr>Demand Response Activities in ERCOT </vt:lpstr>
      <vt:lpstr>Demand Response Activities in ERCOT </vt:lpstr>
      <vt:lpstr>Demand Response Activities in ERCOT </vt:lpstr>
      <vt:lpstr>ERS </vt:lpstr>
      <vt:lpstr>Emergency Response Service Technical Requirements &amp; Scope of Work</vt:lpstr>
      <vt:lpstr>NPRR 1131 and NPRR 1058</vt:lpstr>
      <vt:lpstr>Posting of Reports for Load Resource Deployments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Garza, Thelma</cp:lastModifiedBy>
  <cp:revision>2882</cp:revision>
  <cp:lastPrinted>2020-02-05T17:47:59Z</cp:lastPrinted>
  <dcterms:created xsi:type="dcterms:W3CDTF">2016-01-21T15:20:31Z</dcterms:created>
  <dcterms:modified xsi:type="dcterms:W3CDTF">2024-08-22T21:06:18Z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2024-08-19T13:25:24Z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53600ed8-8e71-47a8-ac1e-04134ecfb924</vt:lpwstr>
  </property>
  <property fmtid="{D5CDD505-2E9C-101B-9397-08002B2CF9AE}" pid="9" name="MSIP_Label_7084cbda-52b8-46fb-a7b7-cb5bd465ed85_ContentBits">
    <vt:lpwstr>0</vt:lpwstr>
  </property>
</Properties>
</file>