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6"/>
  </p:notesMasterIdLst>
  <p:handoutMasterIdLst>
    <p:handoutMasterId r:id="rId17"/>
  </p:handoutMasterIdLst>
  <p:sldIdLst>
    <p:sldId id="260" r:id="rId6"/>
    <p:sldId id="267" r:id="rId7"/>
    <p:sldId id="269" r:id="rId8"/>
    <p:sldId id="270" r:id="rId9"/>
    <p:sldId id="277" r:id="rId10"/>
    <p:sldId id="295" r:id="rId11"/>
    <p:sldId id="296" r:id="rId12"/>
    <p:sldId id="297" r:id="rId13"/>
    <p:sldId id="298" r:id="rId14"/>
    <p:sldId id="299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44" y="20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www.ercot.com/calendar/07242024-RIWG-Meeting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hyperlink" Target="https://mis.ercot.com/secure/data-products/data-product-details?id=np12-23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services/comm/mkt_notices/M-A071024-02" TargetMode="External"/><Relationship Id="rId2" Type="http://schemas.openxmlformats.org/officeDocument/2006/relationships/hyperlink" Target="https://www.ercot.com/services/comm/mkt_notices/M-A071024-01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</a:rPr>
              <a:t>ESR RFI Updates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Joel Koepke</a:t>
            </a:r>
          </a:p>
          <a:p>
            <a:r>
              <a:rPr lang="en-US" dirty="0">
                <a:solidFill>
                  <a:schemeClr val="tx2"/>
                </a:solidFill>
              </a:rPr>
              <a:t>8/21/2024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0D22D11-C287-BD40-82E7-E3FDCBBD6B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32BFB539-D8D4-56DA-56D3-A94C21A47C9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35861C-63C3-CB7E-322A-6240FFBE4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7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Topics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  <a:p>
            <a:r>
              <a:rPr lang="en-US" dirty="0"/>
              <a:t>Dates</a:t>
            </a:r>
          </a:p>
          <a:p>
            <a:r>
              <a:rPr lang="en-US" dirty="0"/>
              <a:t>Additional Posting Files</a:t>
            </a:r>
          </a:p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2B4582-EDD7-F93B-CF3F-ACDD778C6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RIOO ESR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7A209C-72CB-88D2-0370-AE90F60DB3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600" y="5078221"/>
            <a:ext cx="11379200" cy="97044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The goal of the RIOO ESR project is to implement a single-model representation of Energy Storage Resources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D8F017-B6EC-D588-D9C4-E7BF22DBBF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07F83E3-D2E1-F451-9A77-6B8DF84AD316}"/>
              </a:ext>
            </a:extLst>
          </p:cNvPr>
          <p:cNvGrpSpPr/>
          <p:nvPr/>
        </p:nvGrpSpPr>
        <p:grpSpPr>
          <a:xfrm>
            <a:off x="4191000" y="2278141"/>
            <a:ext cx="1219200" cy="2286000"/>
            <a:chOff x="7086600" y="1066800"/>
            <a:chExt cx="1219200" cy="22225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732FF190-A533-4C00-313F-C391AA3C5766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7" name="Content Placeholder 5">
              <a:extLst>
                <a:ext uri="{FF2B5EF4-FFF2-40B4-BE49-F238E27FC236}">
                  <a16:creationId xmlns:a16="http://schemas.microsoft.com/office/drawing/2014/main" id="{7CC554E2-DB94-0E69-AFC3-308AC51C3B3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15200" y="1524000"/>
              <a:ext cx="762000" cy="176530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CF6EE93F-0582-EEA8-EED4-3E2C9F280AF1}"/>
                </a:ext>
              </a:extLst>
            </p:cNvPr>
            <p:cNvSpPr txBox="1"/>
            <p:nvPr/>
          </p:nvSpPr>
          <p:spPr>
            <a:xfrm>
              <a:off x="7162800" y="1126938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RIOO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60A4C5AE-070A-D71E-85E2-F7D9CECD553B}"/>
              </a:ext>
            </a:extLst>
          </p:cNvPr>
          <p:cNvGrpSpPr/>
          <p:nvPr/>
        </p:nvGrpSpPr>
        <p:grpSpPr>
          <a:xfrm>
            <a:off x="7176700" y="2278141"/>
            <a:ext cx="1219200" cy="2293859"/>
            <a:chOff x="2971800" y="2527300"/>
            <a:chExt cx="1219200" cy="204470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80FF15F-97F9-3A52-06E3-0F69D41D2CFA}"/>
                </a:ext>
              </a:extLst>
            </p:cNvPr>
            <p:cNvGrpSpPr/>
            <p:nvPr/>
          </p:nvGrpSpPr>
          <p:grpSpPr>
            <a:xfrm>
              <a:off x="2971800" y="2527300"/>
              <a:ext cx="1219200" cy="2044700"/>
              <a:chOff x="7086600" y="1066800"/>
              <a:chExt cx="1219200" cy="2209800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2C6C5DC-317F-D899-142A-FB273303DD9F}"/>
                  </a:ext>
                </a:extLst>
              </p:cNvPr>
              <p:cNvSpPr/>
              <p:nvPr/>
            </p:nvSpPr>
            <p:spPr>
              <a:xfrm>
                <a:off x="7086600" y="1066800"/>
                <a:ext cx="1219200" cy="2209800"/>
              </a:xfrm>
              <a:prstGeom prst="rect">
                <a:avLst/>
              </a:prstGeom>
              <a:solidFill>
                <a:schemeClr val="bg2">
                  <a:lumMod val="95000"/>
                </a:schemeClr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09D8388-5643-E964-BF83-EC6F7CFB2E27}"/>
                  </a:ext>
                </a:extLst>
              </p:cNvPr>
              <p:cNvSpPr txBox="1"/>
              <p:nvPr/>
            </p:nvSpPr>
            <p:spPr>
              <a:xfrm>
                <a:off x="7162800" y="1126938"/>
                <a:ext cx="10668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RIOO</a:t>
                </a:r>
              </a:p>
            </p:txBody>
          </p:sp>
        </p:grp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17B72E0-04D2-00C0-E31D-F0D6028A286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260160" y="3183258"/>
              <a:ext cx="638175" cy="1007742"/>
            </a:xfrm>
            <a:prstGeom prst="rect">
              <a:avLst/>
            </a:prstGeom>
          </p:spPr>
        </p:pic>
      </p:grpSp>
      <p:sp>
        <p:nvSpPr>
          <p:cNvPr id="15" name="Arrow: Right 14">
            <a:extLst>
              <a:ext uri="{FF2B5EF4-FFF2-40B4-BE49-F238E27FC236}">
                <a16:creationId xmlns:a16="http://schemas.microsoft.com/office/drawing/2014/main" id="{D59A5FB7-1C6F-87B0-4272-43D19304338D}"/>
              </a:ext>
            </a:extLst>
          </p:cNvPr>
          <p:cNvSpPr/>
          <p:nvPr/>
        </p:nvSpPr>
        <p:spPr>
          <a:xfrm>
            <a:off x="5754300" y="3175363"/>
            <a:ext cx="1129735" cy="457200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FD6806D2-E933-CA9F-9340-DD7FDF2B0F9F}"/>
              </a:ext>
            </a:extLst>
          </p:cNvPr>
          <p:cNvSpPr txBox="1">
            <a:spLocks/>
          </p:cNvSpPr>
          <p:nvPr/>
        </p:nvSpPr>
        <p:spPr>
          <a:xfrm>
            <a:off x="1581150" y="1015482"/>
            <a:ext cx="9029700" cy="1226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This change supports the RTC+B program and precedes other downstream application updates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07D1E81-9E3C-E8D4-AA87-031BE502F418}"/>
              </a:ext>
            </a:extLst>
          </p:cNvPr>
          <p:cNvSpPr txBox="1"/>
          <p:nvPr/>
        </p:nvSpPr>
        <p:spPr>
          <a:xfrm>
            <a:off x="3924300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Combo Model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32D8DE4-3CA9-3C57-FD32-3CC208BE9CFE}"/>
              </a:ext>
            </a:extLst>
          </p:cNvPr>
          <p:cNvSpPr txBox="1"/>
          <p:nvPr/>
        </p:nvSpPr>
        <p:spPr>
          <a:xfrm>
            <a:off x="6907847" y="453874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i="1" dirty="0"/>
              <a:t>Single Model</a:t>
            </a:r>
          </a:p>
        </p:txBody>
      </p:sp>
    </p:spTree>
    <p:extLst>
      <p:ext uri="{BB962C8B-B14F-4D97-AF65-F5344CB8AC3E}">
        <p14:creationId xmlns:p14="http://schemas.microsoft.com/office/powerpoint/2010/main" val="4239721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RIOO ESR Project: Single Model in RIOO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803964" y="2835901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937564" y="2835901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4D1EA-8FB3-C0E0-D38C-D227A32EAB11}"/>
              </a:ext>
            </a:extLst>
          </p:cNvPr>
          <p:cNvSpPr/>
          <p:nvPr/>
        </p:nvSpPr>
        <p:spPr>
          <a:xfrm>
            <a:off x="3490532" y="2848601"/>
            <a:ext cx="1219200" cy="227293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AED5D-C09E-CF55-D6B7-398ABDC7712A}"/>
              </a:ext>
            </a:extLst>
          </p:cNvPr>
          <p:cNvSpPr txBox="1"/>
          <p:nvPr/>
        </p:nvSpPr>
        <p:spPr>
          <a:xfrm>
            <a:off x="3566732" y="2910457"/>
            <a:ext cx="1066800" cy="411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RIOO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444" y="3216901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47093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After the RIOO ESR Project, RIOO will no longer represent an ESR as individual loads and generators.  Downstream systems will continue to use the combo model.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10159556" y="322960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9355646" y="3754798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9355646" y="4577795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906" y="3545450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2906" y="4378824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1132200" y="4856445"/>
            <a:ext cx="220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Changes to both the charging and discharging sides of the ESR can be done in one submission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175880" y="5107569"/>
            <a:ext cx="310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Downstream systems will continue to use the combo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E40A8-65C5-3E2D-2C4F-FC028C95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5424" y="3456330"/>
            <a:ext cx="815486" cy="149708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EC4F5BC-E365-AD58-227C-D6A4FC325393}"/>
              </a:ext>
            </a:extLst>
          </p:cNvPr>
          <p:cNvSpPr/>
          <p:nvPr/>
        </p:nvSpPr>
        <p:spPr>
          <a:xfrm>
            <a:off x="2576132" y="3883386"/>
            <a:ext cx="1112520" cy="24634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A8BC18-99CE-80CE-F13B-8196CCC9CE19}"/>
              </a:ext>
            </a:extLst>
          </p:cNvPr>
          <p:cNvCxnSpPr>
            <a:cxnSpLocks/>
          </p:cNvCxnSpPr>
          <p:nvPr/>
        </p:nvCxnSpPr>
        <p:spPr>
          <a:xfrm flipV="1">
            <a:off x="4328732" y="3674101"/>
            <a:ext cx="19050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B19FE-41AD-6B02-B402-B15B36D26464}"/>
              </a:ext>
            </a:extLst>
          </p:cNvPr>
          <p:cNvCxnSpPr>
            <a:cxnSpLocks/>
          </p:cNvCxnSpPr>
          <p:nvPr/>
        </p:nvCxnSpPr>
        <p:spPr>
          <a:xfrm flipV="1">
            <a:off x="4397312" y="4221453"/>
            <a:ext cx="1717548" cy="325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>
            <a:off x="6670739" y="3640585"/>
            <a:ext cx="1754505" cy="308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>
            <a:off x="6723912" y="4214032"/>
            <a:ext cx="1547980" cy="44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0B38E6A-F9A2-ADE9-2BDF-BAC03D9F2A87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2235166" y="4162696"/>
            <a:ext cx="691813" cy="693749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6C40BB2-AB0D-E6B2-FB58-2328C62FF07D}"/>
              </a:ext>
            </a:extLst>
          </p:cNvPr>
          <p:cNvSpPr txBox="1"/>
          <p:nvPr/>
        </p:nvSpPr>
        <p:spPr>
          <a:xfrm>
            <a:off x="4245674" y="1981200"/>
            <a:ext cx="2217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ERCOT will translate single model submissions into the combo model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21ADB4-1511-459E-D4B5-968B232D26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318897" cy="88327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D63287-5414-2DDD-EDF3-B874648C5419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122873" cy="153741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D05DEB1-B228-BF9D-A072-B0C7E6F64366}"/>
              </a:ext>
            </a:extLst>
          </p:cNvPr>
          <p:cNvSpPr txBox="1"/>
          <p:nvPr/>
        </p:nvSpPr>
        <p:spPr>
          <a:xfrm>
            <a:off x="152400" y="5834751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23432" y="3124200"/>
            <a:ext cx="599694" cy="1468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3150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 RIOO ESR Project: Single Model in RIOO Only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5803964" y="2835901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7937564" y="2835901"/>
            <a:ext cx="1524000" cy="2286000"/>
            <a:chOff x="9296400" y="1091184"/>
            <a:chExt cx="1524000" cy="222250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662160" y="1548384"/>
              <a:ext cx="762000" cy="176530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D3E4D1EA-8FB3-C0E0-D38C-D227A32EAB11}"/>
              </a:ext>
            </a:extLst>
          </p:cNvPr>
          <p:cNvSpPr/>
          <p:nvPr/>
        </p:nvSpPr>
        <p:spPr>
          <a:xfrm>
            <a:off x="3490532" y="2848601"/>
            <a:ext cx="1219200" cy="2272937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AED5D-C09E-CF55-D6B7-398ABDC7712A}"/>
              </a:ext>
            </a:extLst>
          </p:cNvPr>
          <p:cNvSpPr txBox="1"/>
          <p:nvPr/>
        </p:nvSpPr>
        <p:spPr>
          <a:xfrm>
            <a:off x="3566732" y="2910457"/>
            <a:ext cx="1066800" cy="411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RIOO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4A3F71DC-8C6B-3074-5650-4D5CCE8FD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444" y="3216901"/>
            <a:ext cx="685488" cy="1418251"/>
          </a:xfrm>
          <a:prstGeom prst="rect">
            <a:avLst/>
          </a:prstGeom>
        </p:spPr>
      </p:pic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047093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After the RIOO ESR Project, RIOO will no longer represent an ESR as individual loads and generators.  Downstream systems will continue to use the combo model.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8C8CCC8E-12E6-8C69-B291-445FCD35AEDE}"/>
              </a:ext>
            </a:extLst>
          </p:cNvPr>
          <p:cNvSpPr txBox="1"/>
          <p:nvPr/>
        </p:nvSpPr>
        <p:spPr>
          <a:xfrm>
            <a:off x="10159556" y="3229601"/>
            <a:ext cx="1066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Outputs</a:t>
            </a:r>
          </a:p>
        </p:txBody>
      </p:sp>
      <p:sp>
        <p:nvSpPr>
          <p:cNvPr id="46" name="Arrow: Right 45">
            <a:extLst>
              <a:ext uri="{FF2B5EF4-FFF2-40B4-BE49-F238E27FC236}">
                <a16:creationId xmlns:a16="http://schemas.microsoft.com/office/drawing/2014/main" id="{C76A548F-AE4C-34ED-EE1F-A86506B58A33}"/>
              </a:ext>
            </a:extLst>
          </p:cNvPr>
          <p:cNvSpPr/>
          <p:nvPr/>
        </p:nvSpPr>
        <p:spPr>
          <a:xfrm>
            <a:off x="9355646" y="3754798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Right 47">
            <a:extLst>
              <a:ext uri="{FF2B5EF4-FFF2-40B4-BE49-F238E27FC236}">
                <a16:creationId xmlns:a16="http://schemas.microsoft.com/office/drawing/2014/main" id="{13F619E3-6472-C62A-5738-406CAA14627F}"/>
              </a:ext>
            </a:extLst>
          </p:cNvPr>
          <p:cNvSpPr/>
          <p:nvPr/>
        </p:nvSpPr>
        <p:spPr>
          <a:xfrm>
            <a:off x="9355646" y="4577795"/>
            <a:ext cx="838200" cy="16519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28AC2BBE-DB8A-0F5D-1D9B-3FF329CF9C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92906" y="3545450"/>
            <a:ext cx="800100" cy="676003"/>
          </a:xfrm>
          <a:prstGeom prst="rect">
            <a:avLst/>
          </a:prstGeom>
        </p:spPr>
      </p:pic>
      <p:pic>
        <p:nvPicPr>
          <p:cNvPr id="54" name="Picture 53">
            <a:extLst>
              <a:ext uri="{FF2B5EF4-FFF2-40B4-BE49-F238E27FC236}">
                <a16:creationId xmlns:a16="http://schemas.microsoft.com/office/drawing/2014/main" id="{B1A1DC37-47AE-D1D5-36D7-9FF71D7F23E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92906" y="4378824"/>
            <a:ext cx="800100" cy="676003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4A372F04-86CA-4F63-3413-F697915D31A7}"/>
              </a:ext>
            </a:extLst>
          </p:cNvPr>
          <p:cNvSpPr txBox="1"/>
          <p:nvPr/>
        </p:nvSpPr>
        <p:spPr>
          <a:xfrm>
            <a:off x="1132200" y="4856445"/>
            <a:ext cx="22059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chemeClr val="tx2">
                    <a:lumMod val="40000"/>
                    <a:lumOff val="60000"/>
                  </a:schemeClr>
                </a:solidFill>
              </a:rPr>
              <a:t>Changes to both the charging and discharging sides of the ESR can be done in one submission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175880" y="5107569"/>
            <a:ext cx="31017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/>
              <a:t>Downstream systems will continue to use the combo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2E40A8-65C5-3E2D-2C4F-FC028C95D08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5424" y="3456330"/>
            <a:ext cx="815486" cy="1497086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1EC4F5BC-E365-AD58-227C-D6A4FC325393}"/>
              </a:ext>
            </a:extLst>
          </p:cNvPr>
          <p:cNvSpPr/>
          <p:nvPr/>
        </p:nvSpPr>
        <p:spPr>
          <a:xfrm>
            <a:off x="2576132" y="3883386"/>
            <a:ext cx="1112520" cy="24634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DAA8BC18-99CE-80CE-F13B-8196CCC9CE19}"/>
              </a:ext>
            </a:extLst>
          </p:cNvPr>
          <p:cNvCxnSpPr>
            <a:cxnSpLocks/>
          </p:cNvCxnSpPr>
          <p:nvPr/>
        </p:nvCxnSpPr>
        <p:spPr>
          <a:xfrm flipV="1">
            <a:off x="4328732" y="3674101"/>
            <a:ext cx="1905000" cy="38100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973B19FE-41AD-6B02-B402-B15B36D26464}"/>
              </a:ext>
            </a:extLst>
          </p:cNvPr>
          <p:cNvCxnSpPr>
            <a:cxnSpLocks/>
          </p:cNvCxnSpPr>
          <p:nvPr/>
        </p:nvCxnSpPr>
        <p:spPr>
          <a:xfrm flipV="1">
            <a:off x="4397312" y="4221453"/>
            <a:ext cx="1717548" cy="32528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042CF4D-13E4-C991-FA07-20981863BCC1}"/>
              </a:ext>
            </a:extLst>
          </p:cNvPr>
          <p:cNvCxnSpPr>
            <a:cxnSpLocks/>
          </p:cNvCxnSpPr>
          <p:nvPr/>
        </p:nvCxnSpPr>
        <p:spPr>
          <a:xfrm>
            <a:off x="4530910" y="4835852"/>
            <a:ext cx="160185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>
            <a:off x="6670739" y="3640585"/>
            <a:ext cx="1754505" cy="30811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>
            <a:off x="6723912" y="4214032"/>
            <a:ext cx="1547980" cy="44635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90B38E6A-F9A2-ADE9-2BDF-BAC03D9F2A87}"/>
              </a:ext>
            </a:extLst>
          </p:cNvPr>
          <p:cNvCxnSpPr>
            <a:cxnSpLocks/>
            <a:endCxn id="55" idx="0"/>
          </p:cNvCxnSpPr>
          <p:nvPr/>
        </p:nvCxnSpPr>
        <p:spPr>
          <a:xfrm flipH="1">
            <a:off x="2235166" y="4162696"/>
            <a:ext cx="691813" cy="693749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6C40BB2-AB0D-E6B2-FB58-2328C62FF07D}"/>
              </a:ext>
            </a:extLst>
          </p:cNvPr>
          <p:cNvSpPr txBox="1"/>
          <p:nvPr/>
        </p:nvSpPr>
        <p:spPr>
          <a:xfrm>
            <a:off x="4245674" y="1981200"/>
            <a:ext cx="22174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i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/>
              <a:t>ERCOT will translate single model submissions into the combo model</a:t>
            </a:r>
          </a:p>
        </p:txBody>
      </p: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0021ADB4-1511-459E-D4B5-968B232D26B3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318897" cy="883276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BDD63287-5414-2DDD-EDF3-B874648C5419}"/>
              </a:ext>
            </a:extLst>
          </p:cNvPr>
          <p:cNvCxnSpPr>
            <a:cxnSpLocks/>
            <a:stCxn id="47" idx="2"/>
          </p:cNvCxnSpPr>
          <p:nvPr/>
        </p:nvCxnSpPr>
        <p:spPr>
          <a:xfrm>
            <a:off x="5354384" y="2719864"/>
            <a:ext cx="122873" cy="1537416"/>
          </a:xfrm>
          <a:prstGeom prst="line">
            <a:avLst/>
          </a:prstGeom>
          <a:ln w="19050">
            <a:solidFill>
              <a:schemeClr val="tx2">
                <a:lumMod val="20000"/>
                <a:lumOff val="8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B5B617-FFAE-B423-8348-69B086266BB6}"/>
              </a:ext>
            </a:extLst>
          </p:cNvPr>
          <p:cNvSpPr txBox="1"/>
          <p:nvPr/>
        </p:nvSpPr>
        <p:spPr>
          <a:xfrm>
            <a:off x="4897279" y="5544190"/>
            <a:ext cx="26729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</a:rPr>
              <a:t>ERCOT will also bring key ESR information into the model to support RTC+B testing</a:t>
            </a:r>
          </a:p>
        </p:txBody>
      </p: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6023F1E6-0774-17B2-650C-4D888790D8D9}"/>
              </a:ext>
            </a:extLst>
          </p:cNvPr>
          <p:cNvCxnSpPr>
            <a:cxnSpLocks/>
            <a:endCxn id="67" idx="0"/>
          </p:cNvCxnSpPr>
          <p:nvPr/>
        </p:nvCxnSpPr>
        <p:spPr>
          <a:xfrm flipH="1">
            <a:off x="6233732" y="4953416"/>
            <a:ext cx="229362" cy="590774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>
            <a:extLst>
              <a:ext uri="{FF2B5EF4-FFF2-40B4-BE49-F238E27FC236}">
                <a16:creationId xmlns:a16="http://schemas.microsoft.com/office/drawing/2014/main" id="{0D05DEB1-B228-BF9D-A072-B0C7E6F64366}"/>
              </a:ext>
            </a:extLst>
          </p:cNvPr>
          <p:cNvSpPr txBox="1"/>
          <p:nvPr/>
        </p:nvSpPr>
        <p:spPr>
          <a:xfrm>
            <a:off x="152400" y="5834751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09716" y="3124200"/>
            <a:ext cx="599694" cy="14686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8A1F20-68A4-2905-370B-4979CA62404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113991" y="4472993"/>
            <a:ext cx="591144" cy="62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15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40690-F9E1-15D1-A697-0883D9840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ESR Telemetry Prior to RTC+B Go-Live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EC75F-E455-BE47-E880-2828BD2C74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4983D2-F12B-2AC4-7A94-CE14D3CE4497}"/>
              </a:ext>
            </a:extLst>
          </p:cNvPr>
          <p:cNvGrpSpPr/>
          <p:nvPr/>
        </p:nvGrpSpPr>
        <p:grpSpPr>
          <a:xfrm>
            <a:off x="1010494" y="2857695"/>
            <a:ext cx="1219200" cy="2285637"/>
            <a:chOff x="7086600" y="1054453"/>
            <a:chExt cx="1219200" cy="222214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BF3B1C0-21B6-5619-0239-1913AF89506E}"/>
                </a:ext>
              </a:extLst>
            </p:cNvPr>
            <p:cNvSpPr/>
            <p:nvPr/>
          </p:nvSpPr>
          <p:spPr>
            <a:xfrm>
              <a:off x="7086600" y="1066800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3A1427D4-211A-433F-7604-77D8EB2A413C}"/>
                </a:ext>
              </a:extLst>
            </p:cNvPr>
            <p:cNvSpPr txBox="1"/>
            <p:nvPr/>
          </p:nvSpPr>
          <p:spPr>
            <a:xfrm>
              <a:off x="7162800" y="1054453"/>
              <a:ext cx="10668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/>
                <a:t>Model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D79AC3B-92AD-6A9A-E6EA-7BE0DD9C5EF6}"/>
              </a:ext>
            </a:extLst>
          </p:cNvPr>
          <p:cNvGrpSpPr/>
          <p:nvPr/>
        </p:nvGrpSpPr>
        <p:grpSpPr>
          <a:xfrm>
            <a:off x="3151920" y="1736464"/>
            <a:ext cx="1524000" cy="2295679"/>
            <a:chOff x="9286758" y="1069074"/>
            <a:chExt cx="1524000" cy="2231910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718E8F3-7DFB-4E9F-BA2C-E9F414074813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3" name="Content Placeholder 5">
              <a:extLst>
                <a:ext uri="{FF2B5EF4-FFF2-40B4-BE49-F238E27FC236}">
                  <a16:creationId xmlns:a16="http://schemas.microsoft.com/office/drawing/2014/main" id="{1CFC8AF3-C64E-140B-5CED-F90BD3BBDCA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24986" y="1697451"/>
              <a:ext cx="647544" cy="1533985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851755D6-5F7B-B76A-5EDF-D9F9AA358CFA}"/>
                </a:ext>
              </a:extLst>
            </p:cNvPr>
            <p:cNvSpPr txBox="1"/>
            <p:nvPr/>
          </p:nvSpPr>
          <p:spPr>
            <a:xfrm>
              <a:off x="9286758" y="1069074"/>
              <a:ext cx="1524000" cy="6283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/>
                <a:t>Current</a:t>
              </a:r>
            </a:p>
            <a:p>
              <a:pPr algn="ctr"/>
              <a:r>
                <a:rPr lang="en-US" dirty="0"/>
                <a:t>EMS/MMS</a:t>
              </a:r>
            </a:p>
          </p:txBody>
        </p:sp>
      </p:grpSp>
      <p:sp>
        <p:nvSpPr>
          <p:cNvPr id="40" name="Content Placeholder 2">
            <a:extLst>
              <a:ext uri="{FF2B5EF4-FFF2-40B4-BE49-F238E27FC236}">
                <a16:creationId xmlns:a16="http://schemas.microsoft.com/office/drawing/2014/main" id="{5DABD1A4-348A-5AEB-A592-9874C0DE3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841956"/>
            <a:ext cx="11811000" cy="1162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2400" dirty="0"/>
              <a:t>To support testing and ensure readiness, parallel telemetry for combo-model and single-model representations of ESRs will be required prior to RTC+B go-live.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BECDD3F-0145-78BC-52EA-EC5060493ADF}"/>
              </a:ext>
            </a:extLst>
          </p:cNvPr>
          <p:cNvSpPr txBox="1"/>
          <p:nvPr/>
        </p:nvSpPr>
        <p:spPr>
          <a:xfrm>
            <a:off x="8406191" y="2871215"/>
            <a:ext cx="3565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/>
              <a:t>To support this new telemetry, </a:t>
            </a:r>
            <a:r>
              <a:rPr lang="en-US" i="1" u="sng" dirty="0"/>
              <a:t>QSEs will need the ESR name </a:t>
            </a:r>
            <a:r>
              <a:rPr lang="en-US" i="1" dirty="0"/>
              <a:t>provided in the prepopulated Excel file (or entered into RIOO when completing the interconnection request)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B8BDA-4166-84CA-48B2-BDB9D53D2CCA}"/>
              </a:ext>
            </a:extLst>
          </p:cNvPr>
          <p:cNvCxnSpPr>
            <a:cxnSpLocks/>
          </p:cNvCxnSpPr>
          <p:nvPr/>
        </p:nvCxnSpPr>
        <p:spPr>
          <a:xfrm flipV="1">
            <a:off x="1925056" y="2872009"/>
            <a:ext cx="1724186" cy="71168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CF72DBF1-4CC0-5DF3-EE39-5F31239BB9BD}"/>
              </a:ext>
            </a:extLst>
          </p:cNvPr>
          <p:cNvCxnSpPr>
            <a:cxnSpLocks/>
          </p:cNvCxnSpPr>
          <p:nvPr/>
        </p:nvCxnSpPr>
        <p:spPr>
          <a:xfrm flipV="1">
            <a:off x="1960910" y="3583696"/>
            <a:ext cx="1534980" cy="642915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36B5B617-FFAE-B423-8348-69B086266BB6}"/>
              </a:ext>
            </a:extLst>
          </p:cNvPr>
          <p:cNvSpPr txBox="1"/>
          <p:nvPr/>
        </p:nvSpPr>
        <p:spPr>
          <a:xfrm>
            <a:off x="4986225" y="5350664"/>
            <a:ext cx="267290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i="1" dirty="0">
                <a:solidFill>
                  <a:srgbClr val="FF0000"/>
                </a:solidFill>
              </a:rPr>
              <a:t>Single-model telemetry, including those needed for RTC+B, will be required prior to RTC+B go-live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E5F5317-5EB0-FB93-56E6-F7431741D4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6246" y="3145994"/>
            <a:ext cx="599694" cy="146863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08A1F20-68A4-2905-370B-4979CA6240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20521" y="4494787"/>
            <a:ext cx="591144" cy="62733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2AB532E5-4D0F-8784-9247-23C8E06D69CF}"/>
              </a:ext>
            </a:extLst>
          </p:cNvPr>
          <p:cNvGrpSpPr/>
          <p:nvPr/>
        </p:nvGrpSpPr>
        <p:grpSpPr>
          <a:xfrm>
            <a:off x="3146322" y="4239674"/>
            <a:ext cx="1524000" cy="2057401"/>
            <a:chOff x="9296400" y="1091184"/>
            <a:chExt cx="1524000" cy="2209800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E936A51-3C76-132A-287D-43B249100B2F}"/>
                </a:ext>
              </a:extLst>
            </p:cNvPr>
            <p:cNvSpPr/>
            <p:nvPr/>
          </p:nvSpPr>
          <p:spPr>
            <a:xfrm>
              <a:off x="9433560" y="1091184"/>
              <a:ext cx="1219200" cy="2209800"/>
            </a:xfrm>
            <a:prstGeom prst="rect">
              <a:avLst/>
            </a:prstGeom>
            <a:solidFill>
              <a:schemeClr val="bg2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2D61398-8A57-830E-96BD-4925D1B75319}"/>
                </a:ext>
              </a:extLst>
            </p:cNvPr>
            <p:cNvSpPr txBox="1"/>
            <p:nvPr/>
          </p:nvSpPr>
          <p:spPr>
            <a:xfrm>
              <a:off x="9296400" y="1151322"/>
              <a:ext cx="1524000" cy="6942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u="sng" dirty="0"/>
                <a:t>RTC+B</a:t>
              </a:r>
            </a:p>
            <a:p>
              <a:pPr algn="ctr"/>
              <a:r>
                <a:rPr lang="en-US" dirty="0"/>
                <a:t>EMS/MMS</a:t>
              </a:r>
            </a:p>
          </p:txBody>
        </p: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F9FEBC48-544A-3379-25E9-B917E326A75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69310" y="5076012"/>
            <a:ext cx="647544" cy="894758"/>
          </a:xfrm>
          <a:prstGeom prst="rect">
            <a:avLst/>
          </a:prstGeom>
        </p:spPr>
      </p:pic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AA6A5140-2459-DF5C-7CB0-99FB13FCB33C}"/>
              </a:ext>
            </a:extLst>
          </p:cNvPr>
          <p:cNvCxnSpPr>
            <a:cxnSpLocks/>
          </p:cNvCxnSpPr>
          <p:nvPr/>
        </p:nvCxnSpPr>
        <p:spPr>
          <a:xfrm>
            <a:off x="1960910" y="4904116"/>
            <a:ext cx="1515771" cy="532397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loud 33">
            <a:extLst>
              <a:ext uri="{FF2B5EF4-FFF2-40B4-BE49-F238E27FC236}">
                <a16:creationId xmlns:a16="http://schemas.microsoft.com/office/drawing/2014/main" id="{DA00B580-A30F-444C-F670-2614A2DDB7A7}"/>
              </a:ext>
            </a:extLst>
          </p:cNvPr>
          <p:cNvSpPr/>
          <p:nvPr/>
        </p:nvSpPr>
        <p:spPr>
          <a:xfrm>
            <a:off x="5750547" y="3117743"/>
            <a:ext cx="2590800" cy="1828800"/>
          </a:xfrm>
          <a:prstGeom prst="cloud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Telemetry from QSE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C8BF6AD-8A47-14EE-55C7-75C36A1892CC}"/>
              </a:ext>
            </a:extLst>
          </p:cNvPr>
          <p:cNvCxnSpPr>
            <a:cxnSpLocks/>
          </p:cNvCxnSpPr>
          <p:nvPr/>
        </p:nvCxnSpPr>
        <p:spPr>
          <a:xfrm flipH="1" flipV="1">
            <a:off x="4125287" y="2895674"/>
            <a:ext cx="1931875" cy="88907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09C80A22-1ADA-23C6-6358-7083DC642C68}"/>
              </a:ext>
            </a:extLst>
          </p:cNvPr>
          <p:cNvCxnSpPr>
            <a:cxnSpLocks/>
          </p:cNvCxnSpPr>
          <p:nvPr/>
        </p:nvCxnSpPr>
        <p:spPr>
          <a:xfrm flipH="1" flipV="1">
            <a:off x="4244497" y="3583696"/>
            <a:ext cx="1988820" cy="454893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82C4393-2AAA-9D38-C957-2460104BFF50}"/>
              </a:ext>
            </a:extLst>
          </p:cNvPr>
          <p:cNvCxnSpPr>
            <a:cxnSpLocks/>
          </p:cNvCxnSpPr>
          <p:nvPr/>
        </p:nvCxnSpPr>
        <p:spPr>
          <a:xfrm flipH="1">
            <a:off x="4244497" y="4545022"/>
            <a:ext cx="1658450" cy="891491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D37D7D5B-3E92-DB16-5471-E8BB02EF84D2}"/>
              </a:ext>
            </a:extLst>
          </p:cNvPr>
          <p:cNvSpPr txBox="1"/>
          <p:nvPr/>
        </p:nvSpPr>
        <p:spPr>
          <a:xfrm rot="1520815">
            <a:off x="4753235" y="3051404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UNIT1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90C8AA0-796A-74CE-C1C2-11288EA2DB97}"/>
              </a:ext>
            </a:extLst>
          </p:cNvPr>
          <p:cNvSpPr txBox="1"/>
          <p:nvPr/>
        </p:nvSpPr>
        <p:spPr>
          <a:xfrm rot="741862">
            <a:off x="4633842" y="3739172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chemeClr val="accent1"/>
                </a:solidFill>
              </a:rPr>
              <a:t>CLR1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4AA98B1-8804-645D-5C57-91D41479F1E9}"/>
              </a:ext>
            </a:extLst>
          </p:cNvPr>
          <p:cNvSpPr txBox="1"/>
          <p:nvPr/>
        </p:nvSpPr>
        <p:spPr>
          <a:xfrm rot="19897124">
            <a:off x="4869712" y="4845325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</a:rPr>
              <a:t>ESR1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148AFACE-EEC2-6BC6-9DBF-B2900E1F3599}"/>
              </a:ext>
            </a:extLst>
          </p:cNvPr>
          <p:cNvCxnSpPr>
            <a:cxnSpLocks/>
            <a:stCxn id="61" idx="3"/>
            <a:endCxn id="67" idx="0"/>
          </p:cNvCxnSpPr>
          <p:nvPr/>
        </p:nvCxnSpPr>
        <p:spPr>
          <a:xfrm>
            <a:off x="5729158" y="4797278"/>
            <a:ext cx="593520" cy="553386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4585AB9B-C1B2-F0C0-AF6C-4244B55F0F98}"/>
              </a:ext>
            </a:extLst>
          </p:cNvPr>
          <p:cNvSpPr txBox="1"/>
          <p:nvPr/>
        </p:nvSpPr>
        <p:spPr>
          <a:xfrm>
            <a:off x="8191500" y="5935439"/>
            <a:ext cx="38100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sz="2400" dirty="0">
                <a:solidFill>
                  <a:schemeClr val="tx1"/>
                </a:solidFill>
              </a:rPr>
              <a:t>Q3 2024 through Q4 2025</a:t>
            </a:r>
          </a:p>
        </p:txBody>
      </p:sp>
    </p:spTree>
    <p:extLst>
      <p:ext uri="{BB962C8B-B14F-4D97-AF65-F5344CB8AC3E}">
        <p14:creationId xmlns:p14="http://schemas.microsoft.com/office/powerpoint/2010/main" val="3457335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357C4-09BA-8192-4D85-17ED3A829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3FAF7-EFEB-3B8D-0564-57B61690E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6/12 – RIWG: Initial discussion of ESR conversion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7/10 – Market Notice #1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7/24 – RIWG: Review of RFI process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8/6 – ESR DocuSign envelopes sent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8/6 – Market Notice #2</a:t>
            </a:r>
          </a:p>
          <a:p>
            <a:r>
              <a:rPr lang="en-US" dirty="0">
                <a:solidFill>
                  <a:schemeClr val="bg2">
                    <a:lumMod val="75000"/>
                  </a:schemeClr>
                </a:solidFill>
              </a:rPr>
              <a:t>8/9 – IBRWG: Review conversion and RFI process</a:t>
            </a:r>
          </a:p>
          <a:p>
            <a:r>
              <a:rPr lang="en-US" dirty="0"/>
              <a:t>Today – RIWG: Open discussion</a:t>
            </a:r>
          </a:p>
          <a:p>
            <a:r>
              <a:rPr lang="en-US" dirty="0"/>
              <a:t>9/6 – Submission due date for RFI</a:t>
            </a:r>
          </a:p>
          <a:p>
            <a:r>
              <a:rPr lang="en-US" dirty="0"/>
              <a:t>9/26 – Conversion scripts executed in RIOO to move to single-model</a:t>
            </a:r>
          </a:p>
          <a:p>
            <a:r>
              <a:rPr lang="en-US" dirty="0"/>
              <a:t>9/26 through EOY – A small subset of remaining combo models will be converted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2414DA-308D-4F11-BF04-EF27C5DE15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817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39A8A-5F23-F32F-AFA0-0C1AB9DC3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BE130-C8DC-1419-3851-F62BC38AAD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902" y="990601"/>
            <a:ext cx="6171184" cy="2438399"/>
          </a:xfrm>
        </p:spPr>
        <p:txBody>
          <a:bodyPr/>
          <a:lstStyle/>
          <a:p>
            <a:r>
              <a:rPr lang="en-US" sz="2400" dirty="0"/>
              <a:t>July RIWG Meeting Page</a:t>
            </a:r>
          </a:p>
          <a:p>
            <a:pPr lvl="1"/>
            <a:r>
              <a:rPr lang="en-US" sz="2000" dirty="0">
                <a:hlinkClick r:id="rId2"/>
              </a:rPr>
              <a:t>Meeting Link</a:t>
            </a:r>
            <a:endParaRPr lang="en-US" sz="2000" dirty="0"/>
          </a:p>
          <a:p>
            <a:pPr lvl="1"/>
            <a:r>
              <a:rPr lang="en-US" sz="2000" dirty="0"/>
              <a:t>Presentation summarizing efforts</a:t>
            </a:r>
          </a:p>
          <a:p>
            <a:pPr lvl="1"/>
            <a:r>
              <a:rPr lang="en-US" sz="2000" dirty="0"/>
              <a:t>(New) “ESR RFI Additional Information V1” diagram</a:t>
            </a:r>
          </a:p>
          <a:p>
            <a:pPr lvl="2"/>
            <a:r>
              <a:rPr lang="en-US" sz="2000" dirty="0"/>
              <a:t>Provides additional context to Excel file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4867A-D3D7-3419-5601-E83E0C7902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AC9FF0-E8DB-3F50-456B-B5E046F517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8400" y="716352"/>
            <a:ext cx="5749699" cy="253032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A7737B8-077E-02E9-7980-797D8D00F300}"/>
              </a:ext>
            </a:extLst>
          </p:cNvPr>
          <p:cNvSpPr txBox="1"/>
          <p:nvPr/>
        </p:nvSpPr>
        <p:spPr>
          <a:xfrm>
            <a:off x="8976488" y="417161"/>
            <a:ext cx="310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Sample from RFI diagram file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26106E7B-C94D-494D-9477-46AE4B32558C}"/>
              </a:ext>
            </a:extLst>
          </p:cNvPr>
          <p:cNvSpPr txBox="1">
            <a:spLocks/>
          </p:cNvSpPr>
          <p:nvPr/>
        </p:nvSpPr>
        <p:spPr>
          <a:xfrm>
            <a:off x="244702" y="3648456"/>
            <a:ext cx="5902098" cy="22554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1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MIS Requested Information</a:t>
            </a:r>
          </a:p>
          <a:p>
            <a:pPr lvl="1"/>
            <a:r>
              <a:rPr lang="en-US" sz="2000" dirty="0">
                <a:hlinkClick r:id="rId4"/>
              </a:rPr>
              <a:t>MIS Link</a:t>
            </a:r>
            <a:endParaRPr lang="en-US" sz="2000" dirty="0"/>
          </a:p>
          <a:p>
            <a:pPr lvl="1"/>
            <a:r>
              <a:rPr lang="en-US" sz="2000" dirty="0"/>
              <a:t>Prepopulated RFI Excel template</a:t>
            </a:r>
          </a:p>
          <a:p>
            <a:pPr lvl="1"/>
            <a:r>
              <a:rPr lang="en-US" sz="2000" dirty="0"/>
              <a:t>State of Charge Supplement</a:t>
            </a:r>
          </a:p>
          <a:p>
            <a:pPr lvl="2"/>
            <a:r>
              <a:rPr lang="en-US" sz="1800" dirty="0"/>
              <a:t>Contains SOC info previously provided to ERCOT</a:t>
            </a:r>
          </a:p>
          <a:p>
            <a:pPr lvl="1"/>
            <a:r>
              <a:rPr lang="en-US" sz="2000" u="sng" dirty="0"/>
              <a:t>Note: These files will expire after 30 days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06F7F32-2B32-40A4-6137-EC28C4EB36F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6800" y="3886199"/>
            <a:ext cx="5800864" cy="22220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DDC9C63-5641-9EDF-DD47-EA617894FDC9}"/>
              </a:ext>
            </a:extLst>
          </p:cNvPr>
          <p:cNvSpPr txBox="1"/>
          <p:nvPr/>
        </p:nvSpPr>
        <p:spPr>
          <a:xfrm>
            <a:off x="8845944" y="6108242"/>
            <a:ext cx="31017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i="1" dirty="0"/>
              <a:t>Supplemental SOC example</a:t>
            </a:r>
          </a:p>
        </p:txBody>
      </p:sp>
    </p:spTree>
    <p:extLst>
      <p:ext uri="{BB962C8B-B14F-4D97-AF65-F5344CB8AC3E}">
        <p14:creationId xmlns:p14="http://schemas.microsoft.com/office/powerpoint/2010/main" val="35969648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5F9B5-C214-5448-1B00-0CF44B6E4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Notices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E1B1AC-676A-74D8-F7CC-4A5A78E9C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https://www.ercot.com/services/comm/mkt_notices/M-A071024-01</a:t>
            </a:r>
            <a:endParaRPr lang="en-US" dirty="0"/>
          </a:p>
          <a:p>
            <a:r>
              <a:rPr lang="en-US" dirty="0">
                <a:hlinkClick r:id="rId3"/>
              </a:rPr>
              <a:t>https://www.ercot.com/services/comm/mkt_notices/M-A071024-02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69C78-0092-81C1-17DD-DD8E4ED438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3372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http://schemas.microsoft.com/office/infopath/2007/PartnerControls"/>
    <ds:schemaRef ds:uri="http://schemas.microsoft.com/office/2006/documentManagement/types"/>
    <ds:schemaRef ds:uri="c34af464-7aa1-4edd-9be4-83dffc1cb926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542</Words>
  <Application>Microsoft Office PowerPoint</Application>
  <PresentationFormat>Widescreen</PresentationFormat>
  <Paragraphs>92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PowerPoint Presentation</vt:lpstr>
      <vt:lpstr>Topics</vt:lpstr>
      <vt:lpstr>RIOO ESR Project</vt:lpstr>
      <vt:lpstr>Post RIOO ESR Project: Single Model in RIOO Only</vt:lpstr>
      <vt:lpstr>Post RIOO ESR Project: Single Model in RIOO Only</vt:lpstr>
      <vt:lpstr>Parallel ESR Telemetry Prior to RTC+B Go-Live</vt:lpstr>
      <vt:lpstr>Dates</vt:lpstr>
      <vt:lpstr>Postings</vt:lpstr>
      <vt:lpstr>Market Notices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Koepke, Joel</cp:lastModifiedBy>
  <cp:revision>43</cp:revision>
  <cp:lastPrinted>2016-01-21T20:53:15Z</cp:lastPrinted>
  <dcterms:created xsi:type="dcterms:W3CDTF">2016-01-21T15:20:31Z</dcterms:created>
  <dcterms:modified xsi:type="dcterms:W3CDTF">2024-08-21T14:13:01Z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2024-04-15T18:06:42Z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e51fc623-24ea-4f11-b528-23f2c0609a93</vt:lpwstr>
  </property>
  <property fmtid="{D5CDD505-2E9C-101B-9397-08002B2CF9AE}" pid="9" name="MSIP_Label_7084cbda-52b8-46fb-a7b7-cb5bd465ed85_ContentBits">
    <vt:lpwstr>0</vt:lpwstr>
  </property>
</Properties>
</file>