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69" r:id="rId8"/>
    <p:sldId id="270" r:id="rId9"/>
    <p:sldId id="277" r:id="rId10"/>
    <p:sldId id="295" r:id="rId11"/>
    <p:sldId id="296" r:id="rId12"/>
    <p:sldId id="297" r:id="rId13"/>
    <p:sldId id="298" r:id="rId14"/>
    <p:sldId id="29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44" y="2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ercot.com/calendar/07242024-RIWG-Meeting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hyperlink" Target="https://mis.ercot.com/secure/data-products/data-product-details?id=np12-23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M-A071024-02" TargetMode="External"/><Relationship Id="rId2" Type="http://schemas.openxmlformats.org/officeDocument/2006/relationships/hyperlink" Target="https://www.ercot.com/services/comm/mkt_notices/M-A071024-0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ESR RFI Updates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dirty="0">
                <a:solidFill>
                  <a:schemeClr val="tx2"/>
                </a:solidFill>
              </a:rPr>
              <a:t>8/21/2024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D22D11-C287-BD40-82E7-E3FDCBBD6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2BFB539-D8D4-56DA-56D3-A94C21A47C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5861C-63C3-CB7E-322A-6240FFBE4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Dates</a:t>
            </a:r>
          </a:p>
          <a:p>
            <a:r>
              <a:rPr lang="en-US" dirty="0"/>
              <a:t>Additional Posting Files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4582-EDD7-F93B-CF3F-ACDD778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ESR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209C-72CB-88D2-0370-AE90F60D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5078221"/>
            <a:ext cx="11379200" cy="97044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goal of the RIOO ESR project is to implement a single-model representation of Energy Storage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8F017-B6EC-D588-D9C4-E7BF22DB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7F83E3-D2E1-F451-9A77-6B8DF84AD316}"/>
              </a:ext>
            </a:extLst>
          </p:cNvPr>
          <p:cNvGrpSpPr/>
          <p:nvPr/>
        </p:nvGrpSpPr>
        <p:grpSpPr>
          <a:xfrm>
            <a:off x="4191000" y="2278141"/>
            <a:ext cx="1219200" cy="2286000"/>
            <a:chOff x="7086600" y="1066800"/>
            <a:chExt cx="1219200" cy="22225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32FF190-A533-4C00-313F-C391AA3C5766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7CC554E2-DB94-0E69-AFC3-308AC51C3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F6EE93F-0582-EEA8-EED4-3E2C9F280AF1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RIOO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A4C5AE-070A-D71E-85E2-F7D9CECD553B}"/>
              </a:ext>
            </a:extLst>
          </p:cNvPr>
          <p:cNvGrpSpPr/>
          <p:nvPr/>
        </p:nvGrpSpPr>
        <p:grpSpPr>
          <a:xfrm>
            <a:off x="7176700" y="2278141"/>
            <a:ext cx="1219200" cy="2293859"/>
            <a:chOff x="2971800" y="2527300"/>
            <a:chExt cx="1219200" cy="20447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80FF15F-97F9-3A52-06E3-0F69D41D2CFA}"/>
                </a:ext>
              </a:extLst>
            </p:cNvPr>
            <p:cNvGrpSpPr/>
            <p:nvPr/>
          </p:nvGrpSpPr>
          <p:grpSpPr>
            <a:xfrm>
              <a:off x="2971800" y="2527300"/>
              <a:ext cx="1219200" cy="2044700"/>
              <a:chOff x="7086600" y="1066800"/>
              <a:chExt cx="1219200" cy="22098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2C6C5DC-317F-D899-142A-FB273303DD9F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09D8388-5643-E964-BF83-EC6F7CFB2E27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7B72E0-04D2-00C0-E31D-F0D6028A2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160" y="3183258"/>
              <a:ext cx="638175" cy="1007742"/>
            </a:xfrm>
            <a:prstGeom prst="rect">
              <a:avLst/>
            </a:prstGeom>
          </p:spPr>
        </p:pic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59A5FB7-1C6F-87B0-4272-43D19304338D}"/>
              </a:ext>
            </a:extLst>
          </p:cNvPr>
          <p:cNvSpPr/>
          <p:nvPr/>
        </p:nvSpPr>
        <p:spPr>
          <a:xfrm>
            <a:off x="5754300" y="3175363"/>
            <a:ext cx="1129735" cy="4572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D6806D2-E933-CA9F-9340-DD7FDF2B0F9F}"/>
              </a:ext>
            </a:extLst>
          </p:cNvPr>
          <p:cNvSpPr txBox="1">
            <a:spLocks/>
          </p:cNvSpPr>
          <p:nvPr/>
        </p:nvSpPr>
        <p:spPr>
          <a:xfrm>
            <a:off x="1581150" y="1015482"/>
            <a:ext cx="9029700" cy="1226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This change supports the RTC+B program and precedes other downstream application updates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7D1E81-9E3C-E8D4-AA87-031BE502F418}"/>
              </a:ext>
            </a:extLst>
          </p:cNvPr>
          <p:cNvSpPr txBox="1"/>
          <p:nvPr/>
        </p:nvSpPr>
        <p:spPr>
          <a:xfrm>
            <a:off x="3924300" y="4538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Combo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2D8DE4-3CA9-3C57-FD32-3CC208BE9CFE}"/>
              </a:ext>
            </a:extLst>
          </p:cNvPr>
          <p:cNvSpPr txBox="1"/>
          <p:nvPr/>
        </p:nvSpPr>
        <p:spPr>
          <a:xfrm>
            <a:off x="6907847" y="4538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Single Model</a:t>
            </a:r>
          </a:p>
        </p:txBody>
      </p:sp>
    </p:spTree>
    <p:extLst>
      <p:ext uri="{BB962C8B-B14F-4D97-AF65-F5344CB8AC3E}">
        <p14:creationId xmlns:p14="http://schemas.microsoft.com/office/powerpoint/2010/main" val="423972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RIOO ESR Project: Single Model in RIOO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803964" y="2835901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937564" y="2835901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3E4D1EA-8FB3-C0E0-D38C-D227A32EAB11}"/>
              </a:ext>
            </a:extLst>
          </p:cNvPr>
          <p:cNvSpPr/>
          <p:nvPr/>
        </p:nvSpPr>
        <p:spPr>
          <a:xfrm>
            <a:off x="3490532" y="2848601"/>
            <a:ext cx="1219200" cy="227293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AED5D-C09E-CF55-D6B7-398ABDC7712A}"/>
              </a:ext>
            </a:extLst>
          </p:cNvPr>
          <p:cNvSpPr txBox="1"/>
          <p:nvPr/>
        </p:nvSpPr>
        <p:spPr>
          <a:xfrm>
            <a:off x="3566732" y="2910457"/>
            <a:ext cx="1066800" cy="41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RIOO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444" y="3216901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47093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After the RIOO ESR Project, RIOO will no longer represent an ESR as individual loads and generators.  Downstream systems will continue to use the combo model.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10159556" y="322960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9355646" y="3754798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9355646" y="4577795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906" y="3545450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2906" y="4378824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1132200" y="4856445"/>
            <a:ext cx="2205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Changes to both the charging and discharging sides of the ESR can be done in one submission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175880" y="5107569"/>
            <a:ext cx="310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Downstream systems will continue to use the combo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E40A8-65C5-3E2D-2C4F-FC028C95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5424" y="3456330"/>
            <a:ext cx="815486" cy="149708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EC4F5BC-E365-AD58-227C-D6A4FC325393}"/>
              </a:ext>
            </a:extLst>
          </p:cNvPr>
          <p:cNvSpPr/>
          <p:nvPr/>
        </p:nvSpPr>
        <p:spPr>
          <a:xfrm>
            <a:off x="2576132" y="3883386"/>
            <a:ext cx="1112520" cy="2463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AA8BC18-99CE-80CE-F13B-8196CCC9CE19}"/>
              </a:ext>
            </a:extLst>
          </p:cNvPr>
          <p:cNvCxnSpPr>
            <a:cxnSpLocks/>
          </p:cNvCxnSpPr>
          <p:nvPr/>
        </p:nvCxnSpPr>
        <p:spPr>
          <a:xfrm flipV="1">
            <a:off x="4328732" y="3674101"/>
            <a:ext cx="19050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B19FE-41AD-6B02-B402-B15B36D26464}"/>
              </a:ext>
            </a:extLst>
          </p:cNvPr>
          <p:cNvCxnSpPr>
            <a:cxnSpLocks/>
          </p:cNvCxnSpPr>
          <p:nvPr/>
        </p:nvCxnSpPr>
        <p:spPr>
          <a:xfrm flipV="1">
            <a:off x="4397312" y="4221453"/>
            <a:ext cx="1717548" cy="3252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>
            <a:off x="6670739" y="3640585"/>
            <a:ext cx="1754505" cy="308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>
            <a:off x="6723912" y="4214032"/>
            <a:ext cx="1547980" cy="446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0B38E6A-F9A2-ADE9-2BDF-BAC03D9F2A87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2235166" y="4162696"/>
            <a:ext cx="691813" cy="6937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6C40BB2-AB0D-E6B2-FB58-2328C62FF07D}"/>
              </a:ext>
            </a:extLst>
          </p:cNvPr>
          <p:cNvSpPr txBox="1"/>
          <p:nvPr/>
        </p:nvSpPr>
        <p:spPr>
          <a:xfrm>
            <a:off x="4245674" y="1981200"/>
            <a:ext cx="2217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ERCOT will translate single model submissions into the combo model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21ADB4-1511-459E-D4B5-968B232D26B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318897" cy="88327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D63287-5414-2DDD-EDF3-B874648C5419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122873" cy="15374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D05DEB1-B228-BF9D-A072-B0C7E6F64366}"/>
              </a:ext>
            </a:extLst>
          </p:cNvPr>
          <p:cNvSpPr txBox="1"/>
          <p:nvPr/>
        </p:nvSpPr>
        <p:spPr>
          <a:xfrm>
            <a:off x="152400" y="5834751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Q3 2024 through Q4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F5317-5EB0-FB93-56E6-F7431741D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3432" y="3124200"/>
            <a:ext cx="599694" cy="146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5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RIOO ESR Project: Single Model in RIOO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803964" y="2835901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937564" y="2835901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3E4D1EA-8FB3-C0E0-D38C-D227A32EAB11}"/>
              </a:ext>
            </a:extLst>
          </p:cNvPr>
          <p:cNvSpPr/>
          <p:nvPr/>
        </p:nvSpPr>
        <p:spPr>
          <a:xfrm>
            <a:off x="3490532" y="2848601"/>
            <a:ext cx="1219200" cy="227293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AED5D-C09E-CF55-D6B7-398ABDC7712A}"/>
              </a:ext>
            </a:extLst>
          </p:cNvPr>
          <p:cNvSpPr txBox="1"/>
          <p:nvPr/>
        </p:nvSpPr>
        <p:spPr>
          <a:xfrm>
            <a:off x="3566732" y="2910457"/>
            <a:ext cx="1066800" cy="41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RIOO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444" y="3216901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47093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After the RIOO ESR Project, RIOO will no longer represent an ESR as individual loads and generators.  Downstream systems will continue to use the combo model.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10159556" y="322960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9355646" y="3754798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9355646" y="4577795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906" y="3545450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2906" y="4378824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1132200" y="4856445"/>
            <a:ext cx="2205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Changes to both the charging and discharging sides of the ESR can be done in one submission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175880" y="5107569"/>
            <a:ext cx="310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Downstream systems will continue to use the combo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E40A8-65C5-3E2D-2C4F-FC028C95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5424" y="3456330"/>
            <a:ext cx="815486" cy="149708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EC4F5BC-E365-AD58-227C-D6A4FC325393}"/>
              </a:ext>
            </a:extLst>
          </p:cNvPr>
          <p:cNvSpPr/>
          <p:nvPr/>
        </p:nvSpPr>
        <p:spPr>
          <a:xfrm>
            <a:off x="2576132" y="3883386"/>
            <a:ext cx="1112520" cy="2463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AA8BC18-99CE-80CE-F13B-8196CCC9CE19}"/>
              </a:ext>
            </a:extLst>
          </p:cNvPr>
          <p:cNvCxnSpPr>
            <a:cxnSpLocks/>
          </p:cNvCxnSpPr>
          <p:nvPr/>
        </p:nvCxnSpPr>
        <p:spPr>
          <a:xfrm flipV="1">
            <a:off x="4328732" y="3674101"/>
            <a:ext cx="19050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B19FE-41AD-6B02-B402-B15B36D26464}"/>
              </a:ext>
            </a:extLst>
          </p:cNvPr>
          <p:cNvCxnSpPr>
            <a:cxnSpLocks/>
          </p:cNvCxnSpPr>
          <p:nvPr/>
        </p:nvCxnSpPr>
        <p:spPr>
          <a:xfrm flipV="1">
            <a:off x="4397312" y="4221453"/>
            <a:ext cx="1717548" cy="3252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042CF4D-13E4-C991-FA07-20981863BCC1}"/>
              </a:ext>
            </a:extLst>
          </p:cNvPr>
          <p:cNvCxnSpPr>
            <a:cxnSpLocks/>
          </p:cNvCxnSpPr>
          <p:nvPr/>
        </p:nvCxnSpPr>
        <p:spPr>
          <a:xfrm>
            <a:off x="4530910" y="4835852"/>
            <a:ext cx="160185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>
            <a:off x="6670739" y="3640585"/>
            <a:ext cx="1754505" cy="308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>
            <a:off x="6723912" y="4214032"/>
            <a:ext cx="1547980" cy="446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0B38E6A-F9A2-ADE9-2BDF-BAC03D9F2A87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2235166" y="4162696"/>
            <a:ext cx="691813" cy="693749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6C40BB2-AB0D-E6B2-FB58-2328C62FF07D}"/>
              </a:ext>
            </a:extLst>
          </p:cNvPr>
          <p:cNvSpPr txBox="1"/>
          <p:nvPr/>
        </p:nvSpPr>
        <p:spPr>
          <a:xfrm>
            <a:off x="4245674" y="1981200"/>
            <a:ext cx="2217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ERCOT will translate single model submissions into the combo model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21ADB4-1511-459E-D4B5-968B232D26B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318897" cy="883276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D63287-5414-2DDD-EDF3-B874648C5419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122873" cy="1537416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B5B617-FFAE-B423-8348-69B086266BB6}"/>
              </a:ext>
            </a:extLst>
          </p:cNvPr>
          <p:cNvSpPr txBox="1"/>
          <p:nvPr/>
        </p:nvSpPr>
        <p:spPr>
          <a:xfrm>
            <a:off x="4897279" y="5544190"/>
            <a:ext cx="2672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</a:rPr>
              <a:t>ERCOT will also bring key ESR information into the model to support RTC+B testing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023F1E6-0774-17B2-650C-4D888790D8D9}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6233732" y="4953416"/>
            <a:ext cx="229362" cy="59077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D05DEB1-B228-BF9D-A072-B0C7E6F64366}"/>
              </a:ext>
            </a:extLst>
          </p:cNvPr>
          <p:cNvSpPr txBox="1"/>
          <p:nvPr/>
        </p:nvSpPr>
        <p:spPr>
          <a:xfrm>
            <a:off x="152400" y="5834751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Q3 2024 through Q4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F5317-5EB0-FB93-56E6-F7431741D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716" y="3124200"/>
            <a:ext cx="599694" cy="14686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8A1F20-68A4-2905-370B-4979CA6240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3991" y="4472993"/>
            <a:ext cx="591144" cy="62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5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ESR Telemetry Prior to RTC+B Go-Live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1010494" y="2857695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3151920" y="1736464"/>
            <a:ext cx="1524000" cy="2295679"/>
            <a:chOff x="9286758" y="1069074"/>
            <a:chExt cx="1524000" cy="22319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24986" y="1697451"/>
              <a:ext cx="647544" cy="153398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86758" y="1069074"/>
              <a:ext cx="1524000" cy="62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/>
                <a:t>Current</a:t>
              </a:r>
            </a:p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841956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To support testing and ensure readiness, parallel telemetry for combo-model and single-model representations of ESRs will be required prior to RTC+B go-live.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406191" y="2871215"/>
            <a:ext cx="3565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To support this new telemetry, </a:t>
            </a:r>
            <a:r>
              <a:rPr lang="en-US" i="1" u="sng" dirty="0"/>
              <a:t>QSEs will need the ESR name </a:t>
            </a:r>
            <a:r>
              <a:rPr lang="en-US" i="1" dirty="0"/>
              <a:t>provided in the prepopulated Excel file (or entered into RIOO when completing the interconnection request)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 flipV="1">
            <a:off x="1925056" y="2872009"/>
            <a:ext cx="1724186" cy="7116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 flipV="1">
            <a:off x="1960910" y="3583696"/>
            <a:ext cx="1534980" cy="6429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B5B617-FFAE-B423-8348-69B086266BB6}"/>
              </a:ext>
            </a:extLst>
          </p:cNvPr>
          <p:cNvSpPr txBox="1"/>
          <p:nvPr/>
        </p:nvSpPr>
        <p:spPr>
          <a:xfrm>
            <a:off x="4986225" y="5350664"/>
            <a:ext cx="2672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</a:rPr>
              <a:t>Single-model telemetry, including those needed for RTC+B, will be required prior to RTC+B go-live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F5317-5EB0-FB93-56E6-F7431741D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246" y="3145994"/>
            <a:ext cx="599694" cy="14686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8A1F20-68A4-2905-370B-4979CA6240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521" y="4494787"/>
            <a:ext cx="591144" cy="62733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AB532E5-4D0F-8784-9247-23C8E06D69CF}"/>
              </a:ext>
            </a:extLst>
          </p:cNvPr>
          <p:cNvGrpSpPr/>
          <p:nvPr/>
        </p:nvGrpSpPr>
        <p:grpSpPr>
          <a:xfrm>
            <a:off x="3146322" y="4239674"/>
            <a:ext cx="1524000" cy="2057401"/>
            <a:chOff x="9296400" y="1091184"/>
            <a:chExt cx="1524000" cy="22098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936A51-3C76-132A-287D-43B249100B2F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D61398-8A57-830E-96BD-4925D1B75319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694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/>
                <a:t>RTC+B</a:t>
              </a:r>
            </a:p>
            <a:p>
              <a:pPr algn="ctr"/>
              <a:r>
                <a:rPr lang="en-US" dirty="0"/>
                <a:t>EMS/MMS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FEBC48-544A-3379-25E9-B917E326A7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9310" y="5076012"/>
            <a:ext cx="647544" cy="894758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A6A5140-2459-DF5C-7CB0-99FB13FCB33C}"/>
              </a:ext>
            </a:extLst>
          </p:cNvPr>
          <p:cNvCxnSpPr>
            <a:cxnSpLocks/>
          </p:cNvCxnSpPr>
          <p:nvPr/>
        </p:nvCxnSpPr>
        <p:spPr>
          <a:xfrm>
            <a:off x="1960910" y="4904116"/>
            <a:ext cx="1515771" cy="53239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DA00B580-A30F-444C-F670-2614A2DDB7A7}"/>
              </a:ext>
            </a:extLst>
          </p:cNvPr>
          <p:cNvSpPr/>
          <p:nvPr/>
        </p:nvSpPr>
        <p:spPr>
          <a:xfrm>
            <a:off x="5750547" y="3117743"/>
            <a:ext cx="2590800" cy="1828800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Telemetry from QSE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C8BF6AD-8A47-14EE-55C7-75C36A1892CC}"/>
              </a:ext>
            </a:extLst>
          </p:cNvPr>
          <p:cNvCxnSpPr>
            <a:cxnSpLocks/>
          </p:cNvCxnSpPr>
          <p:nvPr/>
        </p:nvCxnSpPr>
        <p:spPr>
          <a:xfrm flipH="1" flipV="1">
            <a:off x="4125287" y="2895674"/>
            <a:ext cx="1931875" cy="8890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9C80A22-1ADA-23C6-6358-7083DC642C68}"/>
              </a:ext>
            </a:extLst>
          </p:cNvPr>
          <p:cNvCxnSpPr>
            <a:cxnSpLocks/>
          </p:cNvCxnSpPr>
          <p:nvPr/>
        </p:nvCxnSpPr>
        <p:spPr>
          <a:xfrm flipH="1" flipV="1">
            <a:off x="4244497" y="3583696"/>
            <a:ext cx="1988820" cy="454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82C4393-2AAA-9D38-C957-2460104BFF50}"/>
              </a:ext>
            </a:extLst>
          </p:cNvPr>
          <p:cNvCxnSpPr>
            <a:cxnSpLocks/>
          </p:cNvCxnSpPr>
          <p:nvPr/>
        </p:nvCxnSpPr>
        <p:spPr>
          <a:xfrm flipH="1">
            <a:off x="4244497" y="4545022"/>
            <a:ext cx="1658450" cy="8914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37D7D5B-3E92-DB16-5471-E8BB02EF84D2}"/>
              </a:ext>
            </a:extLst>
          </p:cNvPr>
          <p:cNvSpPr txBox="1"/>
          <p:nvPr/>
        </p:nvSpPr>
        <p:spPr>
          <a:xfrm rot="1520815">
            <a:off x="4753235" y="30514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UNIT1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90C8AA0-796A-74CE-C1C2-11288EA2DB97}"/>
              </a:ext>
            </a:extLst>
          </p:cNvPr>
          <p:cNvSpPr txBox="1"/>
          <p:nvPr/>
        </p:nvSpPr>
        <p:spPr>
          <a:xfrm rot="741862">
            <a:off x="4633842" y="373917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CLR1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4AA98B1-8804-645D-5C57-91D41479F1E9}"/>
              </a:ext>
            </a:extLst>
          </p:cNvPr>
          <p:cNvSpPr txBox="1"/>
          <p:nvPr/>
        </p:nvSpPr>
        <p:spPr>
          <a:xfrm rot="19897124">
            <a:off x="4869712" y="484532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ESR1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48AFACE-EEC2-6BC6-9DBF-B2900E1F3599}"/>
              </a:ext>
            </a:extLst>
          </p:cNvPr>
          <p:cNvCxnSpPr>
            <a:cxnSpLocks/>
            <a:stCxn id="61" idx="3"/>
            <a:endCxn id="67" idx="0"/>
          </p:cNvCxnSpPr>
          <p:nvPr/>
        </p:nvCxnSpPr>
        <p:spPr>
          <a:xfrm>
            <a:off x="5729158" y="4797278"/>
            <a:ext cx="593520" cy="5533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585AB9B-C1B2-F0C0-AF6C-4244B55F0F98}"/>
              </a:ext>
            </a:extLst>
          </p:cNvPr>
          <p:cNvSpPr txBox="1"/>
          <p:nvPr/>
        </p:nvSpPr>
        <p:spPr>
          <a:xfrm>
            <a:off x="8191500" y="5935439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Q3 2024 through Q4 2025</a:t>
            </a:r>
          </a:p>
        </p:txBody>
      </p:sp>
    </p:spTree>
    <p:extLst>
      <p:ext uri="{BB962C8B-B14F-4D97-AF65-F5344CB8AC3E}">
        <p14:creationId xmlns:p14="http://schemas.microsoft.com/office/powerpoint/2010/main" val="345733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357C4-09BA-8192-4D85-17ED3A82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3FAF7-EFEB-3B8D-0564-57B61690E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6/12 – RIWG: Initial discussion of ESR conversion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7/10 – Market Notice #1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7/24 – RIWG: Review of RFI process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8/6 – ESR DocuSign envelopes sent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8/6 – Market Notice #2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8/9 – IBRWG: Review conversion and RFI process</a:t>
            </a:r>
          </a:p>
          <a:p>
            <a:r>
              <a:rPr lang="en-US" dirty="0"/>
              <a:t>Today – RIWG: Open discussion</a:t>
            </a:r>
          </a:p>
          <a:p>
            <a:r>
              <a:rPr lang="en-US" dirty="0"/>
              <a:t>9/6 – Submission due date for RFI</a:t>
            </a:r>
          </a:p>
          <a:p>
            <a:r>
              <a:rPr lang="en-US" dirty="0"/>
              <a:t>9/26 – Conversion scripts executed in RIOO to move to single-model</a:t>
            </a:r>
          </a:p>
          <a:p>
            <a:r>
              <a:rPr lang="en-US" dirty="0"/>
              <a:t>9/26 through EOY – A small subset of remaining combo models will be converted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414DA-308D-4F11-BF04-EF27C5DE1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1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9A8A-5F23-F32F-AFA0-0C1AB9DC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E130-C8DC-1419-3851-F62BC38A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02" y="990601"/>
            <a:ext cx="6171184" cy="2438399"/>
          </a:xfrm>
        </p:spPr>
        <p:txBody>
          <a:bodyPr/>
          <a:lstStyle/>
          <a:p>
            <a:r>
              <a:rPr lang="en-US" sz="2400" dirty="0"/>
              <a:t>July RIWG Meeting Page</a:t>
            </a:r>
          </a:p>
          <a:p>
            <a:pPr lvl="1"/>
            <a:r>
              <a:rPr lang="en-US" sz="2000" dirty="0">
                <a:hlinkClick r:id="rId2"/>
              </a:rPr>
              <a:t>Meeting Link</a:t>
            </a:r>
            <a:endParaRPr lang="en-US" sz="2000" dirty="0"/>
          </a:p>
          <a:p>
            <a:pPr lvl="1"/>
            <a:r>
              <a:rPr lang="en-US" sz="2000" dirty="0"/>
              <a:t>Presentation summarizing efforts</a:t>
            </a:r>
          </a:p>
          <a:p>
            <a:pPr lvl="1"/>
            <a:r>
              <a:rPr lang="en-US" sz="2000" dirty="0"/>
              <a:t>(New) “ESR RFI Additional Information V1” diagram</a:t>
            </a:r>
          </a:p>
          <a:p>
            <a:pPr lvl="2"/>
            <a:r>
              <a:rPr lang="en-US" sz="2000" dirty="0"/>
              <a:t>Provides additional context to Excel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4867A-D3D7-3419-5601-E83E0C790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AC9FF0-E8DB-3F50-456B-B5E046F51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716352"/>
            <a:ext cx="5749699" cy="25303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7737B8-077E-02E9-7980-797D8D00F300}"/>
              </a:ext>
            </a:extLst>
          </p:cNvPr>
          <p:cNvSpPr txBox="1"/>
          <p:nvPr/>
        </p:nvSpPr>
        <p:spPr>
          <a:xfrm>
            <a:off x="8976488" y="417161"/>
            <a:ext cx="310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Sample from RFI diagram file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106E7B-C94D-494D-9477-46AE4B32558C}"/>
              </a:ext>
            </a:extLst>
          </p:cNvPr>
          <p:cNvSpPr txBox="1">
            <a:spLocks/>
          </p:cNvSpPr>
          <p:nvPr/>
        </p:nvSpPr>
        <p:spPr>
          <a:xfrm>
            <a:off x="244702" y="3648456"/>
            <a:ext cx="5902098" cy="22554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MIS Requested Information</a:t>
            </a:r>
          </a:p>
          <a:p>
            <a:pPr lvl="1"/>
            <a:r>
              <a:rPr lang="en-US" sz="2000" dirty="0">
                <a:hlinkClick r:id="rId4"/>
              </a:rPr>
              <a:t>MIS Link</a:t>
            </a:r>
            <a:endParaRPr lang="en-US" sz="2000" dirty="0"/>
          </a:p>
          <a:p>
            <a:pPr lvl="1"/>
            <a:r>
              <a:rPr lang="en-US" sz="2000" dirty="0"/>
              <a:t>Prepopulated RFI Excel template</a:t>
            </a:r>
          </a:p>
          <a:p>
            <a:pPr lvl="1"/>
            <a:r>
              <a:rPr lang="en-US" sz="2000" dirty="0"/>
              <a:t>State of Charge Supplement</a:t>
            </a:r>
          </a:p>
          <a:p>
            <a:pPr lvl="2"/>
            <a:r>
              <a:rPr lang="en-US" sz="1800" dirty="0"/>
              <a:t>Contains SOC info previously provided to ERCOT</a:t>
            </a:r>
          </a:p>
          <a:p>
            <a:pPr lvl="1"/>
            <a:r>
              <a:rPr lang="en-US" sz="2000" u="sng" dirty="0"/>
              <a:t>Note: These files will expire after 30 days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F7F32-2B32-40A4-6137-EC28C4EB3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6800" y="3886199"/>
            <a:ext cx="5800864" cy="22220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DC9C63-5641-9EDF-DD47-EA617894FDC9}"/>
              </a:ext>
            </a:extLst>
          </p:cNvPr>
          <p:cNvSpPr txBox="1"/>
          <p:nvPr/>
        </p:nvSpPr>
        <p:spPr>
          <a:xfrm>
            <a:off x="8845944" y="6108242"/>
            <a:ext cx="310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Supplemental SOC example</a:t>
            </a:r>
          </a:p>
        </p:txBody>
      </p:sp>
    </p:spTree>
    <p:extLst>
      <p:ext uri="{BB962C8B-B14F-4D97-AF65-F5344CB8AC3E}">
        <p14:creationId xmlns:p14="http://schemas.microsoft.com/office/powerpoint/2010/main" val="359696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F9B5-C214-5448-1B00-0CF44B6E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1B1AC-676A-74D8-F7CC-4A5A78E9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https://www.ercot.com/services/comm/mkt_notices/M-A071024-01</a:t>
            </a:r>
            <a:endParaRPr lang="en-US" dirty="0"/>
          </a:p>
          <a:p>
            <a:r>
              <a:rPr lang="en-US" dirty="0">
                <a:hlinkClick r:id="rId3"/>
              </a:rPr>
              <a:t>https://www.ercot.com/services/comm/mkt_notices/M-A071024-02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69C78-0092-81C1-17DD-DD8E4ED43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337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542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Topics</vt:lpstr>
      <vt:lpstr>RIOO ESR Project</vt:lpstr>
      <vt:lpstr>Post RIOO ESR Project: Single Model in RIOO Only</vt:lpstr>
      <vt:lpstr>Post RIOO ESR Project: Single Model in RIOO Only</vt:lpstr>
      <vt:lpstr>Parallel ESR Telemetry Prior to RTC+B Go-Live</vt:lpstr>
      <vt:lpstr>Dates</vt:lpstr>
      <vt:lpstr>Postings</vt:lpstr>
      <vt:lpstr>Market Notices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43</cp:revision>
  <cp:lastPrinted>2016-01-21T20:53:15Z</cp:lastPrinted>
  <dcterms:created xsi:type="dcterms:W3CDTF">2016-01-21T15:20:31Z</dcterms:created>
  <dcterms:modified xsi:type="dcterms:W3CDTF">2024-08-21T14:13:01Z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