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689" r:id="rId8"/>
    <p:sldId id="269" r:id="rId9"/>
    <p:sldId id="2688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7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gridinfo/transmission/opsys-change-schedu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NDSWG Contact List Update Kickoff</a:t>
            </a:r>
          </a:p>
          <a:p>
            <a:pPr lvl="1"/>
            <a:r>
              <a:rPr lang="en-US" dirty="0"/>
              <a:t>Email to be sent in coming weeks</a:t>
            </a:r>
          </a:p>
          <a:p>
            <a:pPr lvl="1"/>
            <a:r>
              <a:rPr lang="en-US" dirty="0"/>
              <a:t>End of September completion goal</a:t>
            </a:r>
          </a:p>
          <a:p>
            <a:r>
              <a:rPr lang="en-US" dirty="0"/>
              <a:t>ERCOT Model Coordination Reminders</a:t>
            </a:r>
          </a:p>
          <a:p>
            <a:r>
              <a:rPr lang="en-US" dirty="0"/>
              <a:t>ERCOT Project Updates</a:t>
            </a:r>
          </a:p>
          <a:p>
            <a:r>
              <a:rPr lang="en-US" dirty="0"/>
              <a:t>Validation Changes to Support Node/Breaker Planning Models</a:t>
            </a:r>
          </a:p>
          <a:p>
            <a:r>
              <a:rPr lang="en-US" dirty="0"/>
              <a:t>NPRR1234</a:t>
            </a:r>
          </a:p>
          <a:p>
            <a:r>
              <a:rPr lang="en-US"/>
              <a:t>ICCP Handbook</a:t>
            </a:r>
            <a:endParaRPr lang="en-US" dirty="0"/>
          </a:p>
          <a:p>
            <a:r>
              <a:rPr lang="en-US" dirty="0"/>
              <a:t>Chronic Congestion Discussion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Coordination Reminders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r>
              <a:rPr lang="en-US" dirty="0"/>
              <a:t>Use 'Message ISO' button instead of public comment when replying to ERCOT</a:t>
            </a:r>
          </a:p>
          <a:p>
            <a:pPr lvl="1"/>
            <a:r>
              <a:rPr lang="en-US" dirty="0"/>
              <a:t>Public Comment was intended for use by ERCOT but is not used often</a:t>
            </a:r>
          </a:p>
          <a:p>
            <a:pPr lvl="1"/>
            <a:r>
              <a:rPr lang="en-US" dirty="0"/>
              <a:t>Internal Comment if for each TSP to use</a:t>
            </a:r>
          </a:p>
          <a:p>
            <a:endParaRPr lang="en-US" dirty="0"/>
          </a:p>
          <a:p>
            <a:r>
              <a:rPr lang="en-US" dirty="0"/>
              <a:t>NOMCR Status emails should be received for statuses of:</a:t>
            </a:r>
          </a:p>
          <a:p>
            <a:pPr lvl="1"/>
            <a:r>
              <a:rPr lang="en-US" dirty="0"/>
              <a:t>Additional Action Required</a:t>
            </a:r>
          </a:p>
          <a:p>
            <a:pPr lvl="1"/>
            <a:r>
              <a:rPr lang="en-US" dirty="0"/>
              <a:t>Modeling Completed</a:t>
            </a:r>
          </a:p>
          <a:p>
            <a:endParaRPr lang="en-US" dirty="0"/>
          </a:p>
          <a:p>
            <a:r>
              <a:rPr lang="en-US" dirty="0"/>
              <a:t>Remove private job on submitted CR after Interim Period 2, 20 days before PLD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0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Coordination Reminders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447800"/>
            <a:ext cx="11379200" cy="4595022"/>
          </a:xfrm>
        </p:spPr>
        <p:txBody>
          <a:bodyPr/>
          <a:lstStyle/>
          <a:p>
            <a:r>
              <a:rPr lang="en-US" dirty="0"/>
              <a:t>Use Model Auditing tab instead of creating a job to view the model</a:t>
            </a:r>
          </a:p>
          <a:p>
            <a:endParaRPr lang="en-US" dirty="0"/>
          </a:p>
          <a:p>
            <a:r>
              <a:rPr lang="en-US" dirty="0"/>
              <a:t>Before submitting ‘Modeling Completed’ CAMR, review the updates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To know if an Interim Update Request Form is needed, review the Interim Update Restriction List at </a:t>
            </a:r>
            <a:r>
              <a:rPr lang="en-US" dirty="0">
                <a:hlinkClick r:id="rId3"/>
              </a:rPr>
              <a:t>https://www.ercot.com/gridinfo/transmission/opsys-change-schedule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1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Upgrade NMMS Application to CIM16 and SCR813 Implementation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3"/>
            <a:r>
              <a:rPr lang="en-US" dirty="0"/>
              <a:t>Adds coordination confirmation prompt when jointly-rated equipment is modified</a:t>
            </a:r>
          </a:p>
          <a:p>
            <a:pPr lvl="2"/>
            <a:r>
              <a:rPr lang="en-US" sz="2000" b="1" u="sng" dirty="0"/>
              <a:t>Tentative</a:t>
            </a:r>
            <a:r>
              <a:rPr lang="en-US" sz="2000" dirty="0"/>
              <a:t> timeline:</a:t>
            </a:r>
          </a:p>
          <a:p>
            <a:pPr lvl="3"/>
            <a:r>
              <a:rPr lang="en-US" sz="1900" dirty="0"/>
              <a:t>Vendor to being database work “soon”</a:t>
            </a:r>
          </a:p>
          <a:p>
            <a:pPr lvl="3"/>
            <a:r>
              <a:rPr lang="en-US" sz="1900" dirty="0"/>
              <a:t>ERCOT internal work to follow </a:t>
            </a:r>
          </a:p>
          <a:p>
            <a:pPr lvl="3"/>
            <a:r>
              <a:rPr lang="en-US" sz="1900" dirty="0"/>
              <a:t>MOTE availability: Q4 2026</a:t>
            </a:r>
          </a:p>
          <a:p>
            <a:pPr lvl="3"/>
            <a:r>
              <a:rPr lang="en-US" sz="1900" dirty="0"/>
              <a:t>MP Training: Q4 2026</a:t>
            </a:r>
          </a:p>
          <a:p>
            <a:pPr lvl="3"/>
            <a:r>
              <a:rPr lang="en-US" sz="1900" dirty="0"/>
              <a:t>Go-Live: Q1 2027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Upgrades the OS of additional NMMS systems</a:t>
            </a:r>
          </a:p>
          <a:p>
            <a:pPr lvl="2"/>
            <a:r>
              <a:rPr lang="en-US" sz="2000" u="sng" dirty="0"/>
              <a:t>No changes in MAGE functionality</a:t>
            </a:r>
            <a:endParaRPr lang="en-US" sz="2400" dirty="0"/>
          </a:p>
          <a:p>
            <a:pPr lvl="3"/>
            <a:endParaRPr lang="en-US" sz="19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69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2315</TotalTime>
  <Words>265</Words>
  <Application>Microsoft Office PowerPoint</Application>
  <PresentationFormat>Widescreen</PresentationFormat>
  <Paragraphs>56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ERCOT Agenda</vt:lpstr>
      <vt:lpstr>Model Coordination Reminders</vt:lpstr>
      <vt:lpstr>Model Coordination Reminders</vt:lpstr>
      <vt:lpstr>Project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43</cp:revision>
  <cp:lastPrinted>2016-01-21T20:53:15Z</cp:lastPrinted>
  <dcterms:created xsi:type="dcterms:W3CDTF">2016-01-21T15:20:31Z</dcterms:created>
  <dcterms:modified xsi:type="dcterms:W3CDTF">2024-08-20T14:00:56Z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