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0" r:id="rId4"/>
  </p:sldMasterIdLst>
  <p:notesMasterIdLst>
    <p:notesMasterId r:id="rId10"/>
  </p:notesMasterIdLst>
  <p:sldIdLst>
    <p:sldId id="256" r:id="rId5"/>
    <p:sldId id="257" r:id="rId6"/>
    <p:sldId id="268" r:id="rId7"/>
    <p:sldId id="267" r:id="rId8"/>
    <p:sldId id="260" r:id="rId9"/>
  </p:sldIdLst>
  <p:sldSz cx="12192000" cy="6858000"/>
  <p:notesSz cx="7023100" cy="93091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54045" autoAdjust="0"/>
  </p:normalViewPr>
  <p:slideViewPr>
    <p:cSldViewPr snapToGrid="0">
      <p:cViewPr varScale="1">
        <p:scale>
          <a:sx n="46" d="100"/>
          <a:sy n="46" d="100"/>
        </p:scale>
        <p:origin x="1992" y="34"/>
      </p:cViewPr>
      <p:guideLst/>
    </p:cSldViewPr>
  </p:slideViewPr>
  <p:outlineViewPr>
    <p:cViewPr>
      <p:scale>
        <a:sx n="33" d="100"/>
        <a:sy n="33" d="100"/>
      </p:scale>
      <p:origin x="0" y="-192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4524" y="3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lakey, Eric" userId="29cc8d84-5a45-4cd1-9434-ff07b65a2be5" providerId="ADAL" clId="{D4FDBB7D-C987-400B-9A45-685AAF3EFB35}"/>
    <pc:docChg chg="modSld">
      <pc:chgData name="Blakey, Eric" userId="29cc8d84-5a45-4cd1-9434-ff07b65a2be5" providerId="ADAL" clId="{D4FDBB7D-C987-400B-9A45-685AAF3EFB35}" dt="2024-08-20T15:29:25.846" v="2" actId="6549"/>
      <pc:docMkLst>
        <pc:docMk/>
      </pc:docMkLst>
      <pc:sldChg chg="modNotesTx">
        <pc:chgData name="Blakey, Eric" userId="29cc8d84-5a45-4cd1-9434-ff07b65a2be5" providerId="ADAL" clId="{D4FDBB7D-C987-400B-9A45-685AAF3EFB35}" dt="2024-08-20T15:29:14.129" v="0" actId="6549"/>
        <pc:sldMkLst>
          <pc:docMk/>
          <pc:sldMk cId="333387915" sldId="257"/>
        </pc:sldMkLst>
      </pc:sldChg>
      <pc:sldChg chg="modNotesTx">
        <pc:chgData name="Blakey, Eric" userId="29cc8d84-5a45-4cd1-9434-ff07b65a2be5" providerId="ADAL" clId="{D4FDBB7D-C987-400B-9A45-685AAF3EFB35}" dt="2024-08-20T15:29:25.846" v="2" actId="6549"/>
        <pc:sldMkLst>
          <pc:docMk/>
          <pc:sldMk cId="809913610" sldId="267"/>
        </pc:sldMkLst>
      </pc:sldChg>
      <pc:sldChg chg="modNotesTx">
        <pc:chgData name="Blakey, Eric" userId="29cc8d84-5a45-4cd1-9434-ff07b65a2be5" providerId="ADAL" clId="{D4FDBB7D-C987-400B-9A45-685AAF3EFB35}" dt="2024-08-20T15:29:20.916" v="1" actId="6549"/>
        <pc:sldMkLst>
          <pc:docMk/>
          <pc:sldMk cId="1398567063" sldId="268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2" y="1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358642C1-E434-4516-AF1B-D01F509F0640}" type="datetimeFigureOut">
              <a:rPr lang="en-US" smtClean="0"/>
              <a:t>8/20/2024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9138" y="1163638"/>
            <a:ext cx="5584825" cy="31416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80003"/>
            <a:ext cx="5618480" cy="3665459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29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B98AC153-6618-4A23-95D4-54729088AA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222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AC153-6618-4A23-95D4-54729088AAF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823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  <a:buSzPts val="1000"/>
              <a:buFont typeface="Wingdings" panose="05000000000000000000" pitchFamily="2" charset="2"/>
              <a:buNone/>
              <a:tabLst>
                <a:tab pos="457200" algn="l"/>
              </a:tabLst>
            </a:pPr>
            <a:endParaRPr lang="en-US" sz="1200" i="1" dirty="0">
              <a:solidFill>
                <a:srgbClr val="FF0000"/>
              </a:solidFill>
              <a:latin typeface="+mn-lt"/>
              <a:ea typeface="Aptos" panose="020B0004020202020204" pitchFamily="34" charset="0"/>
              <a:cs typeface="Aptos" panose="020B00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AC153-6618-4A23-95D4-54729088AAF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4224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i="0" u="none" strike="noStrike" baseline="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AC153-6618-4A23-95D4-54729088AAF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7036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 sz="1200" b="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AC153-6618-4A23-95D4-54729088AAF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3746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AC153-6618-4A23-95D4-54729088AAF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4413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8/20/2024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5255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8/20/2024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7967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8/20/2024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3883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8/20/2024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7575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8/20/2024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5121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8/20/2024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755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8/20/2024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8008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8/20/2024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5739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8/20/2024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5998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65689093-469E-468C-ABA2-5CF0A6764A51}" type="datetimeFigureOut">
              <a:rPr lang="en-US" smtClean="0"/>
              <a:t>8/20/2024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6850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8/20/2024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368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65689093-469E-468C-ABA2-5CF0A6764A51}" type="datetimeFigureOut">
              <a:rPr lang="en-US" smtClean="0"/>
              <a:t>8/20/2024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0701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ercot.com/mktrules/issues/NPRR1235" TargetMode="External"/><Relationship Id="rId3" Type="http://schemas.openxmlformats.org/officeDocument/2006/relationships/hyperlink" Target="https://www.ercot.com/mktrules/issues/NPRR1070" TargetMode="External"/><Relationship Id="rId7" Type="http://schemas.openxmlformats.org/officeDocument/2006/relationships/hyperlink" Target="https://www.ercot.com/mktrules/issues/NPRR1229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ercot.com/mktrules/issues/NPRR1204" TargetMode="External"/><Relationship Id="rId5" Type="http://schemas.openxmlformats.org/officeDocument/2006/relationships/hyperlink" Target="https://www.ercot.com/mktrules/issues/NPRR1202" TargetMode="External"/><Relationship Id="rId4" Type="http://schemas.openxmlformats.org/officeDocument/2006/relationships/hyperlink" Target="https://www.ercot.com/mktrules/issues/NPRR1200" TargetMode="External"/><Relationship Id="rId9" Type="http://schemas.openxmlformats.org/officeDocument/2006/relationships/hyperlink" Target="https://www.ercot.com/mktrules/issues/SMOGRR028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9E242A-A689-4DF5-95ED-B6BA05F2E2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9" y="1093788"/>
            <a:ext cx="10506455" cy="2967208"/>
          </a:xfrm>
        </p:spPr>
        <p:txBody>
          <a:bodyPr>
            <a:normAutofit/>
          </a:bodyPr>
          <a:lstStyle/>
          <a:p>
            <a:pPr algn="l"/>
            <a:r>
              <a:rPr lang="en-US" sz="8000"/>
              <a:t>WMS Report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F09D7D-76C4-4ABA-9706-116A5D45E4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69080" y="4619624"/>
            <a:ext cx="7278624" cy="1144588"/>
          </a:xfrm>
        </p:spPr>
        <p:txBody>
          <a:bodyPr>
            <a:normAutofit/>
          </a:bodyPr>
          <a:lstStyle/>
          <a:p>
            <a:pPr algn="r"/>
            <a:r>
              <a:rPr lang="en-US" dirty="0"/>
              <a:t>TAC Meeting – August 28, 2024 </a:t>
            </a:r>
          </a:p>
        </p:txBody>
      </p:sp>
    </p:spTree>
    <p:extLst>
      <p:ext uri="{BB962C8B-B14F-4D97-AF65-F5344CB8AC3E}">
        <p14:creationId xmlns:p14="http://schemas.microsoft.com/office/powerpoint/2010/main" val="18727703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741B58E-3B65-4A01-A276-975AB2CF8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AAC67C3-831B-4AB1-A259-DFB839CAFA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9A2537-D441-4886-9211-5B5476A03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70" y="605896"/>
            <a:ext cx="3084844" cy="5646208"/>
          </a:xfrm>
        </p:spPr>
        <p:txBody>
          <a:bodyPr anchor="ctr">
            <a:norm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WMS Meeting  Aug 7, 2024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54B3F04-9EAC-45C0-B3CE-0387EEA10A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8F564F-A32A-47D1-911B-E1EE4EFCF6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66936" y="325905"/>
            <a:ext cx="7132694" cy="6206835"/>
          </a:xfrm>
        </p:spPr>
        <p:txBody>
          <a:bodyPr anchor="t">
            <a:noAutofit/>
          </a:bodyPr>
          <a:lstStyle/>
          <a:p>
            <a:pPr marL="0" marR="0" lv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r>
              <a:rPr lang="en-US" sz="1800" b="1" dirty="0">
                <a:effectLst/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WMS Meeting Highlights</a:t>
            </a:r>
          </a:p>
          <a:p>
            <a:pPr marL="0" marR="0" lv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r>
              <a:rPr lang="en-US" sz="1800" b="1" dirty="0"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August 7, 2024</a:t>
            </a:r>
          </a:p>
          <a:p>
            <a:pPr marL="0" marR="0" lv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endParaRPr lang="en-US" sz="1800" b="1" dirty="0">
              <a:effectLst/>
              <a:latin typeface="+mj-lt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0" marR="0" lv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r>
              <a:rPr lang="en-US" sz="1800" b="1" dirty="0">
                <a:effectLst/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ERCOT Operations and Market Items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000"/>
              <a:buFont typeface="Wingdings" panose="05000000000000000000" pitchFamily="2" charset="2"/>
              <a:buChar char="§"/>
              <a:tabLst>
                <a:tab pos="457200" algn="l"/>
              </a:tabLst>
            </a:pPr>
            <a:r>
              <a:rPr lang="en-US" sz="1800" dirty="0">
                <a:effectLst/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2023 State of the Market Recommendations Report - Jeff McDonald</a:t>
            </a:r>
            <a:endParaRPr lang="en-US" sz="1800" dirty="0">
              <a:latin typeface="+mj-lt"/>
              <a:ea typeface="Aptos" panose="020B0004020202020204" pitchFamily="34" charset="0"/>
              <a:cs typeface="Aptos" panose="020B0004020202020204" pitchFamily="34" charset="0"/>
            </a:endParaRP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000"/>
              <a:buFont typeface="Wingdings" panose="05000000000000000000" pitchFamily="2" charset="2"/>
              <a:buChar char="§"/>
              <a:tabLst>
                <a:tab pos="457200" algn="l"/>
              </a:tabLst>
            </a:pPr>
            <a:r>
              <a:rPr lang="en-US" sz="1800" dirty="0">
                <a:effectLst/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2024 Q2 Settlement Stability Report</a:t>
            </a:r>
            <a:endParaRPr lang="en-US" sz="1800" dirty="0">
              <a:latin typeface="+mj-lt"/>
              <a:ea typeface="Aptos" panose="020B0004020202020204" pitchFamily="34" charset="0"/>
              <a:cs typeface="Aptos" panose="020B0004020202020204" pitchFamily="34" charset="0"/>
            </a:endParaRP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000"/>
              <a:buFont typeface="Wingdings" panose="05000000000000000000" pitchFamily="2" charset="2"/>
              <a:buChar char="§"/>
              <a:tabLst>
                <a:tab pos="457200" algn="l"/>
              </a:tabLst>
            </a:pPr>
            <a:r>
              <a:rPr lang="en-US" sz="1800" dirty="0">
                <a:effectLst/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2024 Q2 Unregistered Distribution Generation (DG) Report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000"/>
              <a:buFont typeface="Wingdings" panose="05000000000000000000" pitchFamily="2" charset="2"/>
              <a:buChar char="§"/>
              <a:tabLst>
                <a:tab pos="457200" algn="l"/>
              </a:tabLst>
            </a:pPr>
            <a:r>
              <a:rPr lang="en-US" sz="1800" dirty="0">
                <a:effectLst/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Auction Revenue Distribution (CARD) and CRR Balancing Account (CRRBA)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000"/>
              <a:buFont typeface="Wingdings" panose="05000000000000000000" pitchFamily="2" charset="2"/>
              <a:buChar char="§"/>
              <a:tabLst>
                <a:tab pos="457200" algn="l"/>
              </a:tabLst>
            </a:pPr>
            <a:r>
              <a:rPr lang="en-US" sz="1800" dirty="0">
                <a:effectLst/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HDL-LDL Override Report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000"/>
              <a:buFont typeface="Wingdings" panose="05000000000000000000" pitchFamily="2" charset="2"/>
              <a:buChar char="§"/>
              <a:tabLst>
                <a:tab pos="457200" algn="l"/>
              </a:tabLst>
            </a:pPr>
            <a:r>
              <a:rPr lang="en-US" sz="1800" dirty="0">
                <a:effectLst/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Report of Large Load Interconnection</a:t>
            </a:r>
          </a:p>
        </p:txBody>
      </p:sp>
    </p:spTree>
    <p:extLst>
      <p:ext uri="{BB962C8B-B14F-4D97-AF65-F5344CB8AC3E}">
        <p14:creationId xmlns:p14="http://schemas.microsoft.com/office/powerpoint/2010/main" val="3333879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741B58E-3B65-4A01-A276-975AB2CF8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AAC67C3-831B-4AB1-A259-DFB839CAFA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9A2537-D441-4886-9211-5B5476A03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70" y="605896"/>
            <a:ext cx="3084844" cy="5646208"/>
          </a:xfrm>
        </p:spPr>
        <p:txBody>
          <a:bodyPr anchor="ctr">
            <a:norm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WMS Meeting  Aug 7, 2024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54B3F04-9EAC-45C0-B3CE-0387EEA10A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8F564F-A32A-47D1-911B-E1EE4EFCF6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66936" y="325905"/>
            <a:ext cx="7132694" cy="6206835"/>
          </a:xfrm>
        </p:spPr>
        <p:txBody>
          <a:bodyPr anchor="t">
            <a:noAutofit/>
          </a:bodyPr>
          <a:lstStyle/>
          <a:p>
            <a:pPr marL="0" marR="0" lvl="0" indent="0"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r>
              <a:rPr lang="en-US" sz="1800" b="1" dirty="0">
                <a:effectLst/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WMS Meeting Highlights</a:t>
            </a: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r>
              <a:rPr lang="en-US" sz="1800" b="1" dirty="0"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August 7, 2024</a:t>
            </a: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endParaRPr lang="en-US" sz="1800" b="1" dirty="0">
              <a:effectLst/>
              <a:latin typeface="+mj-lt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r>
              <a:rPr lang="en-US" sz="1800" b="1" dirty="0">
                <a:effectLst/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Actions on Revision Requests:</a:t>
            </a:r>
          </a:p>
          <a:p>
            <a:pPr>
              <a:spcBef>
                <a:spcPts val="0"/>
              </a:spcBef>
              <a:spcAft>
                <a:spcPts val="0"/>
              </a:spcAft>
              <a:buSzPts val="1000"/>
              <a:buFont typeface="Wingdings" panose="05000000000000000000" pitchFamily="2" charset="2"/>
              <a:buChar char="§"/>
              <a:tabLst>
                <a:tab pos="457200" algn="l"/>
              </a:tabLst>
            </a:pPr>
            <a:r>
              <a:rPr lang="en-US" sz="1800" b="1" dirty="0">
                <a:effectLst/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VCMRR041, SO2 and NOX Emission Prices Used in Verifiable Cost Calculations 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SzPts val="1000"/>
              <a:buFont typeface="Wingdings" panose="05000000000000000000" pitchFamily="2" charset="2"/>
              <a:buChar char="§"/>
              <a:tabLst>
                <a:tab pos="457200" algn="l"/>
              </a:tabLst>
            </a:pPr>
            <a:r>
              <a:rPr lang="en-US" i="1" dirty="0">
                <a:solidFill>
                  <a:srgbClr val="FF0000"/>
                </a:solidFill>
                <a:effectLst/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Rejected the VCMRR proposal</a:t>
            </a:r>
          </a:p>
          <a:p>
            <a:pPr>
              <a:spcBef>
                <a:spcPts val="0"/>
              </a:spcBef>
              <a:spcAft>
                <a:spcPts val="0"/>
              </a:spcAft>
              <a:buSzPts val="1000"/>
              <a:buFont typeface="Wingdings" panose="05000000000000000000" pitchFamily="2" charset="2"/>
              <a:buChar char="§"/>
              <a:tabLst>
                <a:tab pos="457200" algn="l"/>
              </a:tabLst>
            </a:pPr>
            <a:endParaRPr lang="en-US" sz="1800" b="1" dirty="0">
              <a:effectLst/>
              <a:latin typeface="+mj-lt"/>
              <a:ea typeface="Aptos" panose="020B0004020202020204" pitchFamily="34" charset="0"/>
              <a:cs typeface="Aptos" panose="020B0004020202020204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SzPts val="1000"/>
              <a:buFont typeface="Wingdings" panose="05000000000000000000" pitchFamily="2" charset="2"/>
              <a:buChar char="§"/>
              <a:tabLst>
                <a:tab pos="457200" algn="l"/>
              </a:tabLst>
            </a:pPr>
            <a:r>
              <a:rPr lang="en-US" sz="1800" b="1" dirty="0">
                <a:effectLst/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VCMRR042, </a:t>
            </a:r>
            <a:r>
              <a:rPr lang="en-US" sz="1800" b="1" dirty="0"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NPRR1242 - </a:t>
            </a:r>
            <a:r>
              <a:rPr lang="en-US" sz="1800" b="1" dirty="0">
                <a:effectLst/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SO2 and NOx Emission Index Prices Used in Verifiable </a:t>
            </a:r>
            <a:r>
              <a:rPr lang="en-US" sz="1800" b="1" dirty="0"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Cost Calculations.  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SzPts val="1000"/>
              <a:buFont typeface="Wingdings" panose="05000000000000000000" pitchFamily="2" charset="2"/>
              <a:buChar char="§"/>
              <a:tabLst>
                <a:tab pos="457200" algn="l"/>
              </a:tabLst>
            </a:pPr>
            <a:r>
              <a:rPr lang="en-US" i="1" dirty="0">
                <a:solidFill>
                  <a:srgbClr val="FF0000"/>
                </a:solidFill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Tabled and Referred to RCWG</a:t>
            </a:r>
          </a:p>
          <a:p>
            <a:pPr>
              <a:spcBef>
                <a:spcPts val="0"/>
              </a:spcBef>
              <a:spcAft>
                <a:spcPts val="0"/>
              </a:spcAft>
              <a:buSzPts val="1000"/>
              <a:buFont typeface="Wingdings" panose="05000000000000000000" pitchFamily="2" charset="2"/>
              <a:buChar char="§"/>
              <a:tabLst>
                <a:tab pos="457200" algn="l"/>
              </a:tabLst>
            </a:pPr>
            <a:endParaRPr lang="en-US" sz="1800" b="1" dirty="0">
              <a:latin typeface="+mj-lt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0"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r>
              <a:rPr lang="en-US" b="1" dirty="0">
                <a:solidFill>
                  <a:schemeClr val="tx1"/>
                </a:solidFill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NPRR1226, Demand Response Monitor 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SzPts val="1000"/>
              <a:buFont typeface="Wingdings" panose="05000000000000000000" pitchFamily="2" charset="2"/>
              <a:buChar char="§"/>
              <a:tabLst>
                <a:tab pos="457200" algn="l"/>
              </a:tabLst>
            </a:pPr>
            <a:r>
              <a:rPr lang="en-US" i="1" dirty="0">
                <a:solidFill>
                  <a:srgbClr val="FF0000"/>
                </a:solidFill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Endorsed as submitted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SzPts val="1000"/>
              <a:buFont typeface="Wingdings" panose="05000000000000000000" pitchFamily="2" charset="2"/>
              <a:buChar char="§"/>
              <a:tabLst>
                <a:tab pos="457200" algn="l"/>
              </a:tabLst>
            </a:pPr>
            <a:endParaRPr lang="en-US" i="1" dirty="0">
              <a:solidFill>
                <a:srgbClr val="FF0000"/>
              </a:solidFill>
              <a:latin typeface="+mj-lt"/>
              <a:ea typeface="Aptos" panose="020B0004020202020204" pitchFamily="34" charset="0"/>
              <a:cs typeface="Aptos" panose="020B0004020202020204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SzPts val="1000"/>
              <a:buFont typeface="Wingdings" panose="05000000000000000000" pitchFamily="2" charset="2"/>
              <a:buChar char="§"/>
              <a:tabLst>
                <a:tab pos="457200" algn="l"/>
              </a:tabLst>
            </a:pPr>
            <a:r>
              <a:rPr lang="en-US" sz="1800" b="1" dirty="0">
                <a:effectLst/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NPRR1238, Voluntary Registration of Loads with Curtailable Load Capabilities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SzPts val="1000"/>
              <a:buFont typeface="Wingdings" panose="05000000000000000000" pitchFamily="2" charset="2"/>
              <a:buChar char="§"/>
              <a:tabLst>
                <a:tab pos="457200" algn="l"/>
              </a:tabLst>
            </a:pPr>
            <a:r>
              <a:rPr lang="en-US" i="1" dirty="0">
                <a:solidFill>
                  <a:srgbClr val="FF0000"/>
                </a:solidFill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Tabled and Referred to WMWG</a:t>
            </a:r>
          </a:p>
        </p:txBody>
      </p:sp>
    </p:spTree>
    <p:extLst>
      <p:ext uri="{BB962C8B-B14F-4D97-AF65-F5344CB8AC3E}">
        <p14:creationId xmlns:p14="http://schemas.microsoft.com/office/powerpoint/2010/main" val="13985670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Rectangle 25">
            <a:extLst>
              <a:ext uri="{FF2B5EF4-FFF2-40B4-BE49-F238E27FC236}">
                <a16:creationId xmlns:a16="http://schemas.microsoft.com/office/drawing/2014/main" id="{3741B58E-3B65-4A01-A276-975AB2CF8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7AAC67C3-831B-4AB1-A259-DFB839CAFA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9A2537-D441-4886-9211-5B5476A03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70" y="605896"/>
            <a:ext cx="3084844" cy="5646208"/>
          </a:xfrm>
        </p:spPr>
        <p:txBody>
          <a:bodyPr anchor="ctr">
            <a:normAutofit/>
          </a:bodyPr>
          <a:lstStyle/>
          <a:p>
            <a:r>
              <a:rPr lang="en-US" sz="3600" dirty="0">
                <a:solidFill>
                  <a:srgbClr val="FFFFFF"/>
                </a:solidFill>
              </a:rPr>
              <a:t>Revision Requests Under WMS Review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054B3F04-9EAC-45C0-B3CE-0387EEA10A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8F564F-A32A-47D1-911B-E1EE4EFCF6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51547" y="362895"/>
            <a:ext cx="7385174" cy="6132210"/>
          </a:xfrm>
        </p:spPr>
        <p:txBody>
          <a:bodyPr anchor="t">
            <a:noAutofit/>
          </a:bodyPr>
          <a:lstStyle/>
          <a:p>
            <a:pPr mar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800" b="1" dirty="0">
                <a:latin typeface="+mj-lt"/>
              </a:rPr>
              <a:t>Remained </a:t>
            </a:r>
            <a:r>
              <a:rPr lang="en-US" sz="1800" b="1" i="0" dirty="0">
                <a:effectLst/>
                <a:latin typeface="+mj-lt"/>
              </a:rPr>
              <a:t>Tabled Revision Requests:</a:t>
            </a:r>
            <a:endParaRPr lang="en-US" sz="1800" b="1" dirty="0">
              <a:latin typeface="+mj-lt"/>
            </a:endParaRPr>
          </a:p>
          <a:p>
            <a:pPr marL="457200" lvl="1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dirty="0">
                <a:latin typeface="+mj-lt"/>
                <a:hlinkClick r:id="rId3"/>
              </a:rPr>
              <a:t>NPRR1070</a:t>
            </a:r>
            <a:r>
              <a:rPr lang="en-US" dirty="0">
                <a:latin typeface="+mj-lt"/>
              </a:rPr>
              <a:t>, Planning Criteria for GTC Exit Solutions</a:t>
            </a:r>
            <a:endParaRPr lang="en-US" b="1" dirty="0">
              <a:solidFill>
                <a:srgbClr val="FF0000"/>
              </a:solidFill>
              <a:latin typeface="+mj-lt"/>
            </a:endParaRPr>
          </a:p>
          <a:p>
            <a:pPr marL="457200" lvl="1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dirty="0">
                <a:solidFill>
                  <a:srgbClr val="2998E3"/>
                </a:solidFill>
                <a:latin typeface="+mj-lt"/>
                <a:hlinkClick r:id="rId4"/>
              </a:rPr>
              <a:t>NPRR1200</a:t>
            </a:r>
            <a:r>
              <a:rPr lang="en-US" dirty="0">
                <a:solidFill>
                  <a:schemeClr val="tx1"/>
                </a:solidFill>
                <a:latin typeface="+mj-lt"/>
              </a:rPr>
              <a:t>, Utilization of Calculated Values for Non-WSL for ESRs (MWG)</a:t>
            </a:r>
          </a:p>
          <a:p>
            <a:pPr marL="457200" lvl="1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dirty="0">
                <a:solidFill>
                  <a:srgbClr val="2998E3"/>
                </a:solidFill>
                <a:latin typeface="+mj-lt"/>
                <a:hlinkClick r:id="rId5"/>
              </a:rPr>
              <a:t>NPRR1202</a:t>
            </a:r>
            <a:r>
              <a:rPr lang="en-US" dirty="0">
                <a:solidFill>
                  <a:schemeClr val="tx1"/>
                </a:solidFill>
                <a:latin typeface="+mj-lt"/>
              </a:rPr>
              <a:t>, Refundable Deposits for Large Load Interconnection Studies (WMWG) </a:t>
            </a:r>
          </a:p>
          <a:p>
            <a:pPr marL="457200" lvl="1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b="0" i="0" dirty="0">
                <a:solidFill>
                  <a:srgbClr val="2D3338"/>
                </a:solidFill>
                <a:effectLst/>
                <a:latin typeface="+mj-lt"/>
                <a:hlinkClick r:id="rId6"/>
              </a:rPr>
              <a:t>NPRR1214</a:t>
            </a:r>
            <a:r>
              <a:rPr lang="en-US" b="0" i="0" dirty="0">
                <a:solidFill>
                  <a:srgbClr val="2D3338"/>
                </a:solidFill>
                <a:effectLst/>
                <a:latin typeface="+mj-lt"/>
              </a:rPr>
              <a:t>, Reliability Deployment Price Adder Fix to Provide Locational Price Signals, Reduce Uplift and Risk (CMWG)</a:t>
            </a:r>
          </a:p>
          <a:p>
            <a:pPr marL="457200" lvl="1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b="0" i="0" dirty="0">
                <a:solidFill>
                  <a:srgbClr val="2D3338"/>
                </a:solidFill>
                <a:effectLst/>
                <a:latin typeface="+mj-lt"/>
                <a:hlinkClick r:id="rId7"/>
              </a:rPr>
              <a:t>NPRR1229</a:t>
            </a:r>
            <a:r>
              <a:rPr lang="en-US" b="0" i="0" dirty="0">
                <a:solidFill>
                  <a:srgbClr val="2D3338"/>
                </a:solidFill>
                <a:effectLst/>
                <a:latin typeface="+mj-lt"/>
              </a:rPr>
              <a:t>, Real-Time Constraint Management Plan Energy Payment (WMWG)</a:t>
            </a:r>
          </a:p>
          <a:p>
            <a:pPr marL="457200" lvl="1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b="0" i="0" dirty="0">
                <a:solidFill>
                  <a:srgbClr val="2D3338"/>
                </a:solidFill>
                <a:effectLst/>
                <a:latin typeface="+mj-lt"/>
                <a:hlinkClick r:id="rId8"/>
              </a:rPr>
              <a:t>NPRR1235, </a:t>
            </a:r>
            <a:r>
              <a:rPr lang="en-US" b="0" i="0" dirty="0">
                <a:solidFill>
                  <a:srgbClr val="2D3338"/>
                </a:solidFill>
                <a:effectLst/>
                <a:latin typeface="+mj-lt"/>
              </a:rPr>
              <a:t>Dispatchable Reliability Reserve Service as a Stand-Alone Ancillary Service (SAWG and WMWG)</a:t>
            </a:r>
            <a:endParaRPr lang="en-US" b="0" i="0" dirty="0">
              <a:solidFill>
                <a:srgbClr val="2D3338"/>
              </a:solidFill>
              <a:effectLst/>
              <a:latin typeface="+mj-lt"/>
              <a:hlinkClick r:id="rId9"/>
            </a:endParaRPr>
          </a:p>
          <a:p>
            <a:pPr marL="457200" lvl="1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b="0" i="0" dirty="0">
                <a:solidFill>
                  <a:srgbClr val="2D3338"/>
                </a:solidFill>
                <a:effectLst/>
                <a:latin typeface="+mj-lt"/>
                <a:hlinkClick r:id="rId9"/>
              </a:rPr>
              <a:t>SMOGRR028</a:t>
            </a:r>
            <a:r>
              <a:rPr lang="en-US" b="0" i="0" dirty="0">
                <a:solidFill>
                  <a:srgbClr val="2D3338"/>
                </a:solidFill>
                <a:effectLst/>
                <a:latin typeface="+mj-lt"/>
              </a:rPr>
              <a:t>, Add Series Reactor Compensation Factors (MWG)</a:t>
            </a:r>
          </a:p>
          <a:p>
            <a:pPr marL="0" lvl="1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i="1" dirty="0">
              <a:solidFill>
                <a:srgbClr val="FF0000"/>
              </a:solidFill>
              <a:latin typeface="+mj-lt"/>
            </a:endParaRPr>
          </a:p>
          <a:p>
            <a:pPr marL="0" lvl="1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099136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25C8D2C1-DA83-420D-9635-D52CE066B5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34F74C9-6A0B-409E-AD1C-45B58BE91B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5486A9D-1265-4B57-91E6-68E666B978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F452A527-3631-41ED-858D-3777A7D149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8FB55DB-9E0B-4B82-A775-EF031F8A92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72150" y="639097"/>
            <a:ext cx="6416691" cy="3664679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6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Next Meeting </a:t>
            </a:r>
            <a:br>
              <a:rPr lang="en-US" sz="6600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br>
              <a:rPr lang="en-US" sz="6600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en-US" sz="6600" u="sng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September 11</a:t>
            </a:r>
            <a:r>
              <a:rPr lang="en-US" sz="6600" u="sng" baseline="30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</a:t>
            </a:r>
            <a:endParaRPr lang="en-US" sz="6600" u="sng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DA0FA00F-7190-4737-8CF9-E2FB8EA3085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" b="7469"/>
          <a:stretch/>
        </p:blipFill>
        <p:spPr>
          <a:xfrm>
            <a:off x="162302" y="284703"/>
            <a:ext cx="5462001" cy="5054156"/>
          </a:xfrm>
          <a:prstGeom prst="rect">
            <a:avLst/>
          </a:prstGeom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D28A9C89-B313-458F-9C85-515930A51A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805053" y="4343400"/>
            <a:ext cx="4389120" cy="0"/>
          </a:xfrm>
          <a:prstGeom prst="line">
            <a:avLst/>
          </a:prstGeom>
          <a:ln w="6350">
            <a:solidFill>
              <a:schemeClr val="tx2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F85B92BC-678C-4E14-97E6-3227DEF863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2644120-A6B9-4D5C-8A60-E2F4CC220E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57244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Cambria-Calibri">
      <a:majorFont>
        <a:latin typeface="Cambria" panose="02040503050406030204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Glossy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tint val="95000"/>
              <a:shade val="95000"/>
              <a:satMod val="120000"/>
            </a:schemeClr>
          </a:solidFill>
          <a:prstDash val="solid"/>
        </a:ln>
        <a:ln w="55000" cap="flat" cmpd="thickThin" algn="ctr">
          <a:solidFill>
            <a:schemeClr val="phClr">
              <a:tint val="90000"/>
              <a:satMod val="130000"/>
            </a:schemeClr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C01FB654198304E88A460AF61392E75" ma:contentTypeVersion="16" ma:contentTypeDescription="Create a new document." ma:contentTypeScope="" ma:versionID="f71e2e4331d3b95521563b32149a7f7a">
  <xsd:schema xmlns:xsd="http://www.w3.org/2001/XMLSchema" xmlns:xs="http://www.w3.org/2001/XMLSchema" xmlns:p="http://schemas.microsoft.com/office/2006/metadata/properties" xmlns:ns3="d5814646-16b6-41a0-bab3-bed797625507" xmlns:ns4="eea92c97-0ed9-4d08-b407-8fc09c4dd51e" targetNamespace="http://schemas.microsoft.com/office/2006/metadata/properties" ma:root="true" ma:fieldsID="2388246bf7376d98ecd4e7d613c7126f" ns3:_="" ns4:_="">
    <xsd:import namespace="d5814646-16b6-41a0-bab3-bed797625507"/>
    <xsd:import namespace="eea92c97-0ed9-4d08-b407-8fc09c4dd51e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_activity" minOccurs="0"/>
                <xsd:element ref="ns3:MediaServiceOCR" minOccurs="0"/>
                <xsd:element ref="ns3:MediaServiceObjectDetectorVersions" minOccurs="0"/>
                <xsd:element ref="ns3:MediaServiceDateTaken" minOccurs="0"/>
                <xsd:element ref="ns3:MediaServiceLocation" minOccurs="0"/>
                <xsd:element ref="ns3:MediaLengthInSeconds" minOccurs="0"/>
                <xsd:element ref="ns3:MediaServiceSystemTag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814646-16b6-41a0-bab3-bed7976255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_activity" ma:index="16" nillable="true" ma:displayName="_activity" ma:hidden="true" ma:internalName="_activity">
      <xsd:simpleType>
        <xsd:restriction base="dms:Note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9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ystemTags" ma:index="22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ea92c97-0ed9-4d08-b407-8fc09c4dd51e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d5814646-16b6-41a0-bab3-bed797625507" xsi:nil="true"/>
  </documentManagement>
</p:properties>
</file>

<file path=customXml/itemProps1.xml><?xml version="1.0" encoding="utf-8"?>
<ds:datastoreItem xmlns:ds="http://schemas.openxmlformats.org/officeDocument/2006/customXml" ds:itemID="{908C2B8A-E3D4-4968-B35C-5CC75D34F43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C5B75FD-943C-4B2E-90B6-E94496D78FA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5814646-16b6-41a0-bab3-bed797625507"/>
    <ds:schemaRef ds:uri="eea92c97-0ed9-4d08-b407-8fc09c4dd51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59730CC-A266-4BA8-9C1E-8492A0A26614}">
  <ds:schemaRefs>
    <ds:schemaRef ds:uri="http://purl.org/dc/dcmitype/"/>
    <ds:schemaRef ds:uri="d5814646-16b6-41a0-bab3-bed797625507"/>
    <ds:schemaRef ds:uri="http://schemas.microsoft.com/office/infopath/2007/PartnerControls"/>
    <ds:schemaRef ds:uri="http://schemas.openxmlformats.org/package/2006/metadata/core-properties"/>
    <ds:schemaRef ds:uri="http://schemas.microsoft.com/office/2006/documentManagement/types"/>
    <ds:schemaRef ds:uri="http://purl.org/dc/terms/"/>
    <ds:schemaRef ds:uri="http://purl.org/dc/elements/1.1/"/>
    <ds:schemaRef ds:uri="http://schemas.microsoft.com/office/2006/metadata/properties"/>
    <ds:schemaRef ds:uri="http://www.w3.org/XML/1998/namespace"/>
    <ds:schemaRef ds:uri="eea92c97-0ed9-4d08-b407-8fc09c4dd51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1908</TotalTime>
  <Words>261</Words>
  <Application>Microsoft Office PowerPoint</Application>
  <PresentationFormat>Widescreen</PresentationFormat>
  <Paragraphs>44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Cambria</vt:lpstr>
      <vt:lpstr>Wingdings</vt:lpstr>
      <vt:lpstr>Retrospect</vt:lpstr>
      <vt:lpstr>WMS Report</vt:lpstr>
      <vt:lpstr>WMS Meeting  Aug 7, 2024</vt:lpstr>
      <vt:lpstr>WMS Meeting  Aug 7, 2024</vt:lpstr>
      <vt:lpstr>Revision Requests Under WMS Review</vt:lpstr>
      <vt:lpstr>Next Meeting   September 11th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WMS Report</dc:title>
  <dc:creator>Surendran, Resmi SENA-STX/A/7</dc:creator>
  <cp:lastModifiedBy>Eric Blakey</cp:lastModifiedBy>
  <cp:revision>9</cp:revision>
  <cp:lastPrinted>2023-01-18T21:52:04Z</cp:lastPrinted>
  <dcterms:created xsi:type="dcterms:W3CDTF">2021-01-14T19:13:08Z</dcterms:created>
  <dcterms:modified xsi:type="dcterms:W3CDTF">2024-08-20T15:29:31Z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0x0101004C01FB654198304E88A460AF61392E75</vt:lpwstr>
  </property>
  <property fmtid="{D5CDD505-2E9C-101B-9397-08002B2CF9AE}" pid="3" name="MSIP_Label_e3ac3a1a-de19-428b-b395-6d250d7743fb_Enabled">
    <vt:lpwstr>true</vt:lpwstr>
  </property>
  <property fmtid="{D5CDD505-2E9C-101B-9397-08002B2CF9AE}" pid="4" name="MSIP_Label_e3ac3a1a-de19-428b-b395-6d250d7743fb_SetDate">
    <vt:lpwstr>2023-10-18T18:11:19Z</vt:lpwstr>
  </property>
  <property fmtid="{D5CDD505-2E9C-101B-9397-08002B2CF9AE}" pid="5" name="MSIP_Label_e3ac3a1a-de19-428b-b395-6d250d7743fb_Method">
    <vt:lpwstr>Standard</vt:lpwstr>
  </property>
  <property fmtid="{D5CDD505-2E9C-101B-9397-08002B2CF9AE}" pid="6" name="MSIP_Label_e3ac3a1a-de19-428b-b395-6d250d7743fb_Name">
    <vt:lpwstr>Internal Use Only</vt:lpwstr>
  </property>
  <property fmtid="{D5CDD505-2E9C-101B-9397-08002B2CF9AE}" pid="7" name="MSIP_Label_e3ac3a1a-de19-428b-b395-6d250d7743fb_SiteId">
    <vt:lpwstr>88cc5fd7-fd78-44b6-ad75-b6915088974f</vt:lpwstr>
  </property>
  <property fmtid="{D5CDD505-2E9C-101B-9397-08002B2CF9AE}" pid="8" name="MSIP_Label_e3ac3a1a-de19-428b-b395-6d250d7743fb_ActionId">
    <vt:lpwstr>d8bd3985-4e3c-4aeb-aa28-005f77a50c8f</vt:lpwstr>
  </property>
  <property fmtid="{D5CDD505-2E9C-101B-9397-08002B2CF9AE}" pid="9" name="MSIP_Label_e3ac3a1a-de19-428b-b395-6d250d7743fb_ContentBits">
    <vt:lpwstr>0</vt:lpwstr>
  </property>
</Properties>
</file>