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3" r:id="rId6"/>
  </p:sldMasterIdLst>
  <p:notesMasterIdLst>
    <p:notesMasterId r:id="rId23"/>
  </p:notesMasterIdLst>
  <p:handoutMasterIdLst>
    <p:handoutMasterId r:id="rId24"/>
  </p:handoutMasterIdLst>
  <p:sldIdLst>
    <p:sldId id="445" r:id="rId7"/>
    <p:sldId id="463" r:id="rId8"/>
    <p:sldId id="491" r:id="rId9"/>
    <p:sldId id="603" r:id="rId10"/>
    <p:sldId id="604" r:id="rId11"/>
    <p:sldId id="605" r:id="rId12"/>
    <p:sldId id="606" r:id="rId13"/>
    <p:sldId id="607" r:id="rId14"/>
    <p:sldId id="599" r:id="rId15"/>
    <p:sldId id="592" r:id="rId16"/>
    <p:sldId id="598" r:id="rId17"/>
    <p:sldId id="454" r:id="rId18"/>
    <p:sldId id="464" r:id="rId19"/>
    <p:sldId id="534" r:id="rId20"/>
    <p:sldId id="546" r:id="rId21"/>
    <p:sldId id="548"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6303" userDrawn="1">
          <p15:clr>
            <a:srgbClr val="A4A3A4"/>
          </p15:clr>
        </p15:guide>
        <p15:guide id="4" orient="horz" pos="2256" userDrawn="1">
          <p15:clr>
            <a:srgbClr val="A4A3A4"/>
          </p15:clr>
        </p15:guide>
        <p15:guide id="5" pos="64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ext uri="{19B8F6BF-5375-455C-9EA6-DF929625EA0E}">
        <p15:presenceInfo xmlns:p15="http://schemas.microsoft.com/office/powerpoint/2012/main" userId="S-1-5-21-639947351-343809578-3807592339-4404" providerId="AD"/>
      </p:ext>
    </p:extLst>
  </p:cmAuthor>
  <p:cmAuthor id="2" name="Teixeira, Jay" initials="TJ" lastIdx="4" clrIdx="1">
    <p:extLst>
      <p:ext uri="{19B8F6BF-5375-455C-9EA6-DF929625EA0E}">
        <p15:presenceInfo xmlns:p15="http://schemas.microsoft.com/office/powerpoint/2012/main" userId="S-1-5-21-639947351-343809578-3807592339-4441" providerId="AD"/>
      </p:ext>
    </p:extLst>
  </p:cmAuthor>
  <p:cmAuthor id="3" name="Jay Teixeira" initials="JT" lastIdx="2" clrIdx="2">
    <p:extLst>
      <p:ext uri="{19B8F6BF-5375-455C-9EA6-DF929625EA0E}">
        <p15:presenceInfo xmlns:p15="http://schemas.microsoft.com/office/powerpoint/2012/main" userId="e3c21acb6147413a" providerId="Windows Live"/>
      </p:ext>
    </p:extLst>
  </p:cmAuthor>
  <p:cmAuthor id="4" name="Teixeira, Jay" initials="TJ [2]" lastIdx="1" clrIdx="3">
    <p:extLst>
      <p:ext uri="{19B8F6BF-5375-455C-9EA6-DF929625EA0E}">
        <p15:presenceInfo xmlns:p15="http://schemas.microsoft.com/office/powerpoint/2012/main" userId="Teixeira, Ja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0485" autoAdjust="0"/>
  </p:normalViewPr>
  <p:slideViewPr>
    <p:cSldViewPr showGuides="1">
      <p:cViewPr varScale="1">
        <p:scale>
          <a:sx n="123" d="100"/>
          <a:sy n="123" d="100"/>
        </p:scale>
        <p:origin x="120" y="234"/>
      </p:cViewPr>
      <p:guideLst>
        <p:guide orient="horz" pos="2160"/>
        <p:guide pos="3840"/>
        <p:guide pos="6303"/>
        <p:guide orient="horz" pos="2256"/>
        <p:guide pos="6480"/>
      </p:guideLst>
    </p:cSldViewPr>
  </p:slideViewPr>
  <p:notesTextViewPr>
    <p:cViewPr>
      <p:scale>
        <a:sx n="3" d="2"/>
        <a:sy n="3" d="2"/>
      </p:scale>
      <p:origin x="0" y="0"/>
    </p:cViewPr>
  </p:notesText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FERNANDES\Downloads\RPT.00015933.0000000000000000.20240801.160316902.GIS_Report_July_2024%2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JFERNANDES\Downloads\RPT.00015933.0000000000000000.20240801.160316902.GIS_Report_July_2024%2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i="0" u="none" strike="noStrike">
                <a:solidFill>
                  <a:srgbClr val="000000"/>
                </a:solidFill>
                <a:latin typeface="Arial"/>
                <a:ea typeface="Arial"/>
                <a:cs typeface="Arial"/>
              </a:defRPr>
            </a:pPr>
            <a:r>
              <a:rPr lang="en-US"/>
              <a:t>Monthly Capacity by Fuel Type plus Project Count, 13-Month Rolling Basis</a:t>
            </a:r>
          </a:p>
        </c:rich>
      </c:tx>
      <c:overlay val="0"/>
    </c:title>
    <c:autoTitleDeleted val="0"/>
    <c:plotArea>
      <c:layout/>
      <c:barChart>
        <c:barDir val="col"/>
        <c:grouping val="stacked"/>
        <c:varyColors val="0"/>
        <c:ser>
          <c:idx val="0"/>
          <c:order val="0"/>
          <c:tx>
            <c:strRef>
              <c:f>'data_GIM Trends_2'!$B$1</c:f>
              <c:strCache>
                <c:ptCount val="1"/>
                <c:pt idx="0">
                  <c:v>Natural Gas</c:v>
                </c:pt>
              </c:strCache>
            </c:strRef>
          </c:tx>
          <c:spPr>
            <a:solidFill>
              <a:srgbClr val="00AEC7"/>
            </a:solidFill>
            <a:ln>
              <a:noFill/>
            </a:ln>
          </c:spPr>
          <c:invertIfNegative val="0"/>
          <c:cat>
            <c:strRef>
              <c:f>'data_GIM Trends_2'!$A$2:$A$14</c:f>
              <c:strCache>
                <c:ptCount val="13"/>
                <c:pt idx="0">
                  <c:v>Jul-23</c:v>
                </c:pt>
                <c:pt idx="1">
                  <c:v>Aug-23</c:v>
                </c:pt>
                <c:pt idx="2">
                  <c:v>Sep-23</c:v>
                </c:pt>
                <c:pt idx="3">
                  <c:v>Oct-23</c:v>
                </c:pt>
                <c:pt idx="4">
                  <c:v>Nov-23</c:v>
                </c:pt>
                <c:pt idx="5">
                  <c:v>Dec-23</c:v>
                </c:pt>
                <c:pt idx="6">
                  <c:v>Jan-24</c:v>
                </c:pt>
                <c:pt idx="7">
                  <c:v>Feb-24</c:v>
                </c:pt>
                <c:pt idx="8">
                  <c:v>Mar-24</c:v>
                </c:pt>
                <c:pt idx="9">
                  <c:v>Apr-24</c:v>
                </c:pt>
                <c:pt idx="10">
                  <c:v>May-24</c:v>
                </c:pt>
                <c:pt idx="11">
                  <c:v>Jun-24</c:v>
                </c:pt>
                <c:pt idx="12">
                  <c:v>Jul-24</c:v>
                </c:pt>
              </c:strCache>
            </c:strRef>
          </c:cat>
          <c:val>
            <c:numRef>
              <c:f>'data_GIM Trends_2'!$B$2:$B$14</c:f>
              <c:numCache>
                <c:formatCode>General</c:formatCode>
                <c:ptCount val="13"/>
                <c:pt idx="0">
                  <c:v>12.36843</c:v>
                </c:pt>
                <c:pt idx="1">
                  <c:v>11.841530000000001</c:v>
                </c:pt>
                <c:pt idx="2">
                  <c:v>11.38373</c:v>
                </c:pt>
                <c:pt idx="3">
                  <c:v>13.63763</c:v>
                </c:pt>
                <c:pt idx="4">
                  <c:v>15.457280000000001</c:v>
                </c:pt>
                <c:pt idx="5">
                  <c:v>15.48278</c:v>
                </c:pt>
                <c:pt idx="6">
                  <c:v>15.546139999999999</c:v>
                </c:pt>
                <c:pt idx="7">
                  <c:v>16.02214</c:v>
                </c:pt>
                <c:pt idx="8">
                  <c:v>15.428850000000001</c:v>
                </c:pt>
                <c:pt idx="9">
                  <c:v>15.572929999999999</c:v>
                </c:pt>
                <c:pt idx="10">
                  <c:v>15.93793</c:v>
                </c:pt>
                <c:pt idx="11">
                  <c:v>17.088709999999999</c:v>
                </c:pt>
                <c:pt idx="12">
                  <c:v>22.159929999999999</c:v>
                </c:pt>
              </c:numCache>
            </c:numRef>
          </c:val>
          <c:extLst>
            <c:ext xmlns:c16="http://schemas.microsoft.com/office/drawing/2014/chart" uri="{C3380CC4-5D6E-409C-BE32-E72D297353CC}">
              <c16:uniqueId val="{00000000-6810-4644-9087-38EA7CD9E912}"/>
            </c:ext>
          </c:extLst>
        </c:ser>
        <c:ser>
          <c:idx val="1"/>
          <c:order val="1"/>
          <c:tx>
            <c:strRef>
              <c:f>'data_GIM Trends_2'!$C$1</c:f>
              <c:strCache>
                <c:ptCount val="1"/>
                <c:pt idx="0">
                  <c:v>Nuclear</c:v>
                </c:pt>
              </c:strCache>
            </c:strRef>
          </c:tx>
          <c:spPr>
            <a:pattFill prst="wdUpDiag">
              <a:fgClr>
                <a:srgbClr val="000080"/>
              </a:fgClr>
              <a:bgClr>
                <a:srgbClr val="FFFFFF"/>
              </a:bgClr>
            </a:pattFill>
            <a:ln>
              <a:noFill/>
            </a:ln>
          </c:spPr>
          <c:invertIfNegative val="0"/>
          <c:cat>
            <c:strRef>
              <c:f>'data_GIM Trends_2'!$A$2:$A$14</c:f>
              <c:strCache>
                <c:ptCount val="13"/>
                <c:pt idx="0">
                  <c:v>Jul-23</c:v>
                </c:pt>
                <c:pt idx="1">
                  <c:v>Aug-23</c:v>
                </c:pt>
                <c:pt idx="2">
                  <c:v>Sep-23</c:v>
                </c:pt>
                <c:pt idx="3">
                  <c:v>Oct-23</c:v>
                </c:pt>
                <c:pt idx="4">
                  <c:v>Nov-23</c:v>
                </c:pt>
                <c:pt idx="5">
                  <c:v>Dec-23</c:v>
                </c:pt>
                <c:pt idx="6">
                  <c:v>Jan-24</c:v>
                </c:pt>
                <c:pt idx="7">
                  <c:v>Feb-24</c:v>
                </c:pt>
                <c:pt idx="8">
                  <c:v>Mar-24</c:v>
                </c:pt>
                <c:pt idx="9">
                  <c:v>Apr-24</c:v>
                </c:pt>
                <c:pt idx="10">
                  <c:v>May-24</c:v>
                </c:pt>
                <c:pt idx="11">
                  <c:v>Jun-24</c:v>
                </c:pt>
                <c:pt idx="12">
                  <c:v>Jul-24</c:v>
                </c:pt>
              </c:strCache>
            </c:strRef>
          </c:cat>
          <c:val>
            <c:numRef>
              <c:f>'data_GIM Trends_2'!$C$2:$C$14</c:f>
              <c:numCache>
                <c:formatCode>General</c:formatCode>
                <c:ptCount val="13"/>
                <c:pt idx="0">
                  <c:v>0</c:v>
                </c:pt>
                <c:pt idx="1">
                  <c:v>0</c:v>
                </c:pt>
                <c:pt idx="2">
                  <c:v>0</c:v>
                </c:pt>
                <c:pt idx="3">
                  <c:v>0</c:v>
                </c:pt>
                <c:pt idx="4">
                  <c:v>0</c:v>
                </c:pt>
                <c:pt idx="5">
                  <c:v>0</c:v>
                </c:pt>
                <c:pt idx="6">
                  <c:v>0</c:v>
                </c:pt>
                <c:pt idx="7">
                  <c:v>0</c:v>
                </c:pt>
                <c:pt idx="8">
                  <c:v>0</c:v>
                </c:pt>
                <c:pt idx="9">
                  <c:v>0</c:v>
                </c:pt>
                <c:pt idx="10">
                  <c:v>0</c:v>
                </c:pt>
                <c:pt idx="11">
                  <c:v>0</c:v>
                </c:pt>
                <c:pt idx="12">
                  <c:v>0</c:v>
                </c:pt>
              </c:numCache>
            </c:numRef>
          </c:val>
          <c:extLst>
            <c:ext xmlns:c16="http://schemas.microsoft.com/office/drawing/2014/chart" uri="{C3380CC4-5D6E-409C-BE32-E72D297353CC}">
              <c16:uniqueId val="{00000001-6810-4644-9087-38EA7CD9E912}"/>
            </c:ext>
          </c:extLst>
        </c:ser>
        <c:ser>
          <c:idx val="2"/>
          <c:order val="2"/>
          <c:tx>
            <c:strRef>
              <c:f>'data_GIM Trends_2'!$D$1</c:f>
              <c:strCache>
                <c:ptCount val="1"/>
                <c:pt idx="0">
                  <c:v>Coal</c:v>
                </c:pt>
              </c:strCache>
            </c:strRef>
          </c:tx>
          <c:spPr>
            <a:solidFill>
              <a:srgbClr val="5B6770"/>
            </a:solidFill>
            <a:ln>
              <a:noFill/>
            </a:ln>
          </c:spPr>
          <c:invertIfNegative val="0"/>
          <c:cat>
            <c:strRef>
              <c:f>'data_GIM Trends_2'!$A$2:$A$14</c:f>
              <c:strCache>
                <c:ptCount val="13"/>
                <c:pt idx="0">
                  <c:v>Jul-23</c:v>
                </c:pt>
                <c:pt idx="1">
                  <c:v>Aug-23</c:v>
                </c:pt>
                <c:pt idx="2">
                  <c:v>Sep-23</c:v>
                </c:pt>
                <c:pt idx="3">
                  <c:v>Oct-23</c:v>
                </c:pt>
                <c:pt idx="4">
                  <c:v>Nov-23</c:v>
                </c:pt>
                <c:pt idx="5">
                  <c:v>Dec-23</c:v>
                </c:pt>
                <c:pt idx="6">
                  <c:v>Jan-24</c:v>
                </c:pt>
                <c:pt idx="7">
                  <c:v>Feb-24</c:v>
                </c:pt>
                <c:pt idx="8">
                  <c:v>Mar-24</c:v>
                </c:pt>
                <c:pt idx="9">
                  <c:v>Apr-24</c:v>
                </c:pt>
                <c:pt idx="10">
                  <c:v>May-24</c:v>
                </c:pt>
                <c:pt idx="11">
                  <c:v>Jun-24</c:v>
                </c:pt>
                <c:pt idx="12">
                  <c:v>Jul-24</c:v>
                </c:pt>
              </c:strCache>
            </c:strRef>
          </c:cat>
          <c:val>
            <c:numRef>
              <c:f>'data_GIM Trends_2'!$D$2:$D$14</c:f>
              <c:numCache>
                <c:formatCode>General</c:formatCode>
                <c:ptCount val="13"/>
                <c:pt idx="0">
                  <c:v>0</c:v>
                </c:pt>
                <c:pt idx="1">
                  <c:v>0</c:v>
                </c:pt>
                <c:pt idx="2">
                  <c:v>0</c:v>
                </c:pt>
                <c:pt idx="3">
                  <c:v>0</c:v>
                </c:pt>
                <c:pt idx="4">
                  <c:v>0</c:v>
                </c:pt>
                <c:pt idx="5">
                  <c:v>0</c:v>
                </c:pt>
                <c:pt idx="6">
                  <c:v>0</c:v>
                </c:pt>
                <c:pt idx="7">
                  <c:v>0</c:v>
                </c:pt>
                <c:pt idx="8">
                  <c:v>0</c:v>
                </c:pt>
                <c:pt idx="9">
                  <c:v>0</c:v>
                </c:pt>
                <c:pt idx="10">
                  <c:v>0</c:v>
                </c:pt>
                <c:pt idx="11">
                  <c:v>0</c:v>
                </c:pt>
                <c:pt idx="12">
                  <c:v>0</c:v>
                </c:pt>
              </c:numCache>
            </c:numRef>
          </c:val>
          <c:extLst>
            <c:ext xmlns:c16="http://schemas.microsoft.com/office/drawing/2014/chart" uri="{C3380CC4-5D6E-409C-BE32-E72D297353CC}">
              <c16:uniqueId val="{00000002-6810-4644-9087-38EA7CD9E912}"/>
            </c:ext>
          </c:extLst>
        </c:ser>
        <c:ser>
          <c:idx val="3"/>
          <c:order val="3"/>
          <c:tx>
            <c:strRef>
              <c:f>'data_GIM Trends_2'!$E$1</c:f>
              <c:strCache>
                <c:ptCount val="1"/>
                <c:pt idx="0">
                  <c:v>Wind</c:v>
                </c:pt>
              </c:strCache>
            </c:strRef>
          </c:tx>
          <c:spPr>
            <a:solidFill>
              <a:srgbClr val="26D07C"/>
            </a:solidFill>
            <a:ln>
              <a:noFill/>
            </a:ln>
          </c:spPr>
          <c:invertIfNegative val="0"/>
          <c:cat>
            <c:strRef>
              <c:f>'data_GIM Trends_2'!$A$2:$A$14</c:f>
              <c:strCache>
                <c:ptCount val="13"/>
                <c:pt idx="0">
                  <c:v>Jul-23</c:v>
                </c:pt>
                <c:pt idx="1">
                  <c:v>Aug-23</c:v>
                </c:pt>
                <c:pt idx="2">
                  <c:v>Sep-23</c:v>
                </c:pt>
                <c:pt idx="3">
                  <c:v>Oct-23</c:v>
                </c:pt>
                <c:pt idx="4">
                  <c:v>Nov-23</c:v>
                </c:pt>
                <c:pt idx="5">
                  <c:v>Dec-23</c:v>
                </c:pt>
                <c:pt idx="6">
                  <c:v>Jan-24</c:v>
                </c:pt>
                <c:pt idx="7">
                  <c:v>Feb-24</c:v>
                </c:pt>
                <c:pt idx="8">
                  <c:v>Mar-24</c:v>
                </c:pt>
                <c:pt idx="9">
                  <c:v>Apr-24</c:v>
                </c:pt>
                <c:pt idx="10">
                  <c:v>May-24</c:v>
                </c:pt>
                <c:pt idx="11">
                  <c:v>Jun-24</c:v>
                </c:pt>
                <c:pt idx="12">
                  <c:v>Jul-24</c:v>
                </c:pt>
              </c:strCache>
            </c:strRef>
          </c:cat>
          <c:val>
            <c:numRef>
              <c:f>'data_GIM Trends_2'!$E$2:$E$14</c:f>
              <c:numCache>
                <c:formatCode>General</c:formatCode>
                <c:ptCount val="13"/>
                <c:pt idx="0">
                  <c:v>28.615020000000001</c:v>
                </c:pt>
                <c:pt idx="1">
                  <c:v>32.034480000000002</c:v>
                </c:pt>
                <c:pt idx="2">
                  <c:v>31.639720000000001</c:v>
                </c:pt>
                <c:pt idx="3">
                  <c:v>31.91572</c:v>
                </c:pt>
                <c:pt idx="4">
                  <c:v>32.509569999999997</c:v>
                </c:pt>
                <c:pt idx="5">
                  <c:v>34.590949999999999</c:v>
                </c:pt>
                <c:pt idx="6">
                  <c:v>36.260890000000003</c:v>
                </c:pt>
                <c:pt idx="7">
                  <c:v>37.214970000000001</c:v>
                </c:pt>
                <c:pt idx="8">
                  <c:v>35.119619999999998</c:v>
                </c:pt>
                <c:pt idx="9">
                  <c:v>32.956290000000003</c:v>
                </c:pt>
                <c:pt idx="10">
                  <c:v>33.886769999999999</c:v>
                </c:pt>
                <c:pt idx="11">
                  <c:v>31.45223</c:v>
                </c:pt>
                <c:pt idx="12">
                  <c:v>33.731450000000002</c:v>
                </c:pt>
              </c:numCache>
            </c:numRef>
          </c:val>
          <c:extLst>
            <c:ext xmlns:c16="http://schemas.microsoft.com/office/drawing/2014/chart" uri="{C3380CC4-5D6E-409C-BE32-E72D297353CC}">
              <c16:uniqueId val="{00000003-6810-4644-9087-38EA7CD9E912}"/>
            </c:ext>
          </c:extLst>
        </c:ser>
        <c:ser>
          <c:idx val="4"/>
          <c:order val="4"/>
          <c:tx>
            <c:strRef>
              <c:f>'data_GIM Trends_2'!$F$1</c:f>
              <c:strCache>
                <c:ptCount val="1"/>
                <c:pt idx="0">
                  <c:v>Solar</c:v>
                </c:pt>
              </c:strCache>
            </c:strRef>
          </c:tx>
          <c:spPr>
            <a:solidFill>
              <a:srgbClr val="FEDD00"/>
            </a:solidFill>
            <a:ln>
              <a:noFill/>
            </a:ln>
          </c:spPr>
          <c:invertIfNegative val="0"/>
          <c:cat>
            <c:strRef>
              <c:f>'data_GIM Trends_2'!$A$2:$A$14</c:f>
              <c:strCache>
                <c:ptCount val="13"/>
                <c:pt idx="0">
                  <c:v>Jul-23</c:v>
                </c:pt>
                <c:pt idx="1">
                  <c:v>Aug-23</c:v>
                </c:pt>
                <c:pt idx="2">
                  <c:v>Sep-23</c:v>
                </c:pt>
                <c:pt idx="3">
                  <c:v>Oct-23</c:v>
                </c:pt>
                <c:pt idx="4">
                  <c:v>Nov-23</c:v>
                </c:pt>
                <c:pt idx="5">
                  <c:v>Dec-23</c:v>
                </c:pt>
                <c:pt idx="6">
                  <c:v>Jan-24</c:v>
                </c:pt>
                <c:pt idx="7">
                  <c:v>Feb-24</c:v>
                </c:pt>
                <c:pt idx="8">
                  <c:v>Mar-24</c:v>
                </c:pt>
                <c:pt idx="9">
                  <c:v>Apr-24</c:v>
                </c:pt>
                <c:pt idx="10">
                  <c:v>May-24</c:v>
                </c:pt>
                <c:pt idx="11">
                  <c:v>Jun-24</c:v>
                </c:pt>
                <c:pt idx="12">
                  <c:v>Jul-24</c:v>
                </c:pt>
              </c:strCache>
            </c:strRef>
          </c:cat>
          <c:val>
            <c:numRef>
              <c:f>'data_GIM Trends_2'!$F$2:$F$14</c:f>
              <c:numCache>
                <c:formatCode>General</c:formatCode>
                <c:ptCount val="13"/>
                <c:pt idx="0">
                  <c:v>133.97864000000001</c:v>
                </c:pt>
                <c:pt idx="1">
                  <c:v>136.16524000000001</c:v>
                </c:pt>
                <c:pt idx="2">
                  <c:v>141.31527</c:v>
                </c:pt>
                <c:pt idx="3">
                  <c:v>143.22148000000001</c:v>
                </c:pt>
                <c:pt idx="4">
                  <c:v>142.60597000000001</c:v>
                </c:pt>
                <c:pt idx="5">
                  <c:v>145.65402</c:v>
                </c:pt>
                <c:pt idx="6">
                  <c:v>148.13532000000001</c:v>
                </c:pt>
                <c:pt idx="7">
                  <c:v>152.09786</c:v>
                </c:pt>
                <c:pt idx="8">
                  <c:v>155.27251999999999</c:v>
                </c:pt>
                <c:pt idx="9">
                  <c:v>152.91650999999999</c:v>
                </c:pt>
                <c:pt idx="10">
                  <c:v>154.22529</c:v>
                </c:pt>
                <c:pt idx="11">
                  <c:v>152.43339</c:v>
                </c:pt>
                <c:pt idx="12">
                  <c:v>154.40717000000001</c:v>
                </c:pt>
              </c:numCache>
            </c:numRef>
          </c:val>
          <c:extLst>
            <c:ext xmlns:c16="http://schemas.microsoft.com/office/drawing/2014/chart" uri="{C3380CC4-5D6E-409C-BE32-E72D297353CC}">
              <c16:uniqueId val="{00000004-6810-4644-9087-38EA7CD9E912}"/>
            </c:ext>
          </c:extLst>
        </c:ser>
        <c:ser>
          <c:idx val="5"/>
          <c:order val="5"/>
          <c:tx>
            <c:strRef>
              <c:f>'data_GIM Trends_2'!$G$1</c:f>
              <c:strCache>
                <c:ptCount val="1"/>
                <c:pt idx="0">
                  <c:v>Biomass</c:v>
                </c:pt>
              </c:strCache>
            </c:strRef>
          </c:tx>
          <c:spPr>
            <a:solidFill>
              <a:srgbClr val="890C58"/>
            </a:solidFill>
            <a:ln>
              <a:noFill/>
            </a:ln>
          </c:spPr>
          <c:invertIfNegative val="0"/>
          <c:cat>
            <c:strRef>
              <c:f>'data_GIM Trends_2'!$A$2:$A$14</c:f>
              <c:strCache>
                <c:ptCount val="13"/>
                <c:pt idx="0">
                  <c:v>Jul-23</c:v>
                </c:pt>
                <c:pt idx="1">
                  <c:v>Aug-23</c:v>
                </c:pt>
                <c:pt idx="2">
                  <c:v>Sep-23</c:v>
                </c:pt>
                <c:pt idx="3">
                  <c:v>Oct-23</c:v>
                </c:pt>
                <c:pt idx="4">
                  <c:v>Nov-23</c:v>
                </c:pt>
                <c:pt idx="5">
                  <c:v>Dec-23</c:v>
                </c:pt>
                <c:pt idx="6">
                  <c:v>Jan-24</c:v>
                </c:pt>
                <c:pt idx="7">
                  <c:v>Feb-24</c:v>
                </c:pt>
                <c:pt idx="8">
                  <c:v>Mar-24</c:v>
                </c:pt>
                <c:pt idx="9">
                  <c:v>Apr-24</c:v>
                </c:pt>
                <c:pt idx="10">
                  <c:v>May-24</c:v>
                </c:pt>
                <c:pt idx="11">
                  <c:v>Jun-24</c:v>
                </c:pt>
                <c:pt idx="12">
                  <c:v>Jul-24</c:v>
                </c:pt>
              </c:strCache>
            </c:strRef>
          </c:cat>
          <c:val>
            <c:numRef>
              <c:f>'data_GIM Trends_2'!$G$2:$G$14</c:f>
              <c:numCache>
                <c:formatCode>General</c:formatCode>
                <c:ptCount val="13"/>
                <c:pt idx="0">
                  <c:v>5.2999999999999999E-2</c:v>
                </c:pt>
                <c:pt idx="1">
                  <c:v>5.2999999999999999E-2</c:v>
                </c:pt>
                <c:pt idx="2">
                  <c:v>5.2999999999999999E-2</c:v>
                </c:pt>
                <c:pt idx="3">
                  <c:v>5.2999999999999999E-2</c:v>
                </c:pt>
                <c:pt idx="4">
                  <c:v>5.2999999999999999E-2</c:v>
                </c:pt>
                <c:pt idx="5">
                  <c:v>5.2999999999999999E-2</c:v>
                </c:pt>
                <c:pt idx="6">
                  <c:v>5.2999999999999999E-2</c:v>
                </c:pt>
                <c:pt idx="7">
                  <c:v>0</c:v>
                </c:pt>
                <c:pt idx="8">
                  <c:v>0</c:v>
                </c:pt>
                <c:pt idx="9">
                  <c:v>0</c:v>
                </c:pt>
                <c:pt idx="10">
                  <c:v>0</c:v>
                </c:pt>
                <c:pt idx="11">
                  <c:v>0</c:v>
                </c:pt>
                <c:pt idx="12">
                  <c:v>0</c:v>
                </c:pt>
              </c:numCache>
            </c:numRef>
          </c:val>
          <c:extLst>
            <c:ext xmlns:c16="http://schemas.microsoft.com/office/drawing/2014/chart" uri="{C3380CC4-5D6E-409C-BE32-E72D297353CC}">
              <c16:uniqueId val="{00000005-6810-4644-9087-38EA7CD9E912}"/>
            </c:ext>
          </c:extLst>
        </c:ser>
        <c:ser>
          <c:idx val="6"/>
          <c:order val="6"/>
          <c:tx>
            <c:strRef>
              <c:f>'data_GIM Trends_2'!$H$1</c:f>
              <c:strCache>
                <c:ptCount val="1"/>
                <c:pt idx="0">
                  <c:v>Battery</c:v>
                </c:pt>
              </c:strCache>
            </c:strRef>
          </c:tx>
          <c:spPr>
            <a:solidFill>
              <a:srgbClr val="685BC7"/>
            </a:solidFill>
            <a:ln>
              <a:noFill/>
            </a:ln>
          </c:spPr>
          <c:invertIfNegative val="0"/>
          <c:cat>
            <c:strRef>
              <c:f>'data_GIM Trends_2'!$A$2:$A$14</c:f>
              <c:strCache>
                <c:ptCount val="13"/>
                <c:pt idx="0">
                  <c:v>Jul-23</c:v>
                </c:pt>
                <c:pt idx="1">
                  <c:v>Aug-23</c:v>
                </c:pt>
                <c:pt idx="2">
                  <c:v>Sep-23</c:v>
                </c:pt>
                <c:pt idx="3">
                  <c:v>Oct-23</c:v>
                </c:pt>
                <c:pt idx="4">
                  <c:v>Nov-23</c:v>
                </c:pt>
                <c:pt idx="5">
                  <c:v>Dec-23</c:v>
                </c:pt>
                <c:pt idx="6">
                  <c:v>Jan-24</c:v>
                </c:pt>
                <c:pt idx="7">
                  <c:v>Feb-24</c:v>
                </c:pt>
                <c:pt idx="8">
                  <c:v>Mar-24</c:v>
                </c:pt>
                <c:pt idx="9">
                  <c:v>Apr-24</c:v>
                </c:pt>
                <c:pt idx="10">
                  <c:v>May-24</c:v>
                </c:pt>
                <c:pt idx="11">
                  <c:v>Jun-24</c:v>
                </c:pt>
                <c:pt idx="12">
                  <c:v>Jul-24</c:v>
                </c:pt>
              </c:strCache>
            </c:strRef>
          </c:cat>
          <c:val>
            <c:numRef>
              <c:f>'data_GIM Trends_2'!$H$2:$H$14</c:f>
              <c:numCache>
                <c:formatCode>General</c:formatCode>
                <c:ptCount val="13"/>
                <c:pt idx="0">
                  <c:v>110.408</c:v>
                </c:pt>
                <c:pt idx="1">
                  <c:v>111.57902</c:v>
                </c:pt>
                <c:pt idx="2">
                  <c:v>114.56314999999999</c:v>
                </c:pt>
                <c:pt idx="3">
                  <c:v>120.53412</c:v>
                </c:pt>
                <c:pt idx="4">
                  <c:v>124.94116</c:v>
                </c:pt>
                <c:pt idx="5">
                  <c:v>127.06773</c:v>
                </c:pt>
                <c:pt idx="6">
                  <c:v>133.59245000000001</c:v>
                </c:pt>
                <c:pt idx="7">
                  <c:v>140.21915000000001</c:v>
                </c:pt>
                <c:pt idx="8">
                  <c:v>141.48366999999999</c:v>
                </c:pt>
                <c:pt idx="9">
                  <c:v>145.00040000000001</c:v>
                </c:pt>
                <c:pt idx="10">
                  <c:v>149.00155000000001</c:v>
                </c:pt>
                <c:pt idx="11">
                  <c:v>147.74345</c:v>
                </c:pt>
                <c:pt idx="12">
                  <c:v>151.81097</c:v>
                </c:pt>
              </c:numCache>
            </c:numRef>
          </c:val>
          <c:extLst>
            <c:ext xmlns:c16="http://schemas.microsoft.com/office/drawing/2014/chart" uri="{C3380CC4-5D6E-409C-BE32-E72D297353CC}">
              <c16:uniqueId val="{00000006-6810-4644-9087-38EA7CD9E912}"/>
            </c:ext>
          </c:extLst>
        </c:ser>
        <c:ser>
          <c:idx val="7"/>
          <c:order val="7"/>
          <c:tx>
            <c:strRef>
              <c:f>'data_GIM Trends_2'!$I$1</c:f>
              <c:strCache>
                <c:ptCount val="1"/>
                <c:pt idx="0">
                  <c:v>Other</c:v>
                </c:pt>
              </c:strCache>
            </c:strRef>
          </c:tx>
          <c:spPr>
            <a:solidFill>
              <a:srgbClr val="FF820A"/>
            </a:solidFill>
            <a:ln>
              <a:noFill/>
            </a:ln>
          </c:spPr>
          <c:invertIfNegative val="0"/>
          <c:cat>
            <c:strRef>
              <c:f>'data_GIM Trends_2'!$A$2:$A$14</c:f>
              <c:strCache>
                <c:ptCount val="13"/>
                <c:pt idx="0">
                  <c:v>Jul-23</c:v>
                </c:pt>
                <c:pt idx="1">
                  <c:v>Aug-23</c:v>
                </c:pt>
                <c:pt idx="2">
                  <c:v>Sep-23</c:v>
                </c:pt>
                <c:pt idx="3">
                  <c:v>Oct-23</c:v>
                </c:pt>
                <c:pt idx="4">
                  <c:v>Nov-23</c:v>
                </c:pt>
                <c:pt idx="5">
                  <c:v>Dec-23</c:v>
                </c:pt>
                <c:pt idx="6">
                  <c:v>Jan-24</c:v>
                </c:pt>
                <c:pt idx="7">
                  <c:v>Feb-24</c:v>
                </c:pt>
                <c:pt idx="8">
                  <c:v>Mar-24</c:v>
                </c:pt>
                <c:pt idx="9">
                  <c:v>Apr-24</c:v>
                </c:pt>
                <c:pt idx="10">
                  <c:v>May-24</c:v>
                </c:pt>
                <c:pt idx="11">
                  <c:v>Jun-24</c:v>
                </c:pt>
                <c:pt idx="12">
                  <c:v>Jul-24</c:v>
                </c:pt>
              </c:strCache>
            </c:strRef>
          </c:cat>
          <c:val>
            <c:numRef>
              <c:f>'data_GIM Trends_2'!$I$2:$I$14</c:f>
              <c:numCache>
                <c:formatCode>General</c:formatCode>
                <c:ptCount val="13"/>
                <c:pt idx="0">
                  <c:v>2.3856299999999999</c:v>
                </c:pt>
                <c:pt idx="1">
                  <c:v>2.2350300000000001</c:v>
                </c:pt>
                <c:pt idx="2">
                  <c:v>2.2350300000000001</c:v>
                </c:pt>
                <c:pt idx="3">
                  <c:v>2.2350300000000001</c:v>
                </c:pt>
                <c:pt idx="4">
                  <c:v>2.38503</c:v>
                </c:pt>
                <c:pt idx="5">
                  <c:v>2.367</c:v>
                </c:pt>
                <c:pt idx="6">
                  <c:v>2.2468499999999998</c:v>
                </c:pt>
                <c:pt idx="7">
                  <c:v>2.96685</c:v>
                </c:pt>
                <c:pt idx="8">
                  <c:v>2.3318500000000002</c:v>
                </c:pt>
                <c:pt idx="9">
                  <c:v>2.3318500000000002</c:v>
                </c:pt>
                <c:pt idx="10">
                  <c:v>2.3318500000000002</c:v>
                </c:pt>
                <c:pt idx="11">
                  <c:v>2.3318500000000002</c:v>
                </c:pt>
                <c:pt idx="12">
                  <c:v>2.5618500000000002</c:v>
                </c:pt>
              </c:numCache>
            </c:numRef>
          </c:val>
          <c:extLst>
            <c:ext xmlns:c16="http://schemas.microsoft.com/office/drawing/2014/chart" uri="{C3380CC4-5D6E-409C-BE32-E72D297353CC}">
              <c16:uniqueId val="{00000007-6810-4644-9087-38EA7CD9E912}"/>
            </c:ext>
          </c:extLst>
        </c:ser>
        <c:dLbls>
          <c:showLegendKey val="0"/>
          <c:showVal val="0"/>
          <c:showCatName val="0"/>
          <c:showSerName val="0"/>
          <c:showPercent val="0"/>
          <c:showBubbleSize val="0"/>
        </c:dLbls>
        <c:gapWidth val="150"/>
        <c:overlap val="100"/>
        <c:axId val="1"/>
        <c:axId val="3"/>
      </c:barChart>
      <c:lineChart>
        <c:grouping val="standard"/>
        <c:varyColors val="0"/>
        <c:ser>
          <c:idx val="8"/>
          <c:order val="8"/>
          <c:tx>
            <c:strRef>
              <c:f>'data_GIM Trends_2'!$J$1</c:f>
              <c:strCache>
                <c:ptCount val="1"/>
                <c:pt idx="0">
                  <c:v>Total Project Count</c:v>
                </c:pt>
              </c:strCache>
            </c:strRef>
          </c:tx>
          <c:spPr>
            <a:ln w="0">
              <a:solidFill>
                <a:srgbClr val="000000"/>
              </a:solidFill>
              <a:prstDash val="solid"/>
            </a:ln>
          </c:spPr>
          <c:marker>
            <c:symbol val="circle"/>
            <c:size val="6"/>
            <c:spPr>
              <a:solidFill>
                <a:srgbClr val="000000"/>
              </a:solidFill>
              <a:ln>
                <a:noFill/>
              </a:ln>
            </c:spPr>
          </c:marker>
          <c:cat>
            <c:strRef>
              <c:f>'data_GIM Trends_2'!$A$2:$A$14</c:f>
              <c:strCache>
                <c:ptCount val="13"/>
                <c:pt idx="0">
                  <c:v>Jul-23</c:v>
                </c:pt>
                <c:pt idx="1">
                  <c:v>Aug-23</c:v>
                </c:pt>
                <c:pt idx="2">
                  <c:v>Sep-23</c:v>
                </c:pt>
                <c:pt idx="3">
                  <c:v>Oct-23</c:v>
                </c:pt>
                <c:pt idx="4">
                  <c:v>Nov-23</c:v>
                </c:pt>
                <c:pt idx="5">
                  <c:v>Dec-23</c:v>
                </c:pt>
                <c:pt idx="6">
                  <c:v>Jan-24</c:v>
                </c:pt>
                <c:pt idx="7">
                  <c:v>Feb-24</c:v>
                </c:pt>
                <c:pt idx="8">
                  <c:v>Mar-24</c:v>
                </c:pt>
                <c:pt idx="9">
                  <c:v>Apr-24</c:v>
                </c:pt>
                <c:pt idx="10">
                  <c:v>May-24</c:v>
                </c:pt>
                <c:pt idx="11">
                  <c:v>Jun-24</c:v>
                </c:pt>
                <c:pt idx="12">
                  <c:v>Jul-24</c:v>
                </c:pt>
              </c:strCache>
            </c:strRef>
          </c:cat>
          <c:val>
            <c:numRef>
              <c:f>'data_GIM Trends_2'!$J$2:$J$14</c:f>
              <c:numCache>
                <c:formatCode>General</c:formatCode>
                <c:ptCount val="13"/>
                <c:pt idx="0">
                  <c:v>1500</c:v>
                </c:pt>
                <c:pt idx="1">
                  <c:v>1537</c:v>
                </c:pt>
                <c:pt idx="2">
                  <c:v>1580</c:v>
                </c:pt>
                <c:pt idx="3">
                  <c:v>1628</c:v>
                </c:pt>
                <c:pt idx="4">
                  <c:v>1656</c:v>
                </c:pt>
                <c:pt idx="5">
                  <c:v>1671</c:v>
                </c:pt>
                <c:pt idx="6">
                  <c:v>1731</c:v>
                </c:pt>
                <c:pt idx="7">
                  <c:v>1783</c:v>
                </c:pt>
                <c:pt idx="8">
                  <c:v>1775</c:v>
                </c:pt>
                <c:pt idx="9">
                  <c:v>1780</c:v>
                </c:pt>
                <c:pt idx="10">
                  <c:v>1813</c:v>
                </c:pt>
                <c:pt idx="11">
                  <c:v>1812</c:v>
                </c:pt>
                <c:pt idx="12">
                  <c:v>1858</c:v>
                </c:pt>
              </c:numCache>
            </c:numRef>
          </c:val>
          <c:smooth val="0"/>
          <c:extLst>
            <c:ext xmlns:c16="http://schemas.microsoft.com/office/drawing/2014/chart" uri="{C3380CC4-5D6E-409C-BE32-E72D297353CC}">
              <c16:uniqueId val="{00000008-6810-4644-9087-38EA7CD9E912}"/>
            </c:ext>
          </c:extLst>
        </c:ser>
        <c:dLbls>
          <c:showLegendKey val="0"/>
          <c:showVal val="0"/>
          <c:showCatName val="0"/>
          <c:showSerName val="0"/>
          <c:showPercent val="0"/>
          <c:showBubbleSize val="0"/>
        </c:dLbls>
        <c:marker val="1"/>
        <c:smooth val="0"/>
        <c:axId val="363597264"/>
        <c:axId val="2"/>
      </c:lineChart>
      <c:lineChart>
        <c:grouping val="standard"/>
        <c:varyColors val="0"/>
        <c:ser>
          <c:idx val="9"/>
          <c:order val="9"/>
          <c:tx>
            <c:strRef>
              <c:f>'data_GIM Trends_2'!$K$1</c:f>
              <c:strCache>
                <c:ptCount val="1"/>
                <c:pt idx="0">
                  <c:v>Cancelled Project Count</c:v>
                </c:pt>
              </c:strCache>
            </c:strRef>
          </c:tx>
          <c:spPr>
            <a:ln w="0">
              <a:solidFill>
                <a:srgbClr val="000080"/>
              </a:solidFill>
              <a:prstDash val="solid"/>
            </a:ln>
          </c:spPr>
          <c:marker>
            <c:symbol val="circle"/>
            <c:size val="6"/>
            <c:spPr>
              <a:solidFill>
                <a:srgbClr val="000080"/>
              </a:solidFill>
              <a:ln>
                <a:noFill/>
              </a:ln>
            </c:spPr>
          </c:marker>
          <c:cat>
            <c:strRef>
              <c:f>'data_GIM Trends_2'!$A$2:$A$14</c:f>
              <c:strCache>
                <c:ptCount val="13"/>
                <c:pt idx="0">
                  <c:v>Jul-23</c:v>
                </c:pt>
                <c:pt idx="1">
                  <c:v>Aug-23</c:v>
                </c:pt>
                <c:pt idx="2">
                  <c:v>Sep-23</c:v>
                </c:pt>
                <c:pt idx="3">
                  <c:v>Oct-23</c:v>
                </c:pt>
                <c:pt idx="4">
                  <c:v>Nov-23</c:v>
                </c:pt>
                <c:pt idx="5">
                  <c:v>Dec-23</c:v>
                </c:pt>
                <c:pt idx="6">
                  <c:v>Jan-24</c:v>
                </c:pt>
                <c:pt idx="7">
                  <c:v>Feb-24</c:v>
                </c:pt>
                <c:pt idx="8">
                  <c:v>Mar-24</c:v>
                </c:pt>
                <c:pt idx="9">
                  <c:v>Apr-24</c:v>
                </c:pt>
                <c:pt idx="10">
                  <c:v>May-24</c:v>
                </c:pt>
                <c:pt idx="11">
                  <c:v>Jun-24</c:v>
                </c:pt>
                <c:pt idx="12">
                  <c:v>Jul-24</c:v>
                </c:pt>
              </c:strCache>
            </c:strRef>
          </c:cat>
          <c:val>
            <c:numRef>
              <c:f>'data_GIM Trends_2'!$K$2:$K$14</c:f>
              <c:numCache>
                <c:formatCode>General</c:formatCode>
                <c:ptCount val="13"/>
                <c:pt idx="0">
                  <c:v>16</c:v>
                </c:pt>
                <c:pt idx="1">
                  <c:v>7</c:v>
                </c:pt>
                <c:pt idx="2">
                  <c:v>15</c:v>
                </c:pt>
                <c:pt idx="3">
                  <c:v>16</c:v>
                </c:pt>
                <c:pt idx="4">
                  <c:v>10</c:v>
                </c:pt>
                <c:pt idx="5">
                  <c:v>12</c:v>
                </c:pt>
                <c:pt idx="6">
                  <c:v>12</c:v>
                </c:pt>
                <c:pt idx="7">
                  <c:v>13</c:v>
                </c:pt>
                <c:pt idx="8">
                  <c:v>64</c:v>
                </c:pt>
                <c:pt idx="9">
                  <c:v>15</c:v>
                </c:pt>
                <c:pt idx="10">
                  <c:v>9</c:v>
                </c:pt>
                <c:pt idx="11">
                  <c:v>27</c:v>
                </c:pt>
                <c:pt idx="12">
                  <c:v>5</c:v>
                </c:pt>
              </c:numCache>
            </c:numRef>
          </c:val>
          <c:smooth val="0"/>
          <c:extLst>
            <c:ext xmlns:c16="http://schemas.microsoft.com/office/drawing/2014/chart" uri="{C3380CC4-5D6E-409C-BE32-E72D297353CC}">
              <c16:uniqueId val="{00000009-6810-4644-9087-38EA7CD9E912}"/>
            </c:ext>
          </c:extLst>
        </c:ser>
        <c:dLbls>
          <c:showLegendKey val="0"/>
          <c:showVal val="0"/>
          <c:showCatName val="0"/>
          <c:showSerName val="0"/>
          <c:showPercent val="0"/>
          <c:showBubbleSize val="0"/>
        </c:dLbls>
        <c:marker val="1"/>
        <c:smooth val="0"/>
        <c:axId val="363597264"/>
        <c:axId val="2"/>
      </c:lineChart>
      <c:catAx>
        <c:axId val="363597264"/>
        <c:scaling>
          <c:orientation val="minMax"/>
        </c:scaling>
        <c:delete val="0"/>
        <c:axPos val="b"/>
        <c:title>
          <c:tx>
            <c:rich>
              <a:bodyPr/>
              <a:lstStyle/>
              <a:p>
                <a:pPr>
                  <a:defRPr sz="800" b="1" i="0" u="none" strike="noStrike">
                    <a:solidFill>
                      <a:srgbClr val="000000"/>
                    </a:solidFill>
                    <a:latin typeface="Arial"/>
                    <a:ea typeface="Arial"/>
                    <a:cs typeface="Arial"/>
                  </a:defRPr>
                </a:pPr>
                <a:r>
                  <a:rPr lang="en-US"/>
                  <a:t> </a:t>
                </a:r>
              </a:p>
            </c:rich>
          </c:tx>
          <c:overlay val="0"/>
        </c:title>
        <c:numFmt formatCode="General" sourceLinked="1"/>
        <c:majorTickMark val="none"/>
        <c:minorTickMark val="none"/>
        <c:tickLblPos val="low"/>
        <c:spPr>
          <a:ln w="0">
            <a:solidFill>
              <a:srgbClr val="000000"/>
            </a:solidFill>
            <a:prstDash val="solid"/>
          </a:ln>
        </c:spPr>
        <c:txPr>
          <a:bodyPr/>
          <a:lstStyle/>
          <a:p>
            <a:pPr>
              <a:defRPr sz="800" b="0" i="0" u="none" strike="noStrike">
                <a:solidFill>
                  <a:srgbClr val="000000"/>
                </a:solidFill>
                <a:latin typeface="Arial"/>
                <a:ea typeface="Arial"/>
                <a:cs typeface="Arial"/>
              </a:defRPr>
            </a:pPr>
            <a:endParaRPr lang="en-US"/>
          </a:p>
        </c:txPr>
        <c:crossAx val="2"/>
        <c:crosses val="autoZero"/>
        <c:auto val="0"/>
        <c:lblAlgn val="ctr"/>
        <c:lblOffset val="100"/>
        <c:noMultiLvlLbl val="0"/>
      </c:catAx>
      <c:valAx>
        <c:axId val="2"/>
        <c:scaling>
          <c:orientation val="minMax"/>
          <c:min val="0"/>
        </c:scaling>
        <c:delete val="0"/>
        <c:axPos val="l"/>
        <c:majorGridlines>
          <c:spPr>
            <a:ln w="0">
              <a:solidFill>
                <a:srgbClr val="CCCCCC"/>
              </a:solidFill>
              <a:prstDash val="solid"/>
            </a:ln>
          </c:spPr>
        </c:majorGridlines>
        <c:title>
          <c:tx>
            <c:rich>
              <a:bodyPr/>
              <a:lstStyle/>
              <a:p>
                <a:pPr>
                  <a:defRPr sz="800" b="1" i="0" u="none" strike="noStrike">
                    <a:solidFill>
                      <a:srgbClr val="000000"/>
                    </a:solidFill>
                    <a:latin typeface="Arial"/>
                    <a:ea typeface="Arial"/>
                    <a:cs typeface="Arial"/>
                  </a:defRPr>
                </a:pPr>
                <a:r>
                  <a:rPr lang="en-US"/>
                  <a:t>Project Count</a:t>
                </a:r>
              </a:p>
            </c:rich>
          </c:tx>
          <c:overlay val="0"/>
        </c:title>
        <c:numFmt formatCode="#,##0" sourceLinked="0"/>
        <c:majorTickMark val="none"/>
        <c:minorTickMark val="none"/>
        <c:tickLblPos val="nextTo"/>
        <c:spPr>
          <a:ln w="0">
            <a:solidFill>
              <a:srgbClr val="000000"/>
            </a:solidFill>
            <a:prstDash val="solid"/>
          </a:ln>
        </c:spPr>
        <c:txPr>
          <a:bodyPr/>
          <a:lstStyle/>
          <a:p>
            <a:pPr>
              <a:defRPr sz="800" b="0" i="0" u="none" strike="noStrike">
                <a:solidFill>
                  <a:srgbClr val="000000"/>
                </a:solidFill>
                <a:latin typeface="Arial"/>
                <a:ea typeface="Arial"/>
                <a:cs typeface="Arial"/>
              </a:defRPr>
            </a:pPr>
            <a:endParaRPr lang="en-US"/>
          </a:p>
        </c:txPr>
        <c:crossAx val="363597264"/>
        <c:crosses val="autoZero"/>
        <c:crossBetween val="between"/>
        <c:majorUnit val="162"/>
      </c:valAx>
      <c:catAx>
        <c:axId val="1"/>
        <c:scaling>
          <c:orientation val="minMax"/>
        </c:scaling>
        <c:delete val="1"/>
        <c:axPos val="b"/>
        <c:numFmt formatCode="General" sourceLinked="1"/>
        <c:majorTickMark val="out"/>
        <c:minorTickMark val="none"/>
        <c:tickLblPos val="nextTo"/>
        <c:crossAx val="3"/>
        <c:crosses val="autoZero"/>
        <c:auto val="0"/>
        <c:lblAlgn val="ctr"/>
        <c:lblOffset val="100"/>
        <c:noMultiLvlLbl val="0"/>
      </c:catAx>
      <c:valAx>
        <c:axId val="3"/>
        <c:scaling>
          <c:orientation val="minMax"/>
          <c:max val="429"/>
          <c:min val="0"/>
        </c:scaling>
        <c:delete val="0"/>
        <c:axPos val="r"/>
        <c:title>
          <c:tx>
            <c:rich>
              <a:bodyPr rot="5400000" vert="horz"/>
              <a:lstStyle/>
              <a:p>
                <a:pPr>
                  <a:defRPr sz="800" b="1" i="0" u="none" strike="noStrike">
                    <a:solidFill>
                      <a:srgbClr val="0066CC"/>
                    </a:solidFill>
                    <a:latin typeface="Arial"/>
                    <a:ea typeface="Arial"/>
                    <a:cs typeface="Arial"/>
                  </a:defRPr>
                </a:pPr>
                <a:r>
                  <a:rPr lang="en-US"/>
                  <a:t>GW Capacity </a:t>
                </a:r>
              </a:p>
            </c:rich>
          </c:tx>
          <c:overlay val="0"/>
        </c:title>
        <c:numFmt formatCode="#,##0" sourceLinked="0"/>
        <c:majorTickMark val="none"/>
        <c:minorTickMark val="none"/>
        <c:tickLblPos val="nextTo"/>
        <c:spPr>
          <a:ln w="0">
            <a:solidFill>
              <a:srgbClr val="99CCFF"/>
            </a:solidFill>
            <a:prstDash val="solid"/>
          </a:ln>
        </c:spPr>
        <c:txPr>
          <a:bodyPr/>
          <a:lstStyle/>
          <a:p>
            <a:pPr>
              <a:defRPr sz="800" b="0" i="0" u="none" strike="noStrike">
                <a:solidFill>
                  <a:srgbClr val="0066CC"/>
                </a:solidFill>
                <a:latin typeface="Arial"/>
                <a:ea typeface="Arial"/>
                <a:cs typeface="Arial"/>
              </a:defRPr>
            </a:pPr>
            <a:endParaRPr lang="en-US"/>
          </a:p>
        </c:txPr>
        <c:crossAx val="1"/>
        <c:crosses val="max"/>
        <c:crossBetween val="between"/>
        <c:majorUnit val="33"/>
      </c:valAx>
      <c:spPr>
        <a:noFill/>
      </c:spPr>
    </c:plotArea>
    <c:legend>
      <c:legendPos val="b"/>
      <c:overlay val="0"/>
      <c:spPr>
        <a:noFill/>
        <a:ln>
          <a:noFill/>
        </a:ln>
      </c:spPr>
      <c:txPr>
        <a:bodyPr/>
        <a:lstStyle/>
        <a:p>
          <a:pPr>
            <a:defRPr sz="800" b="0" i="0" u="none" strike="noStrike">
              <a:solidFill>
                <a:srgbClr val="000000"/>
              </a:solidFill>
              <a:latin typeface="Arial"/>
              <a:ea typeface="Arial"/>
              <a:cs typeface="Arial"/>
            </a:defRPr>
          </a:pPr>
          <a:endParaRPr lang="en-US"/>
        </a:p>
      </c:txPr>
    </c:legend>
    <c:plotVisOnly val="0"/>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i="0" u="none" strike="noStrike">
                <a:solidFill>
                  <a:srgbClr val="000000"/>
                </a:solidFill>
                <a:latin typeface="Arial"/>
                <a:ea typeface="Arial"/>
                <a:cs typeface="Arial"/>
              </a:defRPr>
            </a:pPr>
            <a:r>
              <a:rPr lang="en-US"/>
              <a:t>Small Generator Monthly Capacity by GIM Milestone plus Project Count, 13-Month Rolling Basis</a:t>
            </a:r>
          </a:p>
        </c:rich>
      </c:tx>
      <c:overlay val="0"/>
    </c:title>
    <c:autoTitleDeleted val="0"/>
    <c:plotArea>
      <c:layout/>
      <c:barChart>
        <c:barDir val="col"/>
        <c:grouping val="stacked"/>
        <c:varyColors val="0"/>
        <c:ser>
          <c:idx val="0"/>
          <c:order val="0"/>
          <c:tx>
            <c:strRef>
              <c:f>'data_GIM Trends_3'!$B$1</c:f>
              <c:strCache>
                <c:ptCount val="1"/>
                <c:pt idx="0">
                  <c:v># Not Model Ready</c:v>
                </c:pt>
              </c:strCache>
            </c:strRef>
          </c:tx>
          <c:spPr>
            <a:pattFill prst="wdUpDiag">
              <a:fgClr>
                <a:srgbClr val="26D07C"/>
              </a:fgClr>
              <a:bgClr>
                <a:srgbClr val="26D07C"/>
              </a:bgClr>
            </a:pattFill>
            <a:ln>
              <a:noFill/>
            </a:ln>
          </c:spPr>
          <c:invertIfNegative val="0"/>
          <c:cat>
            <c:strRef>
              <c:f>'data_GIM Trends_3'!$A$2:$A$14</c:f>
              <c:strCache>
                <c:ptCount val="13"/>
                <c:pt idx="0">
                  <c:v>Jul-23</c:v>
                </c:pt>
                <c:pt idx="1">
                  <c:v>Aug-23</c:v>
                </c:pt>
                <c:pt idx="2">
                  <c:v>Sep-23</c:v>
                </c:pt>
                <c:pt idx="3">
                  <c:v>Oct-23</c:v>
                </c:pt>
                <c:pt idx="4">
                  <c:v>Nov-23</c:v>
                </c:pt>
                <c:pt idx="5">
                  <c:v>Dec-23</c:v>
                </c:pt>
                <c:pt idx="6">
                  <c:v>Jan-24</c:v>
                </c:pt>
                <c:pt idx="7">
                  <c:v>Feb-24</c:v>
                </c:pt>
                <c:pt idx="8">
                  <c:v>Mar-24</c:v>
                </c:pt>
                <c:pt idx="9">
                  <c:v>Apr-24</c:v>
                </c:pt>
                <c:pt idx="10">
                  <c:v>May-24</c:v>
                </c:pt>
                <c:pt idx="11">
                  <c:v>Jun-24</c:v>
                </c:pt>
                <c:pt idx="12">
                  <c:v>Jul-24</c:v>
                </c:pt>
              </c:strCache>
            </c:strRef>
          </c:cat>
          <c:val>
            <c:numRef>
              <c:f>'data_GIM Trends_3'!$B$2:$B$14</c:f>
              <c:numCache>
                <c:formatCode>General</c:formatCode>
                <c:ptCount val="13"/>
                <c:pt idx="0">
                  <c:v>25</c:v>
                </c:pt>
                <c:pt idx="1">
                  <c:v>31</c:v>
                </c:pt>
                <c:pt idx="2">
                  <c:v>40</c:v>
                </c:pt>
                <c:pt idx="3">
                  <c:v>41</c:v>
                </c:pt>
                <c:pt idx="4">
                  <c:v>44</c:v>
                </c:pt>
                <c:pt idx="5">
                  <c:v>41</c:v>
                </c:pt>
                <c:pt idx="6">
                  <c:v>42</c:v>
                </c:pt>
                <c:pt idx="7">
                  <c:v>43</c:v>
                </c:pt>
                <c:pt idx="8">
                  <c:v>39</c:v>
                </c:pt>
                <c:pt idx="9">
                  <c:v>42</c:v>
                </c:pt>
                <c:pt idx="10">
                  <c:v>39</c:v>
                </c:pt>
                <c:pt idx="11">
                  <c:v>34</c:v>
                </c:pt>
                <c:pt idx="12">
                  <c:v>31</c:v>
                </c:pt>
              </c:numCache>
            </c:numRef>
          </c:val>
          <c:extLst>
            <c:ext xmlns:c16="http://schemas.microsoft.com/office/drawing/2014/chart" uri="{C3380CC4-5D6E-409C-BE32-E72D297353CC}">
              <c16:uniqueId val="{00000000-124C-4814-BAA8-5B591D0E1696}"/>
            </c:ext>
          </c:extLst>
        </c:ser>
        <c:ser>
          <c:idx val="1"/>
          <c:order val="1"/>
          <c:tx>
            <c:strRef>
              <c:f>'data_GIM Trends_3'!$C$1</c:f>
              <c:strCache>
                <c:ptCount val="1"/>
                <c:pt idx="0">
                  <c:v># Model Ready</c:v>
                </c:pt>
              </c:strCache>
            </c:strRef>
          </c:tx>
          <c:spPr>
            <a:solidFill>
              <a:srgbClr val="003865"/>
            </a:solidFill>
            <a:ln>
              <a:noFill/>
            </a:ln>
          </c:spPr>
          <c:invertIfNegative val="0"/>
          <c:cat>
            <c:strRef>
              <c:f>'data_GIM Trends_3'!$A$2:$A$14</c:f>
              <c:strCache>
                <c:ptCount val="13"/>
                <c:pt idx="0">
                  <c:v>Jul-23</c:v>
                </c:pt>
                <c:pt idx="1">
                  <c:v>Aug-23</c:v>
                </c:pt>
                <c:pt idx="2">
                  <c:v>Sep-23</c:v>
                </c:pt>
                <c:pt idx="3">
                  <c:v>Oct-23</c:v>
                </c:pt>
                <c:pt idx="4">
                  <c:v>Nov-23</c:v>
                </c:pt>
                <c:pt idx="5">
                  <c:v>Dec-23</c:v>
                </c:pt>
                <c:pt idx="6">
                  <c:v>Jan-24</c:v>
                </c:pt>
                <c:pt idx="7">
                  <c:v>Feb-24</c:v>
                </c:pt>
                <c:pt idx="8">
                  <c:v>Mar-24</c:v>
                </c:pt>
                <c:pt idx="9">
                  <c:v>Apr-24</c:v>
                </c:pt>
                <c:pt idx="10">
                  <c:v>May-24</c:v>
                </c:pt>
                <c:pt idx="11">
                  <c:v>Jun-24</c:v>
                </c:pt>
                <c:pt idx="12">
                  <c:v>Jul-24</c:v>
                </c:pt>
              </c:strCache>
            </c:strRef>
          </c:cat>
          <c:val>
            <c:numRef>
              <c:f>'data_GIM Trends_3'!$C$2:$C$14</c:f>
              <c:numCache>
                <c:formatCode>General</c:formatCode>
                <c:ptCount val="13"/>
                <c:pt idx="0">
                  <c:v>28</c:v>
                </c:pt>
                <c:pt idx="1">
                  <c:v>30</c:v>
                </c:pt>
                <c:pt idx="2">
                  <c:v>32</c:v>
                </c:pt>
                <c:pt idx="3">
                  <c:v>32</c:v>
                </c:pt>
                <c:pt idx="4">
                  <c:v>30</c:v>
                </c:pt>
                <c:pt idx="5">
                  <c:v>28</c:v>
                </c:pt>
                <c:pt idx="6">
                  <c:v>29</c:v>
                </c:pt>
                <c:pt idx="7">
                  <c:v>27</c:v>
                </c:pt>
                <c:pt idx="8">
                  <c:v>29</c:v>
                </c:pt>
                <c:pt idx="9">
                  <c:v>33</c:v>
                </c:pt>
                <c:pt idx="10">
                  <c:v>41</c:v>
                </c:pt>
                <c:pt idx="11">
                  <c:v>44</c:v>
                </c:pt>
                <c:pt idx="12">
                  <c:v>46</c:v>
                </c:pt>
              </c:numCache>
            </c:numRef>
          </c:val>
          <c:extLst>
            <c:ext xmlns:c16="http://schemas.microsoft.com/office/drawing/2014/chart" uri="{C3380CC4-5D6E-409C-BE32-E72D297353CC}">
              <c16:uniqueId val="{00000001-124C-4814-BAA8-5B591D0E1696}"/>
            </c:ext>
          </c:extLst>
        </c:ser>
        <c:dLbls>
          <c:showLegendKey val="0"/>
          <c:showVal val="0"/>
          <c:showCatName val="0"/>
          <c:showSerName val="0"/>
          <c:showPercent val="0"/>
          <c:showBubbleSize val="0"/>
        </c:dLbls>
        <c:gapWidth val="150"/>
        <c:overlap val="100"/>
        <c:axId val="363603504"/>
        <c:axId val="2"/>
      </c:barChart>
      <c:lineChart>
        <c:grouping val="stacked"/>
        <c:varyColors val="0"/>
        <c:ser>
          <c:idx val="2"/>
          <c:order val="2"/>
          <c:tx>
            <c:strRef>
              <c:f>'data_GIM Trends_3'!$D$1</c:f>
              <c:strCache>
                <c:ptCount val="1"/>
                <c:pt idx="0">
                  <c:v>MW Capacity</c:v>
                </c:pt>
              </c:strCache>
            </c:strRef>
          </c:tx>
          <c:spPr>
            <a:ln w="0">
              <a:solidFill>
                <a:srgbClr val="5B6770"/>
              </a:solidFill>
              <a:prstDash val="solid"/>
            </a:ln>
          </c:spPr>
          <c:marker>
            <c:symbol val="circle"/>
            <c:size val="6"/>
            <c:spPr>
              <a:solidFill>
                <a:srgbClr val="5B6770"/>
              </a:solidFill>
              <a:ln>
                <a:noFill/>
              </a:ln>
            </c:spPr>
          </c:marker>
          <c:cat>
            <c:strRef>
              <c:f>'data_GIM Trends_3'!$A$2:$A$14</c:f>
              <c:strCache>
                <c:ptCount val="13"/>
                <c:pt idx="0">
                  <c:v>Jul-23</c:v>
                </c:pt>
                <c:pt idx="1">
                  <c:v>Aug-23</c:v>
                </c:pt>
                <c:pt idx="2">
                  <c:v>Sep-23</c:v>
                </c:pt>
                <c:pt idx="3">
                  <c:v>Oct-23</c:v>
                </c:pt>
                <c:pt idx="4">
                  <c:v>Nov-23</c:v>
                </c:pt>
                <c:pt idx="5">
                  <c:v>Dec-23</c:v>
                </c:pt>
                <c:pt idx="6">
                  <c:v>Jan-24</c:v>
                </c:pt>
                <c:pt idx="7">
                  <c:v>Feb-24</c:v>
                </c:pt>
                <c:pt idx="8">
                  <c:v>Mar-24</c:v>
                </c:pt>
                <c:pt idx="9">
                  <c:v>Apr-24</c:v>
                </c:pt>
                <c:pt idx="10">
                  <c:v>May-24</c:v>
                </c:pt>
                <c:pt idx="11">
                  <c:v>Jun-24</c:v>
                </c:pt>
                <c:pt idx="12">
                  <c:v>Jul-24</c:v>
                </c:pt>
              </c:strCache>
            </c:strRef>
          </c:cat>
          <c:val>
            <c:numRef>
              <c:f>'data_GIM Trends_3'!$D$2:$D$14</c:f>
              <c:numCache>
                <c:formatCode>General</c:formatCode>
                <c:ptCount val="13"/>
                <c:pt idx="0">
                  <c:v>501.55</c:v>
                </c:pt>
                <c:pt idx="1">
                  <c:v>573.37</c:v>
                </c:pt>
                <c:pt idx="2">
                  <c:v>682.72</c:v>
                </c:pt>
                <c:pt idx="3">
                  <c:v>692.56</c:v>
                </c:pt>
                <c:pt idx="4">
                  <c:v>701.31</c:v>
                </c:pt>
                <c:pt idx="5">
                  <c:v>651.14</c:v>
                </c:pt>
                <c:pt idx="6">
                  <c:v>670.99</c:v>
                </c:pt>
                <c:pt idx="7">
                  <c:v>660.94</c:v>
                </c:pt>
                <c:pt idx="8">
                  <c:v>641.11</c:v>
                </c:pt>
                <c:pt idx="9">
                  <c:v>705.33</c:v>
                </c:pt>
                <c:pt idx="10">
                  <c:v>745.73</c:v>
                </c:pt>
                <c:pt idx="11">
                  <c:v>725.74</c:v>
                </c:pt>
                <c:pt idx="12">
                  <c:v>715.94</c:v>
                </c:pt>
              </c:numCache>
            </c:numRef>
          </c:val>
          <c:smooth val="0"/>
          <c:extLst>
            <c:ext xmlns:c16="http://schemas.microsoft.com/office/drawing/2014/chart" uri="{C3380CC4-5D6E-409C-BE32-E72D297353CC}">
              <c16:uniqueId val="{00000002-124C-4814-BAA8-5B591D0E1696}"/>
            </c:ext>
          </c:extLst>
        </c:ser>
        <c:dLbls>
          <c:showLegendKey val="0"/>
          <c:showVal val="0"/>
          <c:showCatName val="0"/>
          <c:showSerName val="0"/>
          <c:showPercent val="0"/>
          <c:showBubbleSize val="0"/>
        </c:dLbls>
        <c:marker val="1"/>
        <c:smooth val="0"/>
        <c:axId val="1"/>
        <c:axId val="3"/>
      </c:lineChart>
      <c:catAx>
        <c:axId val="363603504"/>
        <c:scaling>
          <c:orientation val="minMax"/>
        </c:scaling>
        <c:delete val="0"/>
        <c:axPos val="b"/>
        <c:title>
          <c:tx>
            <c:rich>
              <a:bodyPr/>
              <a:lstStyle/>
              <a:p>
                <a:pPr>
                  <a:defRPr sz="800" b="1" i="0" u="none" strike="noStrike">
                    <a:solidFill>
                      <a:srgbClr val="000000"/>
                    </a:solidFill>
                    <a:latin typeface="Arial"/>
                    <a:ea typeface="Arial"/>
                    <a:cs typeface="Arial"/>
                  </a:defRPr>
                </a:pPr>
                <a:r>
                  <a:rPr lang="en-US"/>
                  <a:t> </a:t>
                </a:r>
              </a:p>
            </c:rich>
          </c:tx>
          <c:overlay val="0"/>
        </c:title>
        <c:numFmt formatCode="General" sourceLinked="1"/>
        <c:majorTickMark val="none"/>
        <c:minorTickMark val="none"/>
        <c:tickLblPos val="low"/>
        <c:spPr>
          <a:ln w="0">
            <a:solidFill>
              <a:srgbClr val="000000"/>
            </a:solidFill>
            <a:prstDash val="solid"/>
          </a:ln>
        </c:spPr>
        <c:txPr>
          <a:bodyPr/>
          <a:lstStyle/>
          <a:p>
            <a:pPr>
              <a:defRPr sz="800" b="0" i="0" u="none" strike="noStrike">
                <a:solidFill>
                  <a:srgbClr val="000000"/>
                </a:solidFill>
                <a:latin typeface="Arial"/>
                <a:ea typeface="Arial"/>
                <a:cs typeface="Arial"/>
              </a:defRPr>
            </a:pPr>
            <a:endParaRPr lang="en-US"/>
          </a:p>
        </c:txPr>
        <c:crossAx val="2"/>
        <c:crosses val="autoZero"/>
        <c:auto val="0"/>
        <c:lblAlgn val="ctr"/>
        <c:lblOffset val="100"/>
        <c:noMultiLvlLbl val="0"/>
      </c:catAx>
      <c:valAx>
        <c:axId val="2"/>
        <c:scaling>
          <c:orientation val="minMax"/>
          <c:min val="0"/>
        </c:scaling>
        <c:delete val="0"/>
        <c:axPos val="l"/>
        <c:majorGridlines>
          <c:spPr>
            <a:ln w="0">
              <a:solidFill>
                <a:srgbClr val="CCCCCC"/>
              </a:solidFill>
              <a:prstDash val="solid"/>
            </a:ln>
          </c:spPr>
        </c:majorGridlines>
        <c:title>
          <c:tx>
            <c:rich>
              <a:bodyPr/>
              <a:lstStyle/>
              <a:p>
                <a:pPr>
                  <a:defRPr sz="800" b="1" i="0" u="none" strike="noStrike">
                    <a:solidFill>
                      <a:srgbClr val="000000"/>
                    </a:solidFill>
                    <a:latin typeface="Arial"/>
                    <a:ea typeface="Arial"/>
                    <a:cs typeface="Arial"/>
                  </a:defRPr>
                </a:pPr>
                <a:r>
                  <a:rPr lang="en-US"/>
                  <a:t>Project Count</a:t>
                </a:r>
              </a:p>
            </c:rich>
          </c:tx>
          <c:overlay val="0"/>
        </c:title>
        <c:numFmt formatCode="#,##0" sourceLinked="0"/>
        <c:majorTickMark val="none"/>
        <c:minorTickMark val="none"/>
        <c:tickLblPos val="nextTo"/>
        <c:spPr>
          <a:ln w="0">
            <a:solidFill>
              <a:srgbClr val="000000"/>
            </a:solidFill>
            <a:prstDash val="solid"/>
          </a:ln>
        </c:spPr>
        <c:txPr>
          <a:bodyPr/>
          <a:lstStyle/>
          <a:p>
            <a:pPr>
              <a:defRPr sz="800" b="0" i="0" u="none" strike="noStrike">
                <a:solidFill>
                  <a:srgbClr val="000000"/>
                </a:solidFill>
                <a:latin typeface="Arial"/>
                <a:ea typeface="Arial"/>
                <a:cs typeface="Arial"/>
              </a:defRPr>
            </a:pPr>
            <a:endParaRPr lang="en-US"/>
          </a:p>
        </c:txPr>
        <c:crossAx val="363603504"/>
        <c:crosses val="autoZero"/>
        <c:crossBetween val="between"/>
      </c:valAx>
      <c:catAx>
        <c:axId val="1"/>
        <c:scaling>
          <c:orientation val="minMax"/>
        </c:scaling>
        <c:delete val="1"/>
        <c:axPos val="b"/>
        <c:numFmt formatCode="General" sourceLinked="1"/>
        <c:majorTickMark val="out"/>
        <c:minorTickMark val="none"/>
        <c:tickLblPos val="nextTo"/>
        <c:crossAx val="3"/>
        <c:crosses val="autoZero"/>
        <c:auto val="0"/>
        <c:lblAlgn val="ctr"/>
        <c:lblOffset val="100"/>
        <c:noMultiLvlLbl val="0"/>
      </c:catAx>
      <c:valAx>
        <c:axId val="3"/>
        <c:scaling>
          <c:orientation val="minMax"/>
          <c:max val="900"/>
          <c:min val="0"/>
        </c:scaling>
        <c:delete val="0"/>
        <c:axPos val="r"/>
        <c:title>
          <c:tx>
            <c:rich>
              <a:bodyPr rot="5400000" vert="horz"/>
              <a:lstStyle/>
              <a:p>
                <a:pPr>
                  <a:defRPr sz="800" b="1" i="0" u="none" strike="noStrike">
                    <a:solidFill>
                      <a:srgbClr val="0066CC"/>
                    </a:solidFill>
                    <a:latin typeface="Arial"/>
                    <a:ea typeface="Arial"/>
                    <a:cs typeface="Arial"/>
                  </a:defRPr>
                </a:pPr>
                <a:r>
                  <a:rPr lang="en-US"/>
                  <a:t>MW Capacity </a:t>
                </a:r>
              </a:p>
            </c:rich>
          </c:tx>
          <c:overlay val="0"/>
        </c:title>
        <c:numFmt formatCode="#,##0" sourceLinked="0"/>
        <c:majorTickMark val="none"/>
        <c:minorTickMark val="none"/>
        <c:tickLblPos val="nextTo"/>
        <c:spPr>
          <a:ln w="0">
            <a:solidFill>
              <a:srgbClr val="99CCFF"/>
            </a:solidFill>
            <a:prstDash val="solid"/>
          </a:ln>
        </c:spPr>
        <c:txPr>
          <a:bodyPr/>
          <a:lstStyle/>
          <a:p>
            <a:pPr>
              <a:defRPr sz="800" b="0" i="0" u="none" strike="noStrike">
                <a:solidFill>
                  <a:srgbClr val="0066CC"/>
                </a:solidFill>
                <a:latin typeface="Arial"/>
                <a:ea typeface="Arial"/>
                <a:cs typeface="Arial"/>
              </a:defRPr>
            </a:pPr>
            <a:endParaRPr lang="en-US"/>
          </a:p>
        </c:txPr>
        <c:crossAx val="1"/>
        <c:crosses val="max"/>
        <c:crossBetween val="between"/>
      </c:valAx>
      <c:spPr>
        <a:noFill/>
      </c:spPr>
    </c:plotArea>
    <c:legend>
      <c:legendPos val="b"/>
      <c:overlay val="0"/>
      <c:spPr>
        <a:noFill/>
        <a:ln>
          <a:noFill/>
        </a:ln>
      </c:spPr>
      <c:txPr>
        <a:bodyPr/>
        <a:lstStyle/>
        <a:p>
          <a:pPr>
            <a:defRPr sz="800" b="0" i="0" u="none" strike="noStrike">
              <a:solidFill>
                <a:srgbClr val="000000"/>
              </a:solidFill>
              <a:latin typeface="Arial"/>
              <a:ea typeface="Arial"/>
              <a:cs typeface="Arial"/>
            </a:defRPr>
          </a:pPr>
          <a:endParaRPr lang="en-US"/>
        </a:p>
      </c:txPr>
    </c:legend>
    <c:plotVisOnly val="0"/>
    <c:dispBlanksAs val="gap"/>
    <c:showDLblsOverMax val="0"/>
  </c:chart>
  <c:spPr>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8/20/2024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8/20/2024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829413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419863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40203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1601980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2349141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7896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11277600" y="6505761"/>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57482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1"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277600" y="6527713"/>
            <a:ext cx="8128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2754549710"/>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mailto:ResourceIntegrationDepartment@ercot.com"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mailto:ResourceIntegrationDepartment@ercot.com" TargetMode="External"/><Relationship Id="rId2" Type="http://schemas.openxmlformats.org/officeDocument/2006/relationships/hyperlink" Target="mailto:CommissioningRequests@ercot.com"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4936906" y="2413338"/>
            <a:ext cx="5646034" cy="2031325"/>
          </a:xfrm>
          <a:prstGeom prst="rect">
            <a:avLst/>
          </a:prstGeom>
          <a:noFill/>
        </p:spPr>
        <p:txBody>
          <a:bodyPr wrap="square" rtlCol="0">
            <a:spAutoFit/>
          </a:bodyPr>
          <a:lstStyle/>
          <a:p>
            <a:r>
              <a:rPr lang="en-US" b="1" dirty="0"/>
              <a:t>Resource Integration Topics </a:t>
            </a:r>
          </a:p>
          <a:p>
            <a:endParaRPr lang="en-US" dirty="0"/>
          </a:p>
          <a:p>
            <a:r>
              <a:rPr lang="en-US" dirty="0"/>
              <a:t>Jenifer Fernandes</a:t>
            </a:r>
          </a:p>
          <a:p>
            <a:endParaRPr lang="en-US" dirty="0"/>
          </a:p>
          <a:p>
            <a:r>
              <a:rPr lang="en-US" dirty="0"/>
              <a:t>ERCOT</a:t>
            </a:r>
          </a:p>
          <a:p>
            <a:r>
              <a:rPr lang="en-US" dirty="0"/>
              <a:t>Resource Integration Working Group</a:t>
            </a:r>
            <a:r>
              <a:rPr lang="en-US" b="1" dirty="0"/>
              <a:t> </a:t>
            </a:r>
          </a:p>
          <a:p>
            <a:r>
              <a:rPr lang="en-US" dirty="0"/>
              <a:t>August 21, 2024</a:t>
            </a:r>
          </a:p>
        </p:txBody>
      </p:sp>
    </p:spTree>
    <p:extLst>
      <p:ext uri="{BB962C8B-B14F-4D97-AF65-F5344CB8AC3E}">
        <p14:creationId xmlns:p14="http://schemas.microsoft.com/office/powerpoint/2010/main" val="387225821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5A32C-E3AA-3988-2EE1-41E106A4B366}"/>
              </a:ext>
            </a:extLst>
          </p:cNvPr>
          <p:cNvSpPr>
            <a:spLocks noGrp="1"/>
          </p:cNvSpPr>
          <p:nvPr>
            <p:ph type="title"/>
          </p:nvPr>
        </p:nvSpPr>
        <p:spPr/>
        <p:txBody>
          <a:bodyPr/>
          <a:lstStyle/>
          <a:p>
            <a:r>
              <a:rPr lang="en-US" dirty="0"/>
              <a:t>Generation Interconnection Requests</a:t>
            </a:r>
          </a:p>
        </p:txBody>
      </p:sp>
      <p:sp>
        <p:nvSpPr>
          <p:cNvPr id="4" name="Slide Number Placeholder 3">
            <a:extLst>
              <a:ext uri="{FF2B5EF4-FFF2-40B4-BE49-F238E27FC236}">
                <a16:creationId xmlns:a16="http://schemas.microsoft.com/office/drawing/2014/main" id="{378FD480-C22C-3D19-9804-10A56035B2EE}"/>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7" name="TextBox 6">
            <a:extLst>
              <a:ext uri="{FF2B5EF4-FFF2-40B4-BE49-F238E27FC236}">
                <a16:creationId xmlns:a16="http://schemas.microsoft.com/office/drawing/2014/main" id="{5B5CFE88-D136-6A23-6BF2-65584D6957EA}"/>
              </a:ext>
            </a:extLst>
          </p:cNvPr>
          <p:cNvSpPr txBox="1"/>
          <p:nvPr/>
        </p:nvSpPr>
        <p:spPr>
          <a:xfrm>
            <a:off x="862130" y="762000"/>
            <a:ext cx="10720270" cy="1200329"/>
          </a:xfrm>
          <a:prstGeom prst="rect">
            <a:avLst/>
          </a:prstGeom>
          <a:noFill/>
        </p:spPr>
        <p:txBody>
          <a:bodyPr wrap="square">
            <a:spAutoFit/>
          </a:bodyPr>
          <a:lstStyle/>
          <a:p>
            <a:r>
              <a:rPr lang="en-US" sz="1800" dirty="0">
                <a:solidFill>
                  <a:schemeClr val="tx2"/>
                </a:solidFill>
              </a:rPr>
              <a:t>1,858 active generation interconnection requests totaling 365 GW as of July 31st, 2024</a:t>
            </a:r>
            <a:br>
              <a:rPr lang="en-US" sz="1800" dirty="0">
                <a:solidFill>
                  <a:schemeClr val="tx2"/>
                </a:solidFill>
              </a:rPr>
            </a:br>
            <a:r>
              <a:rPr lang="en-US" sz="1800" dirty="0">
                <a:solidFill>
                  <a:schemeClr val="tx2"/>
                </a:solidFill>
              </a:rPr>
              <a:t>	(Solar 154 GW, Wind 34 GW, Gas 22 GW, and Battery 152GW)</a:t>
            </a:r>
            <a:br>
              <a:rPr lang="en-US" sz="1800" dirty="0">
                <a:solidFill>
                  <a:schemeClr val="tx2"/>
                </a:solidFill>
              </a:rPr>
            </a:br>
            <a:r>
              <a:rPr lang="en-US" sz="1800" dirty="0">
                <a:solidFill>
                  <a:schemeClr val="tx2"/>
                </a:solidFill>
              </a:rPr>
              <a:t>	</a:t>
            </a:r>
            <a:r>
              <a:rPr lang="en-US" sz="1050" b="0" dirty="0">
                <a:solidFill>
                  <a:schemeClr val="bg1">
                    <a:lumMod val="50000"/>
                  </a:schemeClr>
                </a:solidFill>
              </a:rPr>
              <a:t>(Excludes capacity associated with projects designated as Inactive per Planning Guide Section 5.7.6)</a:t>
            </a:r>
            <a:br>
              <a:rPr lang="en-US" sz="1050" dirty="0">
                <a:solidFill>
                  <a:schemeClr val="tx2"/>
                </a:solidFill>
              </a:rPr>
            </a:br>
            <a:endParaRPr lang="en-US" dirty="0"/>
          </a:p>
        </p:txBody>
      </p:sp>
      <p:pic>
        <p:nvPicPr>
          <p:cNvPr id="6" name="Picture 5">
            <a:extLst>
              <a:ext uri="{FF2B5EF4-FFF2-40B4-BE49-F238E27FC236}">
                <a16:creationId xmlns:a16="http://schemas.microsoft.com/office/drawing/2014/main" id="{7214D7D1-8478-FC3D-D43C-38E963227426}"/>
              </a:ext>
            </a:extLst>
          </p:cNvPr>
          <p:cNvPicPr>
            <a:picLocks noChangeAspect="1"/>
          </p:cNvPicPr>
          <p:nvPr/>
        </p:nvPicPr>
        <p:blipFill>
          <a:blip r:embed="rId2"/>
          <a:stretch>
            <a:fillRect/>
          </a:stretch>
        </p:blipFill>
        <p:spPr>
          <a:xfrm>
            <a:off x="2118015" y="5638800"/>
            <a:ext cx="7955970" cy="579170"/>
          </a:xfrm>
          <a:prstGeom prst="rect">
            <a:avLst/>
          </a:prstGeom>
        </p:spPr>
      </p:pic>
      <p:graphicFrame>
        <p:nvGraphicFramePr>
          <p:cNvPr id="3" name="Table 2">
            <a:extLst>
              <a:ext uri="{FF2B5EF4-FFF2-40B4-BE49-F238E27FC236}">
                <a16:creationId xmlns:a16="http://schemas.microsoft.com/office/drawing/2014/main" id="{DB33C9F9-83E6-9ACD-D2C0-C8620CC8F732}"/>
              </a:ext>
            </a:extLst>
          </p:cNvPr>
          <p:cNvGraphicFramePr>
            <a:graphicFrameLocks noGrp="1"/>
          </p:cNvGraphicFramePr>
          <p:nvPr>
            <p:extLst>
              <p:ext uri="{D42A27DB-BD31-4B8C-83A1-F6EECF244321}">
                <p14:modId xmlns:p14="http://schemas.microsoft.com/office/powerpoint/2010/main" val="4059019376"/>
              </p:ext>
            </p:extLst>
          </p:nvPr>
        </p:nvGraphicFramePr>
        <p:xfrm>
          <a:off x="572146" y="-5019676"/>
          <a:ext cx="10515600" cy="141600"/>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800958018"/>
                    </a:ext>
                  </a:extLst>
                </a:gridCol>
              </a:tblGrid>
              <a:tr h="141600">
                <a:tc>
                  <a:txBody>
                    <a:bodyPr/>
                    <a:lstStyle/>
                    <a:p>
                      <a:pPr algn="l" fontAlgn="b"/>
                      <a:endParaRPr lang="en-US" sz="900" b="0" i="0" u="none" strike="noStrike" dirty="0">
                        <a:solidFill>
                          <a:srgbClr val="000000"/>
                        </a:solidFill>
                        <a:effectLst/>
                        <a:latin typeface="Tahoma" panose="020B0604030504040204" pitchFamily="34" charset="0"/>
                      </a:endParaRPr>
                    </a:p>
                  </a:txBody>
                  <a:tcPr marL="0" marR="0" marT="0" marB="0"/>
                </a:tc>
                <a:extLst>
                  <a:ext uri="{0D108BD9-81ED-4DB2-BD59-A6C34878D82A}">
                    <a16:rowId xmlns:a16="http://schemas.microsoft.com/office/drawing/2014/main" val="4047535529"/>
                  </a:ext>
                </a:extLst>
              </a:tr>
            </a:tbl>
          </a:graphicData>
        </a:graphic>
      </p:graphicFrame>
      <p:graphicFrame>
        <p:nvGraphicFramePr>
          <p:cNvPr id="5" name="chart2.xml">
            <a:extLst>
              <a:ext uri="{FF2B5EF4-FFF2-40B4-BE49-F238E27FC236}">
                <a16:creationId xmlns:a16="http://schemas.microsoft.com/office/drawing/2014/main" id="{00000000-0008-0000-0600-000004000000}"/>
              </a:ext>
            </a:extLst>
          </p:cNvPr>
          <p:cNvGraphicFramePr/>
          <p:nvPr>
            <p:extLst>
              <p:ext uri="{D42A27DB-BD31-4B8C-83A1-F6EECF244321}">
                <p14:modId xmlns:p14="http://schemas.microsoft.com/office/powerpoint/2010/main" val="1472069236"/>
              </p:ext>
            </p:extLst>
          </p:nvPr>
        </p:nvGraphicFramePr>
        <p:xfrm>
          <a:off x="581671" y="1676400"/>
          <a:ext cx="10467975"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75745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F6989-5705-B1B0-CDB1-E51A58893DF4}"/>
              </a:ext>
            </a:extLst>
          </p:cNvPr>
          <p:cNvSpPr>
            <a:spLocks noGrp="1"/>
          </p:cNvSpPr>
          <p:nvPr>
            <p:ph type="title"/>
          </p:nvPr>
        </p:nvSpPr>
        <p:spPr/>
        <p:txBody>
          <a:bodyPr/>
          <a:lstStyle/>
          <a:p>
            <a:r>
              <a:rPr lang="en-US" dirty="0"/>
              <a:t>Generation Interconnection Requests</a:t>
            </a:r>
          </a:p>
        </p:txBody>
      </p:sp>
      <p:sp>
        <p:nvSpPr>
          <p:cNvPr id="3" name="Content Placeholder 2">
            <a:extLst>
              <a:ext uri="{FF2B5EF4-FFF2-40B4-BE49-F238E27FC236}">
                <a16:creationId xmlns:a16="http://schemas.microsoft.com/office/drawing/2014/main" id="{B0247CEF-1B0A-244E-5316-F70F4C9E84D2}"/>
              </a:ext>
            </a:extLst>
          </p:cNvPr>
          <p:cNvSpPr>
            <a:spLocks noGrp="1"/>
          </p:cNvSpPr>
          <p:nvPr>
            <p:ph idx="1"/>
          </p:nvPr>
        </p:nvSpPr>
        <p:spPr>
          <a:xfrm>
            <a:off x="1219200" y="951440"/>
            <a:ext cx="10134600" cy="599879"/>
          </a:xfrm>
        </p:spPr>
        <p:txBody>
          <a:bodyPr/>
          <a:lstStyle/>
          <a:p>
            <a:pPr marL="0" indent="0">
              <a:buNone/>
            </a:pPr>
            <a:r>
              <a:rPr lang="en-US" sz="2000" dirty="0"/>
              <a:t>Small Gen- 31 projects Not Model Ready, 46 projects Model Ready</a:t>
            </a:r>
          </a:p>
        </p:txBody>
      </p:sp>
      <p:sp>
        <p:nvSpPr>
          <p:cNvPr id="4" name="Slide Number Placeholder 3">
            <a:extLst>
              <a:ext uri="{FF2B5EF4-FFF2-40B4-BE49-F238E27FC236}">
                <a16:creationId xmlns:a16="http://schemas.microsoft.com/office/drawing/2014/main" id="{C9BF3201-9DFA-3984-5439-E2CAD1173F15}"/>
              </a:ext>
            </a:extLst>
          </p:cNvPr>
          <p:cNvSpPr>
            <a:spLocks noGrp="1"/>
          </p:cNvSpPr>
          <p:nvPr>
            <p:ph type="sldNum" sz="quarter" idx="4"/>
          </p:nvPr>
        </p:nvSpPr>
        <p:spPr/>
        <p:txBody>
          <a:bodyPr/>
          <a:lstStyle/>
          <a:p>
            <a:fld id="{1D93BD3E-1E9A-4970-A6F7-E7AC52762E0C}" type="slidenum">
              <a:rPr lang="en-US" smtClean="0"/>
              <a:pPr/>
              <a:t>11</a:t>
            </a:fld>
            <a:endParaRPr lang="en-US" dirty="0"/>
          </a:p>
        </p:txBody>
      </p:sp>
      <p:pic>
        <p:nvPicPr>
          <p:cNvPr id="6" name="Picture 5">
            <a:extLst>
              <a:ext uri="{FF2B5EF4-FFF2-40B4-BE49-F238E27FC236}">
                <a16:creationId xmlns:a16="http://schemas.microsoft.com/office/drawing/2014/main" id="{AE80AD4B-6B81-F928-5E33-3F48D69C78C2}"/>
              </a:ext>
            </a:extLst>
          </p:cNvPr>
          <p:cNvPicPr>
            <a:picLocks noChangeAspect="1"/>
          </p:cNvPicPr>
          <p:nvPr/>
        </p:nvPicPr>
        <p:blipFill>
          <a:blip r:embed="rId2"/>
          <a:stretch>
            <a:fillRect/>
          </a:stretch>
        </p:blipFill>
        <p:spPr>
          <a:xfrm>
            <a:off x="2057400" y="5791198"/>
            <a:ext cx="7955970" cy="579170"/>
          </a:xfrm>
          <a:prstGeom prst="rect">
            <a:avLst/>
          </a:prstGeom>
        </p:spPr>
      </p:pic>
      <p:graphicFrame>
        <p:nvGraphicFramePr>
          <p:cNvPr id="5" name="Table 4">
            <a:extLst>
              <a:ext uri="{FF2B5EF4-FFF2-40B4-BE49-F238E27FC236}">
                <a16:creationId xmlns:a16="http://schemas.microsoft.com/office/drawing/2014/main" id="{0AA6D940-02D6-2D36-4DF1-DEBC85A84DBD}"/>
              </a:ext>
            </a:extLst>
          </p:cNvPr>
          <p:cNvGraphicFramePr>
            <a:graphicFrameLocks noGrp="1"/>
          </p:cNvGraphicFramePr>
          <p:nvPr>
            <p:extLst>
              <p:ext uri="{D42A27DB-BD31-4B8C-83A1-F6EECF244321}">
                <p14:modId xmlns:p14="http://schemas.microsoft.com/office/powerpoint/2010/main" val="3536622719"/>
              </p:ext>
            </p:extLst>
          </p:nvPr>
        </p:nvGraphicFramePr>
        <p:xfrm>
          <a:off x="498959" y="-8905876"/>
          <a:ext cx="10515600" cy="138060"/>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3062771302"/>
                    </a:ext>
                  </a:extLst>
                </a:gridCol>
              </a:tblGrid>
              <a:tr h="138060">
                <a:tc>
                  <a:txBody>
                    <a:bodyPr/>
                    <a:lstStyle/>
                    <a:p>
                      <a:pPr algn="l" fontAlgn="b"/>
                      <a:endParaRPr lang="en-US" sz="900" b="0" i="0" u="none" strike="noStrike" dirty="0">
                        <a:solidFill>
                          <a:srgbClr val="000000"/>
                        </a:solidFill>
                        <a:effectLst/>
                        <a:latin typeface="Tahoma" panose="020B0604030504040204" pitchFamily="34" charset="0"/>
                      </a:endParaRPr>
                    </a:p>
                  </a:txBody>
                  <a:tcPr marL="0" marR="0" marT="0" marB="0"/>
                </a:tc>
                <a:extLst>
                  <a:ext uri="{0D108BD9-81ED-4DB2-BD59-A6C34878D82A}">
                    <a16:rowId xmlns:a16="http://schemas.microsoft.com/office/drawing/2014/main" val="740997624"/>
                  </a:ext>
                </a:extLst>
              </a:tr>
            </a:tbl>
          </a:graphicData>
        </a:graphic>
      </p:graphicFrame>
      <p:graphicFrame>
        <p:nvGraphicFramePr>
          <p:cNvPr id="7" name="chart3.xml">
            <a:extLst>
              <a:ext uri="{FF2B5EF4-FFF2-40B4-BE49-F238E27FC236}">
                <a16:creationId xmlns:a16="http://schemas.microsoft.com/office/drawing/2014/main" id="{00000000-0008-0000-0600-000005000000}"/>
              </a:ext>
            </a:extLst>
          </p:cNvPr>
          <p:cNvGraphicFramePr/>
          <p:nvPr>
            <p:extLst>
              <p:ext uri="{D42A27DB-BD31-4B8C-83A1-F6EECF244321}">
                <p14:modId xmlns:p14="http://schemas.microsoft.com/office/powerpoint/2010/main" val="512596069"/>
              </p:ext>
            </p:extLst>
          </p:nvPr>
        </p:nvGraphicFramePr>
        <p:xfrm>
          <a:off x="508484" y="1676400"/>
          <a:ext cx="10467975" cy="3714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49455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43682"/>
            <a:ext cx="9753600" cy="670718"/>
          </a:xfrm>
        </p:spPr>
        <p:txBody>
          <a:bodyPr/>
          <a:lstStyle/>
          <a:p>
            <a:r>
              <a:rPr lang="en-US" dirty="0"/>
              <a:t>Other contact information</a:t>
            </a:r>
          </a:p>
        </p:txBody>
      </p:sp>
      <p:sp>
        <p:nvSpPr>
          <p:cNvPr id="3" name="Content Placeholder 2"/>
          <p:cNvSpPr>
            <a:spLocks noGrp="1"/>
          </p:cNvSpPr>
          <p:nvPr>
            <p:ph idx="1"/>
          </p:nvPr>
        </p:nvSpPr>
        <p:spPr>
          <a:xfrm>
            <a:off x="609600" y="1143000"/>
            <a:ext cx="8534400" cy="4511040"/>
          </a:xfrm>
        </p:spPr>
        <p:txBody>
          <a:bodyPr/>
          <a:lstStyle/>
          <a:p>
            <a:r>
              <a:rPr lang="en-US" dirty="0">
                <a:hlinkClick r:id="rId3"/>
              </a:rPr>
              <a:t>ResourceIntegrationDepartment@ercot.com</a:t>
            </a:r>
            <a:r>
              <a:rPr lang="en-US" dirty="0"/>
              <a:t> is distribution list for Resource Integration department</a:t>
            </a:r>
          </a:p>
          <a:p>
            <a:r>
              <a:rPr lang="en-US" dirty="0"/>
              <a:t>Mailing List</a:t>
            </a:r>
          </a:p>
          <a:p>
            <a:pPr lvl="1"/>
            <a:r>
              <a:rPr lang="en-US" sz="2400" dirty="0"/>
              <a:t>RESOURCE_INTEGRATION@LISTS.ERCOT.COM</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3304018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p:txBody>
          <a:bodyPr/>
          <a:lstStyle/>
          <a:p>
            <a:r>
              <a:rPr lang="en-US" dirty="0"/>
              <a:t>Thank you!</a:t>
            </a:r>
          </a:p>
        </p:txBody>
      </p:sp>
      <p:pic>
        <p:nvPicPr>
          <p:cNvPr id="4" name="Picture 3"/>
          <p:cNvPicPr>
            <a:picLocks noChangeAspect="1"/>
          </p:cNvPicPr>
          <p:nvPr/>
        </p:nvPicPr>
        <p:blipFill>
          <a:blip r:embed="rId3"/>
          <a:stretch>
            <a:fillRect/>
          </a:stretch>
        </p:blipFill>
        <p:spPr>
          <a:xfrm>
            <a:off x="3124200" y="938274"/>
            <a:ext cx="5517497" cy="4624326"/>
          </a:xfrm>
          <a:prstGeom prst="rect">
            <a:avLst/>
          </a:prstGeom>
        </p:spPr>
      </p:pic>
    </p:spTree>
    <p:extLst>
      <p:ext uri="{BB962C8B-B14F-4D97-AF65-F5344CB8AC3E}">
        <p14:creationId xmlns:p14="http://schemas.microsoft.com/office/powerpoint/2010/main" val="3994861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pic>
        <p:nvPicPr>
          <p:cNvPr id="12" name="Picture 11">
            <a:extLst>
              <a:ext uri="{FF2B5EF4-FFF2-40B4-BE49-F238E27FC236}">
                <a16:creationId xmlns:a16="http://schemas.microsoft.com/office/drawing/2014/main" id="{0958AB39-BD59-4B90-BD33-AC9ECA42ADEB}"/>
              </a:ext>
            </a:extLst>
          </p:cNvPr>
          <p:cNvPicPr>
            <a:picLocks noChangeAspect="1"/>
          </p:cNvPicPr>
          <p:nvPr/>
        </p:nvPicPr>
        <p:blipFill>
          <a:blip r:embed="rId2"/>
          <a:stretch>
            <a:fillRect/>
          </a:stretch>
        </p:blipFill>
        <p:spPr>
          <a:xfrm>
            <a:off x="1450692" y="0"/>
            <a:ext cx="9290615" cy="6858000"/>
          </a:xfrm>
          <a:prstGeom prst="rect">
            <a:avLst/>
          </a:prstGeom>
        </p:spPr>
      </p:pic>
    </p:spTree>
    <p:extLst>
      <p:ext uri="{BB962C8B-B14F-4D97-AF65-F5344CB8AC3E}">
        <p14:creationId xmlns:p14="http://schemas.microsoft.com/office/powerpoint/2010/main" val="3335158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pic>
        <p:nvPicPr>
          <p:cNvPr id="5" name="Picture 4">
            <a:extLst>
              <a:ext uri="{FF2B5EF4-FFF2-40B4-BE49-F238E27FC236}">
                <a16:creationId xmlns:a16="http://schemas.microsoft.com/office/drawing/2014/main" id="{956989F5-8509-4DFD-987C-2449AD09F1D4}"/>
              </a:ext>
            </a:extLst>
          </p:cNvPr>
          <p:cNvPicPr>
            <a:picLocks noChangeAspect="1"/>
          </p:cNvPicPr>
          <p:nvPr/>
        </p:nvPicPr>
        <p:blipFill>
          <a:blip r:embed="rId2"/>
          <a:stretch>
            <a:fillRect/>
          </a:stretch>
        </p:blipFill>
        <p:spPr>
          <a:xfrm>
            <a:off x="1752600" y="76200"/>
            <a:ext cx="9218259" cy="6767951"/>
          </a:xfrm>
          <a:prstGeom prst="rect">
            <a:avLst/>
          </a:prstGeom>
        </p:spPr>
      </p:pic>
    </p:spTree>
    <p:extLst>
      <p:ext uri="{BB962C8B-B14F-4D97-AF65-F5344CB8AC3E}">
        <p14:creationId xmlns:p14="http://schemas.microsoft.com/office/powerpoint/2010/main" val="954024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pic>
        <p:nvPicPr>
          <p:cNvPr id="6" name="Picture 5">
            <a:extLst>
              <a:ext uri="{FF2B5EF4-FFF2-40B4-BE49-F238E27FC236}">
                <a16:creationId xmlns:a16="http://schemas.microsoft.com/office/drawing/2014/main" id="{A1FD7F11-CDD1-41C2-8E4D-E3FC54E10C73}"/>
              </a:ext>
            </a:extLst>
          </p:cNvPr>
          <p:cNvPicPr>
            <a:picLocks noChangeAspect="1"/>
          </p:cNvPicPr>
          <p:nvPr/>
        </p:nvPicPr>
        <p:blipFill>
          <a:blip r:embed="rId2"/>
          <a:stretch>
            <a:fillRect/>
          </a:stretch>
        </p:blipFill>
        <p:spPr>
          <a:xfrm>
            <a:off x="1367639" y="0"/>
            <a:ext cx="9456720" cy="6857999"/>
          </a:xfrm>
          <a:prstGeom prst="rect">
            <a:avLst/>
          </a:prstGeom>
        </p:spPr>
      </p:pic>
    </p:spTree>
    <p:extLst>
      <p:ext uri="{BB962C8B-B14F-4D97-AF65-F5344CB8AC3E}">
        <p14:creationId xmlns:p14="http://schemas.microsoft.com/office/powerpoint/2010/main" val="3139257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Quarterly Stability Assessment (QSA) </a:t>
            </a:r>
            <a:br>
              <a:rPr lang="en-US" dirty="0"/>
            </a:br>
            <a:endParaRPr lang="en-US" dirty="0"/>
          </a:p>
        </p:txBody>
      </p:sp>
      <p:sp>
        <p:nvSpPr>
          <p:cNvPr id="3" name="Content Placeholder 2"/>
          <p:cNvSpPr>
            <a:spLocks noGrp="1"/>
          </p:cNvSpPr>
          <p:nvPr>
            <p:ph idx="1"/>
          </p:nvPr>
        </p:nvSpPr>
        <p:spPr>
          <a:xfrm>
            <a:off x="406400" y="1066801"/>
            <a:ext cx="11379200" cy="5562599"/>
          </a:xfrm>
        </p:spPr>
        <p:txBody>
          <a:bodyPr/>
          <a:lstStyle/>
          <a:p>
            <a:pPr marL="0" indent="0">
              <a:buNone/>
            </a:pPr>
            <a:r>
              <a:rPr lang="en-US" dirty="0"/>
              <a:t>Planning Guide 5.9</a:t>
            </a:r>
          </a:p>
          <a:p>
            <a:r>
              <a:rPr lang="en-US" sz="2800" dirty="0"/>
              <a:t>Next Deadline for QSA</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endParaRPr lang="en-US" sz="2800" dirty="0"/>
          </a:p>
          <a:p>
            <a:pPr marL="0" indent="0">
              <a:buNone/>
            </a:pPr>
            <a:endParaRPr lang="en-US" sz="2800" dirty="0"/>
          </a:p>
          <a:p>
            <a:r>
              <a:rPr lang="en-US" sz="2800" dirty="0"/>
              <a:t>If a GINR is not included in QSA, its Initial Synchronization date will be automatically delayed to the next quarter </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673347588"/>
              </p:ext>
            </p:extLst>
          </p:nvPr>
        </p:nvGraphicFramePr>
        <p:xfrm>
          <a:off x="2209800" y="2362200"/>
          <a:ext cx="7467600" cy="2519680"/>
        </p:xfrm>
        <a:graphic>
          <a:graphicData uri="http://schemas.openxmlformats.org/drawingml/2006/table">
            <a:tbl>
              <a:tblPr firstRow="1" firstCol="1" bandRow="1">
                <a:tableStyleId>{5C22544A-7EE6-4342-B048-85BDC9FD1C3A}</a:tableStyleId>
              </a:tblPr>
              <a:tblGrid>
                <a:gridCol w="2489200">
                  <a:extLst>
                    <a:ext uri="{9D8B030D-6E8A-4147-A177-3AD203B41FA5}">
                      <a16:colId xmlns:a16="http://schemas.microsoft.com/office/drawing/2014/main" val="20000"/>
                    </a:ext>
                  </a:extLst>
                </a:gridCol>
                <a:gridCol w="2489200">
                  <a:extLst>
                    <a:ext uri="{9D8B030D-6E8A-4147-A177-3AD203B41FA5}">
                      <a16:colId xmlns:a16="http://schemas.microsoft.com/office/drawing/2014/main" val="20001"/>
                    </a:ext>
                  </a:extLst>
                </a:gridCol>
                <a:gridCol w="2489200">
                  <a:extLst>
                    <a:ext uri="{9D8B030D-6E8A-4147-A177-3AD203B41FA5}">
                      <a16:colId xmlns:a16="http://schemas.microsoft.com/office/drawing/2014/main" val="20002"/>
                    </a:ext>
                  </a:extLst>
                </a:gridCol>
              </a:tblGrid>
              <a:tr h="71120">
                <a:tc>
                  <a:txBody>
                    <a:bodyPr/>
                    <a:lstStyle/>
                    <a:p>
                      <a:pPr marL="0" marR="0">
                        <a:spcBef>
                          <a:spcPts val="0"/>
                        </a:spcBef>
                        <a:spcAft>
                          <a:spcPts val="0"/>
                        </a:spcAft>
                      </a:pPr>
                      <a:r>
                        <a:rPr lang="en-US" sz="1200" dirty="0">
                          <a:effectLst/>
                        </a:rPr>
                        <a:t>All-Inclusive Generation Resource Initial Synchronization Date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Last Day for an IE to meet prerequisites as listed in paragraph (4) below</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Completion of Quarterly Stability Assessment</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92760">
                <a:tc>
                  <a:txBody>
                    <a:bodyPr/>
                    <a:lstStyle/>
                    <a:p>
                      <a:pPr marL="0" marR="0">
                        <a:spcBef>
                          <a:spcPts val="0"/>
                        </a:spcBef>
                        <a:spcAft>
                          <a:spcPts val="0"/>
                        </a:spcAft>
                      </a:pPr>
                      <a:r>
                        <a:rPr lang="en-US" sz="1200">
                          <a:effectLst/>
                        </a:rPr>
                        <a:t>Upcoming January, February, March</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August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October</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92760">
                <a:tc>
                  <a:txBody>
                    <a:bodyPr/>
                    <a:lstStyle/>
                    <a:p>
                      <a:pPr marL="0" marR="0">
                        <a:spcBef>
                          <a:spcPts val="0"/>
                        </a:spcBef>
                        <a:spcAft>
                          <a:spcPts val="0"/>
                        </a:spcAft>
                      </a:pPr>
                      <a:r>
                        <a:rPr lang="en-US" sz="1200">
                          <a:effectLst/>
                        </a:rPr>
                        <a:t>Upcoming April, May, June</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Prior November 1</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January</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92760">
                <a:tc>
                  <a:txBody>
                    <a:bodyPr/>
                    <a:lstStyle/>
                    <a:p>
                      <a:pPr marL="0" marR="0">
                        <a:spcBef>
                          <a:spcPts val="0"/>
                        </a:spcBef>
                        <a:spcAft>
                          <a:spcPts val="0"/>
                        </a:spcAft>
                      </a:pPr>
                      <a:r>
                        <a:rPr lang="en-US" sz="1200">
                          <a:effectLst/>
                        </a:rPr>
                        <a:t>Upcoming July, August, September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February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April</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92760">
                <a:tc>
                  <a:txBody>
                    <a:bodyPr/>
                    <a:lstStyle/>
                    <a:p>
                      <a:pPr marL="0" marR="0">
                        <a:spcBef>
                          <a:spcPts val="0"/>
                        </a:spcBef>
                        <a:spcAft>
                          <a:spcPts val="0"/>
                        </a:spcAft>
                      </a:pPr>
                      <a:r>
                        <a:rPr lang="en-US" sz="1200">
                          <a:effectLst/>
                        </a:rPr>
                        <a:t>Upcoming October, November, December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May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End of July</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
        <p:nvSpPr>
          <p:cNvPr id="6" name="Right Arrow 5"/>
          <p:cNvSpPr/>
          <p:nvPr/>
        </p:nvSpPr>
        <p:spPr>
          <a:xfrm>
            <a:off x="1210728" y="3429000"/>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9931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Quarterly Stability Assessment (QSA) </a:t>
            </a:r>
            <a:br>
              <a:rPr lang="en-US" dirty="0"/>
            </a:br>
            <a:endParaRPr lang="en-US" dirty="0"/>
          </a:p>
        </p:txBody>
      </p:sp>
      <p:sp>
        <p:nvSpPr>
          <p:cNvPr id="3" name="Content Placeholder 2"/>
          <p:cNvSpPr>
            <a:spLocks noGrp="1"/>
          </p:cNvSpPr>
          <p:nvPr>
            <p:ph idx="1"/>
          </p:nvPr>
        </p:nvSpPr>
        <p:spPr>
          <a:xfrm>
            <a:off x="508000" y="795995"/>
            <a:ext cx="11379200" cy="5833405"/>
          </a:xfrm>
        </p:spPr>
        <p:txBody>
          <a:bodyPr/>
          <a:lstStyle/>
          <a:p>
            <a:pPr marL="0" indent="0">
              <a:buNone/>
            </a:pPr>
            <a:r>
              <a:rPr lang="en-US" dirty="0"/>
              <a:t>Planning Guide 5.9, Quarterly Stability Assessment</a:t>
            </a:r>
          </a:p>
          <a:p>
            <a:r>
              <a:rPr lang="en-US" sz="2800" dirty="0"/>
              <a:t>Issue’s seen in previous QSA’s</a:t>
            </a:r>
          </a:p>
          <a:p>
            <a:pPr lvl="1"/>
            <a:r>
              <a:rPr lang="en-US" sz="2400" dirty="0"/>
              <a:t>10 day comment period for FIS</a:t>
            </a:r>
          </a:p>
          <a:p>
            <a:pPr lvl="2"/>
            <a:r>
              <a:rPr lang="en-US" sz="2000" dirty="0"/>
              <a:t>Needs to be complete before QSA deadline</a:t>
            </a:r>
          </a:p>
          <a:p>
            <a:pPr lvl="2"/>
            <a:r>
              <a:rPr lang="en-US" sz="2000" dirty="0"/>
              <a:t>TSPs need to plan for it</a:t>
            </a:r>
          </a:p>
          <a:p>
            <a:pPr lvl="1"/>
            <a:r>
              <a:rPr lang="en-US" sz="2400" dirty="0"/>
              <a:t>Dynamic/PSCAD Model Review</a:t>
            </a:r>
          </a:p>
          <a:p>
            <a:pPr lvl="2"/>
            <a:r>
              <a:rPr lang="en-US" sz="2000" dirty="0"/>
              <a:t>Dependent on FIS Stability study</a:t>
            </a:r>
          </a:p>
          <a:p>
            <a:pPr lvl="2"/>
            <a:r>
              <a:rPr lang="en-US" sz="2000" dirty="0"/>
              <a:t>Need to meet PG 6.9 15 to 30 days prior to QSA deadline</a:t>
            </a:r>
          </a:p>
          <a:p>
            <a:r>
              <a:rPr lang="en-US" sz="2800" dirty="0"/>
              <a:t>PSSE Model Quality Test Required</a:t>
            </a:r>
          </a:p>
          <a:p>
            <a:r>
              <a:rPr lang="en-US" sz="2800" dirty="0"/>
              <a:t>PSCAD Model Quality Test, Unit Model Validation and Template is required.  </a:t>
            </a:r>
            <a:r>
              <a:rPr lang="en-US" sz="2800" dirty="0">
                <a:highlight>
                  <a:srgbClr val="FFFF00"/>
                </a:highlight>
              </a:rPr>
              <a:t>PSCAD template is required starting August 1</a:t>
            </a:r>
            <a:r>
              <a:rPr lang="en-US" sz="2800" baseline="30000" dirty="0">
                <a:highlight>
                  <a:srgbClr val="FFFF00"/>
                </a:highlight>
              </a:rPr>
              <a:t>st</a:t>
            </a:r>
            <a:r>
              <a:rPr lang="en-US" sz="2800" dirty="0">
                <a:highlight>
                  <a:srgbClr val="FFFF00"/>
                </a:highlight>
              </a:rPr>
              <a:t> QSA.</a:t>
            </a:r>
          </a:p>
          <a:p>
            <a:r>
              <a:rPr lang="en-US" sz="2800" dirty="0"/>
              <a:t>TSAT Model Required – If PSSE model is UDM, then TSAT model should be UDM and should include MQT</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241044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42FC7-9089-346C-31C0-07F44324DA20}"/>
              </a:ext>
            </a:extLst>
          </p:cNvPr>
          <p:cNvSpPr>
            <a:spLocks noGrp="1"/>
          </p:cNvSpPr>
          <p:nvPr>
            <p:ph type="title"/>
          </p:nvPr>
        </p:nvSpPr>
        <p:spPr/>
        <p:txBody>
          <a:bodyPr/>
          <a:lstStyle/>
          <a:p>
            <a:r>
              <a:rPr lang="en-US" dirty="0"/>
              <a:t>Re-power – Current Requirements prior to re-power work</a:t>
            </a:r>
          </a:p>
        </p:txBody>
      </p:sp>
      <p:sp>
        <p:nvSpPr>
          <p:cNvPr id="3" name="Content Placeholder 2">
            <a:extLst>
              <a:ext uri="{FF2B5EF4-FFF2-40B4-BE49-F238E27FC236}">
                <a16:creationId xmlns:a16="http://schemas.microsoft.com/office/drawing/2014/main" id="{41028248-6AC4-DAA6-7C05-0F8D38AEBAC0}"/>
              </a:ext>
            </a:extLst>
          </p:cNvPr>
          <p:cNvSpPr>
            <a:spLocks noGrp="1"/>
          </p:cNvSpPr>
          <p:nvPr>
            <p:ph idx="1"/>
          </p:nvPr>
        </p:nvSpPr>
        <p:spPr>
          <a:xfrm>
            <a:off x="406400" y="1066801"/>
            <a:ext cx="11379200" cy="4876799"/>
          </a:xfrm>
        </p:spPr>
        <p:txBody>
          <a:bodyPr/>
          <a:lstStyle/>
          <a:p>
            <a:r>
              <a:rPr lang="en-US" dirty="0"/>
              <a:t>Part 2a approval is required prior to beginning any re-power work at the site.  </a:t>
            </a:r>
          </a:p>
          <a:p>
            <a:pPr lvl="1"/>
            <a:r>
              <a:rPr lang="en-US" dirty="0"/>
              <a:t>Approval is contingent on meeting the Re-power Compliance Checklist which includes:</a:t>
            </a:r>
          </a:p>
          <a:p>
            <a:pPr lvl="2"/>
            <a:r>
              <a:rPr lang="en-US" dirty="0"/>
              <a:t>QSA</a:t>
            </a:r>
          </a:p>
          <a:p>
            <a:pPr lvl="2"/>
            <a:r>
              <a:rPr lang="en-US" dirty="0"/>
              <a:t>PG 6.9</a:t>
            </a:r>
          </a:p>
          <a:p>
            <a:pPr lvl="2"/>
            <a:r>
              <a:rPr lang="en-US" dirty="0"/>
              <a:t>SSR study if applicable</a:t>
            </a:r>
          </a:p>
          <a:p>
            <a:r>
              <a:rPr lang="en-US" dirty="0"/>
              <a:t>Concerns from RE that meeting all the requirements prior to decommissioning turbines/inverters could delay the project. </a:t>
            </a:r>
          </a:p>
          <a:p>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828D4A1E-BE43-61D4-5AB9-BD3030B30E70}"/>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4277979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D433B-9B46-9D79-C670-C8588C3AFB93}"/>
              </a:ext>
            </a:extLst>
          </p:cNvPr>
          <p:cNvSpPr>
            <a:spLocks noGrp="1"/>
          </p:cNvSpPr>
          <p:nvPr>
            <p:ph type="title"/>
          </p:nvPr>
        </p:nvSpPr>
        <p:spPr/>
        <p:txBody>
          <a:bodyPr/>
          <a:lstStyle/>
          <a:p>
            <a:r>
              <a:rPr lang="en-US" dirty="0"/>
              <a:t>Re-power – New requirements prior to re-power work </a:t>
            </a:r>
          </a:p>
        </p:txBody>
      </p:sp>
      <p:sp>
        <p:nvSpPr>
          <p:cNvPr id="3" name="Content Placeholder 2">
            <a:extLst>
              <a:ext uri="{FF2B5EF4-FFF2-40B4-BE49-F238E27FC236}">
                <a16:creationId xmlns:a16="http://schemas.microsoft.com/office/drawing/2014/main" id="{E184C57F-6CB6-9D01-585B-7ABCAB4156F5}"/>
              </a:ext>
            </a:extLst>
          </p:cNvPr>
          <p:cNvSpPr>
            <a:spLocks noGrp="1"/>
          </p:cNvSpPr>
          <p:nvPr>
            <p:ph idx="1"/>
          </p:nvPr>
        </p:nvSpPr>
        <p:spPr>
          <a:xfrm>
            <a:off x="406400" y="1066801"/>
            <a:ext cx="11379200" cy="5547516"/>
          </a:xfrm>
        </p:spPr>
        <p:txBody>
          <a:bodyPr/>
          <a:lstStyle/>
          <a:p>
            <a:r>
              <a:rPr lang="en-US" dirty="0"/>
              <a:t>New requirements prior to beginning re-power work:</a:t>
            </a:r>
          </a:p>
          <a:p>
            <a:pPr lvl="1"/>
            <a:r>
              <a:rPr lang="en-US" sz="1800" dirty="0"/>
              <a:t>FIS studies complete and current.</a:t>
            </a:r>
          </a:p>
          <a:p>
            <a:pPr lvl="1"/>
            <a:r>
              <a:rPr lang="en-US" sz="1800" dirty="0">
                <a:effectLst/>
                <a:latin typeface="Arial" panose="020B0604020202020204" pitchFamily="34" charset="0"/>
                <a:ea typeface="Calibri" panose="020F0502020204030204" pitchFamily="34" charset="0"/>
                <a:cs typeface="Arial" panose="020B0604020202020204" pitchFamily="34" charset="0"/>
              </a:rPr>
              <a:t>QSE has submitted planned outages through the outage scheduler and the outage has been approved by ERCOT.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lvl="1"/>
            <a:r>
              <a:rPr lang="en-US" sz="1800" dirty="0">
                <a:effectLst/>
                <a:ea typeface="Calibri" panose="020F0502020204030204" pitchFamily="34" charset="0"/>
                <a:cs typeface="Times New Roman" panose="02020603050405020304" pitchFamily="18" charset="0"/>
              </a:rPr>
              <a:t>Commissioning Plan submitted in RIOO-IS.</a:t>
            </a:r>
          </a:p>
          <a:p>
            <a:pPr lvl="2"/>
            <a:r>
              <a:rPr lang="en-US" sz="1800" dirty="0">
                <a:effectLst/>
                <a:ea typeface="Times New Roman" panose="02020603050405020304" pitchFamily="18" charset="0"/>
              </a:rPr>
              <a:t>The Commissioning Plan must have detailed decommissioning schedule of the old turbines and related equipment. The Commissioning Plan must also include the commissioning schedule of new turbines and related equipment</a:t>
            </a:r>
            <a:r>
              <a:rPr lang="en-US" sz="1800" dirty="0">
                <a:ea typeface="Calibri" panose="020F0502020204030204" pitchFamily="34" charset="0"/>
                <a:cs typeface="Times New Roman" panose="02020603050405020304" pitchFamily="18" charset="0"/>
              </a:rPr>
              <a:t>.</a:t>
            </a:r>
          </a:p>
          <a:p>
            <a:pPr lvl="1"/>
            <a:r>
              <a:rPr lang="en-US" sz="1800" dirty="0"/>
              <a:t>RE has affirmed </a:t>
            </a:r>
            <a:r>
              <a:rPr lang="en-US" sz="1800" b="1" dirty="0"/>
              <a:t>in writing </a:t>
            </a:r>
            <a:r>
              <a:rPr lang="en-US" sz="1800" dirty="0"/>
              <a:t>it understands the risks involved in decommissioning the turbines and related equipment without meeting the perquisites to be included in the QSA. RE also has affirmed it understands that new turbines could be impacted by a GTC or curtailed due to stability issue prior to Part 2b approval to synchronize.</a:t>
            </a:r>
          </a:p>
          <a:p>
            <a:pPr lvl="1"/>
            <a:r>
              <a:rPr lang="en-US" sz="1800" dirty="0"/>
              <a:t>RE has affirmed </a:t>
            </a:r>
            <a:r>
              <a:rPr lang="en-US" sz="1800" b="1" dirty="0"/>
              <a:t>in writing </a:t>
            </a:r>
            <a:r>
              <a:rPr lang="en-US" sz="1800" dirty="0"/>
              <a:t>that any new equipment part of the re-power project will not be energized prior to receiving ERCOT approval of the Part 1.</a:t>
            </a:r>
          </a:p>
          <a:p>
            <a:pPr lvl="1"/>
            <a:r>
              <a:rPr lang="en-US" sz="1800" dirty="0"/>
              <a:t>RE has affirmed </a:t>
            </a:r>
            <a:r>
              <a:rPr lang="en-US" sz="1800" b="1" dirty="0"/>
              <a:t>in writing</a:t>
            </a:r>
            <a:r>
              <a:rPr lang="en-US" sz="1800" dirty="0"/>
              <a:t> that the new or repowered turbines and related equipment will not be synchronized prior to receiving ERCOT approval of the Part 2b.</a:t>
            </a:r>
          </a:p>
        </p:txBody>
      </p:sp>
      <p:sp>
        <p:nvSpPr>
          <p:cNvPr id="4" name="Slide Number Placeholder 3">
            <a:extLst>
              <a:ext uri="{FF2B5EF4-FFF2-40B4-BE49-F238E27FC236}">
                <a16:creationId xmlns:a16="http://schemas.microsoft.com/office/drawing/2014/main" id="{40D8CF97-ADBA-3F63-22B7-E02CBF8A6931}"/>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964689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3A514-3CE0-84F1-020F-C43DB347D572}"/>
              </a:ext>
            </a:extLst>
          </p:cNvPr>
          <p:cNvSpPr>
            <a:spLocks noGrp="1"/>
          </p:cNvSpPr>
          <p:nvPr>
            <p:ph type="title"/>
          </p:nvPr>
        </p:nvSpPr>
        <p:spPr/>
        <p:txBody>
          <a:bodyPr/>
          <a:lstStyle/>
          <a:p>
            <a:r>
              <a:rPr lang="en-US" dirty="0"/>
              <a:t>PGRR114 </a:t>
            </a:r>
          </a:p>
        </p:txBody>
      </p:sp>
      <p:sp>
        <p:nvSpPr>
          <p:cNvPr id="3" name="Content Placeholder 2">
            <a:extLst>
              <a:ext uri="{FF2B5EF4-FFF2-40B4-BE49-F238E27FC236}">
                <a16:creationId xmlns:a16="http://schemas.microsoft.com/office/drawing/2014/main" id="{5D900328-4C56-197E-2757-801AFDC78CA4}"/>
              </a:ext>
            </a:extLst>
          </p:cNvPr>
          <p:cNvSpPr>
            <a:spLocks noGrp="1"/>
          </p:cNvSpPr>
          <p:nvPr>
            <p:ph idx="1"/>
          </p:nvPr>
        </p:nvSpPr>
        <p:spPr>
          <a:xfrm>
            <a:off x="406400" y="1066801"/>
            <a:ext cx="11379200" cy="5333999"/>
          </a:xfrm>
        </p:spPr>
        <p:txBody>
          <a:bodyPr/>
          <a:lstStyle/>
          <a:p>
            <a:r>
              <a:rPr lang="en-US" dirty="0"/>
              <a:t>Effective 8/1/2024</a:t>
            </a:r>
          </a:p>
          <a:p>
            <a:r>
              <a:rPr lang="en-US" dirty="0"/>
              <a:t>Planning Guide section 5.5(2):</a:t>
            </a:r>
          </a:p>
          <a:p>
            <a:pPr marL="400050" lvl="1" indent="0">
              <a:buNone/>
            </a:pPr>
            <a:r>
              <a:rPr lang="en-US" sz="2400" dirty="0"/>
              <a:t>Before ERCOT approves Initial Energization for a project that will consume Load other than Wholesale Storage Load (WSL) and that is not behind a Non-Opt-In Entity (NOIE) tie meter:</a:t>
            </a:r>
          </a:p>
          <a:p>
            <a:pPr marL="400050" lvl="1" indent="0">
              <a:buNone/>
            </a:pPr>
            <a:endParaRPr lang="en-US" sz="2000" dirty="0"/>
          </a:p>
          <a:p>
            <a:pPr marL="1257300" lvl="2" indent="-457200">
              <a:buAutoNum type="alphaLcParenBoth"/>
            </a:pPr>
            <a:r>
              <a:rPr lang="en-US" sz="2000" dirty="0"/>
              <a:t>The Resource Entity must request an Electric Service Identifier(s) (ESI ID(s)) from the Distribution Service Provider(s) (DSP(s)) that will be serving the Load at the Resource site and provide the ESI ID(s) to ERCOT, as described in paragraph (2) of Protocol Section 10.3.2, ERCOT-Polled Settlement Meters; and </a:t>
            </a:r>
          </a:p>
          <a:p>
            <a:pPr marL="800100" lvl="2" indent="0">
              <a:buNone/>
            </a:pPr>
            <a:endParaRPr lang="en-US" sz="2000" dirty="0"/>
          </a:p>
          <a:p>
            <a:pPr marL="800100" lvl="2" indent="0">
              <a:buNone/>
            </a:pPr>
            <a:r>
              <a:rPr lang="en-US" sz="2000" dirty="0"/>
              <a:t>(b)   These ESI ID(s) must be established in the ERCOT Settlement system in a state that 		      allows for the Load to be properly settled to the appropriate Qualified Scheduling Entity 	      (QSE). </a:t>
            </a:r>
          </a:p>
          <a:p>
            <a:pPr marL="0" indent="0">
              <a:buNone/>
            </a:pPr>
            <a:endParaRPr lang="en-US" dirty="0"/>
          </a:p>
        </p:txBody>
      </p:sp>
      <p:sp>
        <p:nvSpPr>
          <p:cNvPr id="4" name="Slide Number Placeholder 3">
            <a:extLst>
              <a:ext uri="{FF2B5EF4-FFF2-40B4-BE49-F238E27FC236}">
                <a16:creationId xmlns:a16="http://schemas.microsoft.com/office/drawing/2014/main" id="{2E7E2D96-AC9D-27FC-CEAC-F39637B38DB4}"/>
              </a:ext>
            </a:extLst>
          </p:cNvPr>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466441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F32A3-C05B-D1AD-7C6F-0BBD8C0FCE7B}"/>
              </a:ext>
            </a:extLst>
          </p:cNvPr>
          <p:cNvSpPr>
            <a:spLocks noGrp="1"/>
          </p:cNvSpPr>
          <p:nvPr>
            <p:ph type="title"/>
          </p:nvPr>
        </p:nvSpPr>
        <p:spPr/>
        <p:txBody>
          <a:bodyPr/>
          <a:lstStyle/>
          <a:p>
            <a:r>
              <a:rPr lang="en-US" dirty="0"/>
              <a:t>PGRR112</a:t>
            </a:r>
          </a:p>
        </p:txBody>
      </p:sp>
      <p:sp>
        <p:nvSpPr>
          <p:cNvPr id="3" name="Content Placeholder 2">
            <a:extLst>
              <a:ext uri="{FF2B5EF4-FFF2-40B4-BE49-F238E27FC236}">
                <a16:creationId xmlns:a16="http://schemas.microsoft.com/office/drawing/2014/main" id="{00D2AFCE-681D-4EBE-8836-3E374226D65A}"/>
              </a:ext>
            </a:extLst>
          </p:cNvPr>
          <p:cNvSpPr>
            <a:spLocks noGrp="1"/>
          </p:cNvSpPr>
          <p:nvPr>
            <p:ph idx="1"/>
          </p:nvPr>
        </p:nvSpPr>
        <p:spPr/>
        <p:txBody>
          <a:bodyPr/>
          <a:lstStyle/>
          <a:p>
            <a:r>
              <a:rPr lang="en-US" dirty="0"/>
              <a:t>Effective 12/1/2024, affects Feb 1</a:t>
            </a:r>
            <a:r>
              <a:rPr lang="en-US" baseline="30000" dirty="0"/>
              <a:t>st</a:t>
            </a:r>
            <a:r>
              <a:rPr lang="en-US" dirty="0"/>
              <a:t> 2025 QSA</a:t>
            </a:r>
          </a:p>
          <a:p>
            <a:r>
              <a:rPr lang="en-US" dirty="0"/>
              <a:t>PG 5.3.2.5 (7):</a:t>
            </a:r>
          </a:p>
          <a:p>
            <a:pPr marL="457200" lvl="1" indent="0">
              <a:buNone/>
            </a:pPr>
            <a:r>
              <a:rPr lang="en-US" sz="1800" dirty="0">
                <a:effectLst/>
                <a:ea typeface="Times New Roman" panose="02020603050405020304" pitchFamily="18" charset="0"/>
              </a:rPr>
              <a:t>The final FIS element(s) report shall be deemed complete and marked “final” via the online RIOO system at least 45 days prior to the quarterly stability assessment deadline defined in paragraph (2) of Section 5.3.5, ERCOT Quarterly Stability Assessment.</a:t>
            </a:r>
          </a:p>
          <a:p>
            <a:r>
              <a:rPr lang="en-US" dirty="0"/>
              <a:t>PG 5.3.2.5 (9):</a:t>
            </a:r>
          </a:p>
          <a:p>
            <a:pPr marL="400050" lvl="1" indent="0">
              <a:buNone/>
            </a:pPr>
            <a:r>
              <a:rPr lang="en-US" sz="1800" dirty="0">
                <a:effectLst/>
                <a:ea typeface="Times New Roman" panose="02020603050405020304" pitchFamily="18" charset="0"/>
              </a:rPr>
              <a:t>During the time after the FIS is completed and before Initial Synchronization, </a:t>
            </a:r>
            <a:r>
              <a:rPr lang="en-US" sz="1800" dirty="0">
                <a:effectLst/>
                <a:highlight>
                  <a:srgbClr val="FFFF00"/>
                </a:highlight>
                <a:ea typeface="Times New Roman" panose="02020603050405020304" pitchFamily="18" charset="0"/>
              </a:rPr>
              <a:t>the IE shall notify both ERCOT and the lead TSP(s) of any changes to the assumptions used for the FIS along with a detailed written explanation of why the changes were made. </a:t>
            </a:r>
            <a:r>
              <a:rPr lang="en-US" sz="1800" dirty="0">
                <a:effectLst/>
                <a:ea typeface="Times New Roman" panose="02020603050405020304" pitchFamily="18" charset="0"/>
              </a:rPr>
              <a:t> If the changes substantially differ from the assumptions used for the FIS, ERCOT and the TSP(s) shall determine the impact of the changes on the results of the FIS and, if applicable, SSR studies.</a:t>
            </a:r>
            <a:endParaRPr lang="en-US" sz="1800" dirty="0"/>
          </a:p>
          <a:p>
            <a:endParaRPr lang="en-US" dirty="0"/>
          </a:p>
        </p:txBody>
      </p:sp>
      <p:sp>
        <p:nvSpPr>
          <p:cNvPr id="4" name="Slide Number Placeholder 3">
            <a:extLst>
              <a:ext uri="{FF2B5EF4-FFF2-40B4-BE49-F238E27FC236}">
                <a16:creationId xmlns:a16="http://schemas.microsoft.com/office/drawing/2014/main" id="{F790F620-D96F-93B9-2E25-78F7DD001230}"/>
              </a:ext>
            </a:extLst>
          </p:cNvPr>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1603502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FCCDD-E07A-D7B9-446D-B1A69DEDF258}"/>
              </a:ext>
            </a:extLst>
          </p:cNvPr>
          <p:cNvSpPr>
            <a:spLocks noGrp="1"/>
          </p:cNvSpPr>
          <p:nvPr>
            <p:ph type="title"/>
          </p:nvPr>
        </p:nvSpPr>
        <p:spPr/>
        <p:txBody>
          <a:bodyPr/>
          <a:lstStyle/>
          <a:p>
            <a:r>
              <a:rPr lang="en-US" dirty="0"/>
              <a:t>PGRR112</a:t>
            </a:r>
          </a:p>
        </p:txBody>
      </p:sp>
      <p:sp>
        <p:nvSpPr>
          <p:cNvPr id="3" name="Content Placeholder 2">
            <a:extLst>
              <a:ext uri="{FF2B5EF4-FFF2-40B4-BE49-F238E27FC236}">
                <a16:creationId xmlns:a16="http://schemas.microsoft.com/office/drawing/2014/main" id="{BA58A777-5F56-2F68-592E-A05F862D974C}"/>
              </a:ext>
            </a:extLst>
          </p:cNvPr>
          <p:cNvSpPr>
            <a:spLocks noGrp="1"/>
          </p:cNvSpPr>
          <p:nvPr>
            <p:ph idx="1"/>
          </p:nvPr>
        </p:nvSpPr>
        <p:spPr>
          <a:xfrm>
            <a:off x="406400" y="914401"/>
            <a:ext cx="11379200" cy="5791200"/>
          </a:xfrm>
        </p:spPr>
        <p:txBody>
          <a:bodyPr/>
          <a:lstStyle/>
          <a:p>
            <a:r>
              <a:rPr lang="en-US" dirty="0"/>
              <a:t>PG 5.3.5 (4)(b):</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The IE has provided all generator data in accordance with the Resource Registration Glossary, Planning Model column, including but not limited to steady state, system protection and stability models.</a:t>
            </a:r>
          </a:p>
          <a:p>
            <a:pPr marL="1371600" marR="0" indent="-457200">
              <a:spcBef>
                <a:spcPts val="0"/>
              </a:spcBef>
              <a:spcAft>
                <a:spcPts val="1200"/>
              </a:spcAft>
            </a:pPr>
            <a:r>
              <a:rPr lang="en-US" sz="1800" dirty="0">
                <a:effectLst/>
                <a:latin typeface="Times New Roman" panose="02020603050405020304" pitchFamily="18" charset="0"/>
                <a:ea typeface="Times New Roman" panose="02020603050405020304" pitchFamily="18" charset="0"/>
              </a:rPr>
              <a:t>(i)	</a:t>
            </a:r>
            <a:r>
              <a:rPr lang="en-US" sz="1800" dirty="0">
                <a:effectLst/>
                <a:highlight>
                  <a:srgbClr val="FFFF00"/>
                </a:highlight>
                <a:latin typeface="Times New Roman" panose="02020603050405020304" pitchFamily="18" charset="0"/>
                <a:ea typeface="Times New Roman" panose="02020603050405020304" pitchFamily="18" charset="0"/>
              </a:rPr>
              <a:t>The IE shall submit the final dynamic data model at least 45 days prior to the quarterly stability assessment deadline described in paragraph (2) above.</a:t>
            </a:r>
            <a:r>
              <a:rPr lang="en-US" sz="1800" dirty="0">
                <a:effectLst/>
                <a:latin typeface="Times New Roman" panose="02020603050405020304" pitchFamily="18" charset="0"/>
                <a:ea typeface="Times New Roman" panose="02020603050405020304" pitchFamily="18" charset="0"/>
              </a:rPr>
              <a:t>  If ERCOT is unable to complete its review prior to the quarterly stability assessment deadline, ERCOT shall not include the Generation Resource or Settlement Only Generator (SOG) in that quarterly stability assessment.</a:t>
            </a:r>
          </a:p>
          <a:p>
            <a:pPr marL="1371600" marR="0" indent="-457200">
              <a:spcBef>
                <a:spcPts val="0"/>
              </a:spcBef>
              <a:spcAft>
                <a:spcPts val="1200"/>
              </a:spcAft>
            </a:pPr>
            <a:r>
              <a:rPr lang="en-US" sz="1800" dirty="0">
                <a:effectLst/>
                <a:latin typeface="Times New Roman" panose="02020603050405020304" pitchFamily="18" charset="0"/>
                <a:ea typeface="Times New Roman" panose="02020603050405020304" pitchFamily="18" charset="0"/>
              </a:rPr>
              <a:t>(ii)	Changes to the dynamic data model after the stability study is deemed complete may subject the Generation Resource or SOG to modification of one or more FIS study elements as defined in paragraph (9) of Section 5.3.2.5, FIS Report and Follow-up.  If ERCOT and the lead TSP(s) determine that modifications to one or more FIS study elements are required, then ERCOT shall not include the Generation Resource or SOG in a quarterly stability assessment until the revised FIS has been completed in accordance with paragraph (4)(c)(i) below.</a:t>
            </a:r>
          </a:p>
          <a:p>
            <a:pPr marL="1371600" marR="0" indent="-457200">
              <a:spcBef>
                <a:spcPts val="0"/>
              </a:spcBef>
              <a:spcAft>
                <a:spcPts val="1200"/>
              </a:spcAft>
            </a:pPr>
            <a:r>
              <a:rPr lang="en-US" sz="1800" dirty="0">
                <a:effectLst/>
                <a:latin typeface="Times New Roman" panose="02020603050405020304" pitchFamily="18" charset="0"/>
                <a:ea typeface="Times New Roman" panose="02020603050405020304" pitchFamily="18" charset="0"/>
              </a:rPr>
              <a:t>(iii)	If an IE submitted a final dynamic data model at least 45 days prior to the quarterly stability assessment deadline but ERCOT determines that the Generation Resource or SOG is ineligible to be included in a quarterly stability assessment pursuant to paragraphs (4)(b)(i) or (4)(b)(ii) above, ERCOT will send a notification to the IE. </a:t>
            </a:r>
          </a:p>
          <a:p>
            <a:pPr lvl="1"/>
            <a:endParaRPr lang="en-US" dirty="0"/>
          </a:p>
          <a:p>
            <a:endParaRPr lang="en-US" dirty="0"/>
          </a:p>
        </p:txBody>
      </p:sp>
      <p:sp>
        <p:nvSpPr>
          <p:cNvPr id="4" name="Slide Number Placeholder 3">
            <a:extLst>
              <a:ext uri="{FF2B5EF4-FFF2-40B4-BE49-F238E27FC236}">
                <a16:creationId xmlns:a16="http://schemas.microsoft.com/office/drawing/2014/main" id="{8A30A0F2-D9E8-71D4-CAB4-F9F7F85CE4D0}"/>
              </a:ext>
            </a:extLst>
          </p:cNvPr>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3318117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44395-5DCB-7817-D4D7-16EC61BB2F5A}"/>
              </a:ext>
            </a:extLst>
          </p:cNvPr>
          <p:cNvSpPr>
            <a:spLocks noGrp="1"/>
          </p:cNvSpPr>
          <p:nvPr>
            <p:ph type="title"/>
          </p:nvPr>
        </p:nvSpPr>
        <p:spPr/>
        <p:txBody>
          <a:bodyPr/>
          <a:lstStyle/>
          <a:p>
            <a:r>
              <a:rPr lang="en-US" sz="3000" dirty="0"/>
              <a:t>Commissioning Requests Submission- New Email Address</a:t>
            </a:r>
          </a:p>
        </p:txBody>
      </p:sp>
      <p:sp>
        <p:nvSpPr>
          <p:cNvPr id="3" name="Content Placeholder 2">
            <a:extLst>
              <a:ext uri="{FF2B5EF4-FFF2-40B4-BE49-F238E27FC236}">
                <a16:creationId xmlns:a16="http://schemas.microsoft.com/office/drawing/2014/main" id="{5A957A6D-F827-6DC6-3B7B-2DAD16884ED2}"/>
              </a:ext>
            </a:extLst>
          </p:cNvPr>
          <p:cNvSpPr>
            <a:spLocks noGrp="1"/>
          </p:cNvSpPr>
          <p:nvPr>
            <p:ph idx="1"/>
          </p:nvPr>
        </p:nvSpPr>
        <p:spPr>
          <a:xfrm>
            <a:off x="406400" y="914400"/>
            <a:ext cx="11557000" cy="5486400"/>
          </a:xfrm>
        </p:spPr>
        <p:txBody>
          <a:bodyPr/>
          <a:lstStyle/>
          <a:p>
            <a:r>
              <a:rPr lang="en-US" sz="2800" dirty="0"/>
              <a:t>ERCOT has established a new, dedicated email address for Market Participants to submit new generator Commissioning Checklist for review. </a:t>
            </a:r>
          </a:p>
          <a:p>
            <a:r>
              <a:rPr lang="en-US" sz="2800" dirty="0"/>
              <a:t>Starting June 10, 2024, all new Commissioning Checklists (Parts 1-3) should be emailed to </a:t>
            </a:r>
            <a:r>
              <a:rPr lang="en-US" sz="2800" dirty="0">
                <a:hlinkClick r:id="rId2"/>
              </a:rPr>
              <a:t>CommissioningRequests@ercot.com</a:t>
            </a:r>
            <a:r>
              <a:rPr lang="en-US" sz="2800" dirty="0"/>
              <a:t> in addition to being submitted to RIOO-IS.</a:t>
            </a:r>
          </a:p>
          <a:p>
            <a:r>
              <a:rPr lang="en-US" sz="2800" dirty="0"/>
              <a:t>Commissioning Checklists (Parts 1-3) submitted to </a:t>
            </a:r>
            <a:r>
              <a:rPr lang="en-US" sz="2800" dirty="0">
                <a:hlinkClick r:id="rId3"/>
              </a:rPr>
              <a:t>ResourceIntegrationDepartment@ercot.com</a:t>
            </a:r>
            <a:r>
              <a:rPr lang="en-US" sz="2800" dirty="0"/>
              <a:t> after June 21, 2024, will not be processed. </a:t>
            </a:r>
          </a:p>
          <a:p>
            <a:r>
              <a:rPr lang="en-US" sz="2800" dirty="0"/>
              <a:t>Commissioning Plans should not be emailed for review to the new Commissioning Request email address. </a:t>
            </a:r>
          </a:p>
          <a:p>
            <a:pPr marL="0" indent="0">
              <a:buNone/>
            </a:pPr>
            <a:endParaRPr lang="en-US" dirty="0"/>
          </a:p>
        </p:txBody>
      </p:sp>
      <p:sp>
        <p:nvSpPr>
          <p:cNvPr id="4" name="Slide Number Placeholder 3">
            <a:extLst>
              <a:ext uri="{FF2B5EF4-FFF2-40B4-BE49-F238E27FC236}">
                <a16:creationId xmlns:a16="http://schemas.microsoft.com/office/drawing/2014/main" id="{8C3E62AA-1D48-6D1D-850C-F47CEE23BFE0}"/>
              </a:ext>
            </a:extLst>
          </p:cNvPr>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2015107702"/>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63D459-1C05-483F-85D1-C9E478EC32CC}">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92957</TotalTime>
  <Words>1335</Words>
  <Application>Microsoft Office PowerPoint</Application>
  <PresentationFormat>Widescreen</PresentationFormat>
  <Paragraphs>122</Paragraphs>
  <Slides>16</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16</vt:i4>
      </vt:variant>
    </vt:vector>
  </HeadingPairs>
  <TitlesOfParts>
    <vt:vector size="23" baseType="lpstr">
      <vt:lpstr>Arial</vt:lpstr>
      <vt:lpstr>Calibri</vt:lpstr>
      <vt:lpstr>Tahoma</vt:lpstr>
      <vt:lpstr>Times New Roman</vt:lpstr>
      <vt:lpstr>1_Custom Design</vt:lpstr>
      <vt:lpstr>Inside pages</vt:lpstr>
      <vt:lpstr>2_Custom Design</vt:lpstr>
      <vt:lpstr>PowerPoint Presentation</vt:lpstr>
      <vt:lpstr>Quarterly Stability Assessment (QSA)  </vt:lpstr>
      <vt:lpstr>Quarterly Stability Assessment (QSA)  </vt:lpstr>
      <vt:lpstr>Re-power – Current Requirements prior to re-power work</vt:lpstr>
      <vt:lpstr>Re-power – New requirements prior to re-power work </vt:lpstr>
      <vt:lpstr>PGRR114 </vt:lpstr>
      <vt:lpstr>PGRR112</vt:lpstr>
      <vt:lpstr>PGRR112</vt:lpstr>
      <vt:lpstr>Commissioning Requests Submission- New Email Address</vt:lpstr>
      <vt:lpstr>Generation Interconnection Requests</vt:lpstr>
      <vt:lpstr>Generation Interconnection Requests</vt:lpstr>
      <vt:lpstr>Other contact information</vt:lpstr>
      <vt:lpstr>Questions?</vt:lpstr>
      <vt:lpstr>PowerPoint Presentation</vt:lpstr>
      <vt:lpstr>PowerPoint Presentation</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Fernandes, Jenifer</cp:lastModifiedBy>
  <cp:revision>794</cp:revision>
  <cp:lastPrinted>2018-07-25T14:31:19Z</cp:lastPrinted>
  <dcterms:created xsi:type="dcterms:W3CDTF">2016-01-21T15:20:31Z</dcterms:created>
  <dcterms:modified xsi:type="dcterms:W3CDTF">2024-08-21T00:50:24Z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2023-08-17T18:39:49Z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0942f964-1bf9-4ff5-a10d-74a7b62a81cf</vt:lpwstr>
  </property>
  <property fmtid="{D5CDD505-2E9C-101B-9397-08002B2CF9AE}" pid="9" name="MSIP_Label_7084cbda-52b8-46fb-a7b7-cb5bd465ed85_ContentBits">
    <vt:lpwstr>0</vt:lpwstr>
  </property>
</Properties>
</file>