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6"/>
  </p:notesMasterIdLst>
  <p:handoutMasterIdLst>
    <p:handoutMasterId r:id="rId47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1" r:id="rId43"/>
    <p:sldId id="312" r:id="rId44"/>
    <p:sldId id="290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79004" autoAdjust="0"/>
  </p:normalViewPr>
  <p:slideViewPr>
    <p:cSldViewPr showGuides="1">
      <p:cViewPr varScale="1">
        <p:scale>
          <a:sx n="89" d="100"/>
          <a:sy n="89" d="100"/>
        </p:scale>
        <p:origin x="2304" y="8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Total regulation deployed comparison in the last 3 months: Overall regulation deployment trends follow the previous two months with a s significant increase for HE10 – HE19</a:t>
            </a:r>
            <a:endParaRPr lang="en-US" b="0" u="sn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Regulation deployed comparison for July 2024 is generally consistent with previous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91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 levels of reg up deployment overall. </a:t>
            </a:r>
            <a:endParaRPr lang="en-US" u="sng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Regulation down deployment in July 2024 is consistent with that of the previous two years. </a:t>
            </a:r>
            <a:endParaRPr lang="en-US" b="0" u="non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regulation deployed compared with the previous two years. Overall, trends are similar.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Zero crossing regulation is generally similar to the last two years. The lower zero crossing percentages are seen during the early morning and end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4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Overall, we see that it is above 65% for all hours and consistent with previous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4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regulation up exhaustion rate for all hours is 5.98% which is higher than last July. 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Average regulation down exhaustion rate for all hours is 2.45%, which is less than the previous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up bias occurrence for consecutive SCED intervals for all hours is 149 and peak hours is 62.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down bias occurrence for consecutive SCED intervals for all hours is 174 and peak hours is 25.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Hourly time error accumulation </a:t>
            </a:r>
            <a:r>
              <a:rPr lang="en-US" strike="noStrike" dirty="0"/>
              <a:t>is generally minimal. 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load is less than the last two years from HE11-HE24.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load is less than the last two years from HE11-HE24. </a:t>
            </a:r>
          </a:p>
          <a:p>
            <a:endParaRPr lang="en-US" dirty="0"/>
          </a:p>
          <a:p>
            <a:r>
              <a:rPr lang="en-US" dirty="0"/>
              <a:t>Net Load: dashed line.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hourly load ramp trend is consistent with last year.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Wind generation is generally lower compared to last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Net Capacity on Start-Up/</a:t>
            </a:r>
            <a:r>
              <a:rPr lang="en-US" dirty="0" err="1"/>
              <a:t>ShutDown</a:t>
            </a:r>
            <a:r>
              <a:rPr lang="en-US" dirty="0"/>
              <a:t> are generally following the trends of the last two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baseline="0" dirty="0"/>
              <a:t>-</a:t>
            </a:r>
            <a:r>
              <a:rPr lang="en-US" baseline="0" dirty="0" err="1"/>
              <a:t>ve</a:t>
            </a:r>
            <a:r>
              <a:rPr lang="en-US" baseline="0" dirty="0"/>
              <a:t> Error +&gt; Under forecasted load</a:t>
            </a:r>
          </a:p>
          <a:p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 err="1"/>
              <a:t>Min,Max</a:t>
            </a:r>
            <a:r>
              <a:rPr lang="en-US" dirty="0"/>
              <a:t>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 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aseline="0" dirty="0"/>
              <a:t>7/23/2024 HE21 -&gt;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314</a:t>
            </a:r>
            <a:r>
              <a:rPr lang="en-US" dirty="0"/>
              <a:t> </a:t>
            </a:r>
            <a:r>
              <a:rPr lang="en-US" baseline="0" dirty="0"/>
              <a:t>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aseline="0" dirty="0"/>
              <a:t>7/15/2024 HE17 -&gt;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-1066</a:t>
            </a:r>
            <a:r>
              <a:rPr lang="en-US" baseline="0" dirty="0"/>
              <a:t>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Largest expected generation deviation occurs during solar ramps. Overall Expected Generation Deviation has on average has increased significantly from last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10:00 AM–Max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05:10 PM – K5 Changed from 0.5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7/22/22 – 09:40 PM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7/27/22 – 08:40 AM – PSRR Threshold changed to 40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6/12/23  - PSRR dynamic threshold enabled. The Max PSSR started at 80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6/15/23 – The Max PSRR threshold increased to 100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10/26/23 – Max Integral ACE Feedback changed from 350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05/30/24 – Max Integral ACE Feedback changed from 250 to 350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Expected Generation Deviation Breakdown</a:t>
            </a:r>
            <a:r>
              <a:rPr lang="en-US" baseline="0" dirty="0"/>
              <a:t> by resource type and we see significant contribution from wind and solar during the ramping hours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1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Comparing </a:t>
            </a:r>
            <a:r>
              <a:rPr lang="en-US" baseline="0" dirty="0"/>
              <a:t>renewables vs non-renewables. IRR resources are the main contributor for most part of the day.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wind ramp forecast, SCED PWRR MAE is consistent and smaller than the persistence forecast across the board. More errors occur during ramping hours.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SCED PWRR is consistent and performing better than the persistence forecast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solar ramp forecast, SCED PSRR is generally performing better when compared to the persistence forecast, particularly during the most significant solar ramp hours.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 to wind, generally we see greater forecast errors during ramping periods.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3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sv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July 2024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August 21, 2024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13C8FE-1404-E0EC-E5A5-9727AEDCA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4449" y="1070519"/>
            <a:ext cx="8446647" cy="471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31ACD-0F61-98D9-3082-5EA5E161B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4444" y="1079313"/>
            <a:ext cx="6355109" cy="469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508FC4-8005-9099-F5B6-00DA648C4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05386" y="990600"/>
            <a:ext cx="8409426" cy="513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AF370-1DA3-AD77-1320-97B7443A1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10148" y="1014759"/>
            <a:ext cx="8399902" cy="513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D4402F-04D8-1F1B-4EB7-ECB998677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2447" y="1017841"/>
            <a:ext cx="8635304" cy="482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D5FEF-BE48-35B6-5404-402AC4BE3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6712" y="854582"/>
            <a:ext cx="5610573" cy="514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2022, 2023, and 2024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D086F3-46C5-A854-6B69-469540A02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0777" y="2516981"/>
            <a:ext cx="6562445" cy="182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AC87D8-7653-74C7-70FC-A5C70F702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51723" y="948917"/>
            <a:ext cx="7431024" cy="4960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55F98B-3688-C093-A918-3A2D707B56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3045" y="1555489"/>
            <a:ext cx="1948772" cy="878462"/>
          </a:xfrm>
          <a:prstGeom prst="rect">
            <a:avLst/>
          </a:prstGeom>
          <a:ln>
            <a:solidFill>
              <a:srgbClr val="5B6770">
                <a:alpha val="30196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68E287-5748-E26C-50FA-B12D3A024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7128" y="927778"/>
            <a:ext cx="7489741" cy="50024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B6314-B563-0D95-932F-8D523E0BC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2614" y="1616774"/>
            <a:ext cx="1810923" cy="788174"/>
          </a:xfrm>
          <a:prstGeom prst="rect">
            <a:avLst/>
          </a:prstGeom>
          <a:ln>
            <a:solidFill>
              <a:srgbClr val="5B6770">
                <a:alpha val="25098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AD4D29-0770-198D-F334-B85410A15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7640" y="1314168"/>
            <a:ext cx="7781533" cy="44667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EB0CC5-09A4-9F85-AABB-67008A224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7821" y="1619554"/>
            <a:ext cx="2282006" cy="828974"/>
          </a:xfrm>
          <a:prstGeom prst="rect">
            <a:avLst/>
          </a:prstGeom>
          <a:ln>
            <a:solidFill>
              <a:schemeClr val="tx2">
                <a:alpha val="28000"/>
              </a:schemeClr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EBA6CF-348B-061A-D603-B1CEC5E4B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90514" y="974999"/>
            <a:ext cx="8639169" cy="490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B537CA-BA1A-66BE-B937-8F1F577A4E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0200" y="1600200"/>
            <a:ext cx="2346860" cy="804638"/>
          </a:xfrm>
          <a:prstGeom prst="rect">
            <a:avLst/>
          </a:prstGeom>
          <a:ln>
            <a:solidFill>
              <a:schemeClr val="tx2">
                <a:alpha val="31000"/>
              </a:schemeClr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B6AEB5-0ACB-5676-7634-F95B4D9E2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6770" y="970467"/>
            <a:ext cx="8170458" cy="49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74AA3F-8D20-E1D0-8C7A-F6D6E0B03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91125" y="953780"/>
            <a:ext cx="8367065" cy="495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152400" y="5184334"/>
            <a:ext cx="3886200" cy="238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C44CD5-7FF1-45AD-BFEC-857104743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787614"/>
            <a:ext cx="6838950" cy="4181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2D2A14-AD5D-456B-B858-3DC6E2131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719164"/>
            <a:ext cx="4419600" cy="304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FBDF1D-CB1E-2732-9011-4A9CE8881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2542" y="4969089"/>
            <a:ext cx="3458058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F3F53-F706-F936-4C5F-2F28CEB31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47544" y="931464"/>
            <a:ext cx="8448910" cy="499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410875-D253-BB36-3E8D-23E17CB51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1823" y="929356"/>
            <a:ext cx="8440351" cy="499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A3CD2-D4A2-FC78-7217-8AED6B58C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435" y="949865"/>
            <a:ext cx="8141128" cy="49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D71000-000C-9E81-E27E-56E8C3ECE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67970" y="989974"/>
            <a:ext cx="8008055" cy="487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ED83FF-34DC-1C39-94BA-C08BB085A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91509" y="896225"/>
            <a:ext cx="8360977" cy="506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STLF Error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31777-13C8-CDEA-3C4C-135AA91A4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44779" y="1176431"/>
            <a:ext cx="8494421" cy="450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67BC10-05B3-F3D2-66CA-3BEC61DF2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15855" y="942975"/>
            <a:ext cx="7988486" cy="49720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705362-C7C2-DF66-3AC2-14BECEFB7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0106" y="4309878"/>
            <a:ext cx="2027201" cy="831917"/>
          </a:xfrm>
          <a:prstGeom prst="rect">
            <a:avLst/>
          </a:prstGeom>
          <a:ln>
            <a:solidFill>
              <a:srgbClr val="5B6770">
                <a:alpha val="27843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7D727B-5AAC-6F5C-22EE-E3C93B5B7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7937" y="1351672"/>
            <a:ext cx="8224324" cy="41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446F7-840D-2299-9726-628CF7C3F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5731" y="1454480"/>
            <a:ext cx="8228734" cy="394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AC127-55AF-268F-8AF9-63BA82383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256" y="857854"/>
            <a:ext cx="7925485" cy="51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37113E-7DFF-06DC-DBD8-A589BE0BB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3159" y="864394"/>
            <a:ext cx="7777681" cy="512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0DA91-12EB-2EDE-4D3A-EB5B7FD5B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50082" y="938118"/>
            <a:ext cx="7643834" cy="498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C21C14-68D2-40FC-B085-3C1C92D6E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8190" y="901381"/>
            <a:ext cx="7743819" cy="505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CB9FE9-DB4D-D1F1-F6EA-83D814A8D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947" y="2397271"/>
            <a:ext cx="5904103" cy="206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103237</TotalTime>
  <Words>1422</Words>
  <Application>Microsoft Office PowerPoint</Application>
  <PresentationFormat>On-screen Show (4:3)</PresentationFormat>
  <Paragraphs>200</Paragraphs>
  <Slides>39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Lara, Marissa</cp:lastModifiedBy>
  <cp:revision>1140</cp:revision>
  <cp:lastPrinted>2016-01-21T20:53:15Z</cp:lastPrinted>
  <dcterms:created xsi:type="dcterms:W3CDTF">2016-01-21T15:20:31Z</dcterms:created>
  <dcterms:modified xsi:type="dcterms:W3CDTF">2024-08-20T17:57:52Z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2023-07-13T19:51:46Z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4a615b3d-c0eb-422d-be1f-3cd1f81db83b</vt:lpwstr>
  </property>
  <property fmtid="{D5CDD505-2E9C-101B-9397-08002B2CF9AE}" pid="9" name="MSIP_Label_7084cbda-52b8-46fb-a7b7-cb5bd465ed85_ContentBits">
    <vt:lpwstr>0</vt:lpwstr>
  </property>
</Properties>
</file>