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6"/>
  </p:notesMasterIdLst>
  <p:handoutMasterIdLst>
    <p:handoutMasterId r:id="rId37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309" r:id="rId34"/>
    <p:sldId id="26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68038" autoAdjust="0"/>
  </p:normalViewPr>
  <p:slideViewPr>
    <p:cSldViewPr showGuides="1">
      <p:cViewPr varScale="1">
        <p:scale>
          <a:sx n="77" d="100"/>
          <a:sy n="77" d="100"/>
        </p:scale>
        <p:origin x="2382" y="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July 2023 and July 2024. Compared to last year, there are slightly more instances of frequency hovering around the dead bands.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July 2022 and July 2024. Similar to the previous slide, compared to 2022, there are less instances of frequency hovering around the dead bands.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48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9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OP2021: FRO = -471.0, FRM median = -913.56, FRM average = -992.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OP2022: FRO = -463.0, FRM median = -1060.40, FRM average = -1153.4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OP2023: FRO = -395.0, FRM median = -1130.21, FRM average = -1302.7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17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46,311,423</a:t>
            </a:r>
            <a:r>
              <a:rPr lang="en-US" sz="2800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MWh</a:t>
            </a:r>
            <a:endParaRPr lang="en-US" sz="1800" b="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10,433,001</a:t>
            </a:r>
            <a:r>
              <a:rPr lang="en-US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MWH</a:t>
            </a: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22.53%</a:t>
            </a:r>
            <a:r>
              <a:rPr lang="en-US" sz="2800" dirty="0"/>
              <a:t> o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dirty="0">
                <a:solidFill>
                  <a:schemeClr val="accent2"/>
                </a:solidFill>
              </a:rPr>
              <a:t>5,159,824 MWh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11.14%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in July 2024 =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242,967</a:t>
            </a:r>
            <a:r>
              <a:rPr lang="en-US" sz="3200" dirty="0"/>
              <a:t>  </a:t>
            </a:r>
            <a:r>
              <a:rPr lang="en-US" sz="3200" b="1" dirty="0"/>
              <a:t> </a:t>
            </a:r>
            <a:r>
              <a:rPr lang="en-US" sz="1800" b="1" dirty="0">
                <a:solidFill>
                  <a:schemeClr val="accent2"/>
                </a:solidFill>
              </a:rPr>
              <a:t>MW*s</a:t>
            </a:r>
            <a:r>
              <a:rPr lang="en-US" sz="1800" b="1" baseline="0" dirty="0">
                <a:solidFill>
                  <a:schemeClr val="accent2"/>
                </a:solidFill>
              </a:rPr>
              <a:t>  </a:t>
            </a:r>
            <a:r>
              <a:rPr lang="en-US" sz="1800" dirty="0">
                <a:solidFill>
                  <a:schemeClr val="accent2"/>
                </a:solidFill>
              </a:rPr>
              <a:t>on July 29th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Historical Overall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July 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293,944</a:t>
            </a:r>
            <a:r>
              <a:rPr lang="en-US" sz="2800" dirty="0"/>
              <a:t> </a:t>
            </a:r>
            <a:r>
              <a:rPr lang="en-US" sz="2800" b="1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322,990</a:t>
            </a:r>
            <a:r>
              <a:rPr lang="en-US" sz="2800" dirty="0"/>
              <a:t>  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July 5th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242,967</a:t>
            </a:r>
            <a:r>
              <a:rPr lang="en-US" sz="2400" dirty="0"/>
              <a:t> 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July 29th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Summary of ERCOT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intertia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for the previous 10 years. Lowest inertia this year was on March 29th.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each box, the central mark (red line) is the median, the edges of the box (in blue) are the 25th and 75th percentiles, the whiskers correspond to +/- 2.7 sigma (i.e., represent 99.3% coverage, assuming the data are normally distributed. The corresponding lowest inertia in each year is given in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table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circle on each boxplot is showing inertia during time when highest portion of load was served by wind/solar generation in that year.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986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July CPS1 Score is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174.17</a:t>
            </a:r>
            <a:r>
              <a:rPr lang="en-US" baseline="0" dirty="0"/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 89.47 @ 7/6/2024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      Expected Generation Deviation: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The largest expected generation deviation was -555.8MW @4:34 PM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19:00 and 20:00,. Solar generation ramped down by ~2986MW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~438 MW of Regulation Up was deployed and exhausted during this period.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aseline="0" dirty="0"/>
              <a:t>2.    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42.53 @ 7/18/2023 15:00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      Expected Generation Deviation: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The largest expected generation deviation was -1155.7MW @3:55 PM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baseline="0" dirty="0"/>
              <a:t>        Regulation</a:t>
            </a:r>
            <a:r>
              <a:rPr lang="en-US" baseline="0" dirty="0"/>
              <a:t>: ~486 MW of Regulation Up was deployed and exhausted during this period.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15:00 and 16:00, Solar generation ramped down by ~1162MW </a:t>
            </a: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Occurred on 7/18 HE 16, due to low frequency across an approximately 30-minute period. The largest expected generation deviation was -1137.3MW @3:55 PM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30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CPS1 score is above 130% for all 15-minute intervals.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</a:t>
            </a:r>
            <a:r>
              <a:rPr lang="en-US" sz="1200" b="0" dirty="0">
                <a:solidFill>
                  <a:schemeClr val="accent2"/>
                </a:solidFill>
              </a:rPr>
              <a:t>174.74 </a:t>
            </a:r>
            <a:r>
              <a:rPr lang="en-US" dirty="0"/>
              <a:t>which is in line with expectations, and the CPS1 score for July is consistent with previous months.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similar compared to 2023.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2024 Stats: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15.20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16.93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15.22</a:t>
            </a:r>
            <a:r>
              <a:rPr lang="en-US" sz="2400" dirty="0"/>
              <a:t> </a:t>
            </a:r>
            <a:r>
              <a:rPr lang="en-US" sz="1600" dirty="0"/>
              <a:t> </a:t>
            </a:r>
            <a:r>
              <a:rPr lang="en-US" sz="1600" dirty="0" err="1"/>
              <a:t>mHz</a:t>
            </a:r>
            <a:r>
              <a:rPr lang="en-US" sz="1600" dirty="0"/>
              <a:t> on avg </a:t>
            </a:r>
            <a:r>
              <a:rPr lang="en-US" sz="1600"/>
              <a:t>for July </a:t>
            </a:r>
            <a:r>
              <a:rPr lang="en-US" sz="1600" dirty="0"/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1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9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40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2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6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1" y="3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1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40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July 2024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August 21, 2024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BF236-74A7-DECE-5F1F-65EAB213D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0101" y="733580"/>
            <a:ext cx="7543796" cy="54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62EDE1-6BEC-D636-786C-506C7D9C1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1046" y="845203"/>
            <a:ext cx="7378107" cy="535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20164-99A2-F89C-3C28-D0CDD2E41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095" y="845890"/>
            <a:ext cx="7344009" cy="533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1E9F-1F19-B29F-E8E7-2EF92CE13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789" y="721324"/>
            <a:ext cx="7460416" cy="541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7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dirty="0">
                <a:solidFill>
                  <a:schemeClr val="tx1"/>
                </a:solidFill>
              </a:rPr>
              <a:t>Op. Year 2023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CCE84-9009-D9C8-C4F1-8B293CD45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989314"/>
            <a:ext cx="8796337" cy="42065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</a:t>
            </a:r>
            <a:r>
              <a:rPr lang="en-US"/>
              <a:t>Year 2023 </a:t>
            </a:r>
            <a:r>
              <a:rPr lang="en-US" dirty="0"/>
              <a:t>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CA6EBA-7A17-CC69-1161-D63E175C8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2869537"/>
            <a:ext cx="8686800" cy="111892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July 2024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60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174.17%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174.74%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1</a:t>
            </a:r>
            <a:r>
              <a:rPr lang="en-US" sz="1800" dirty="0">
                <a:solidFill>
                  <a:schemeClr val="tx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tx2"/>
                </a:solidFill>
              </a:rPr>
              <a:t>2 </a:t>
            </a:r>
            <a:r>
              <a:rPr lang="en-US" sz="1800" dirty="0">
                <a:solidFill>
                  <a:schemeClr val="tx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BAAL-003 Events have updated through 2023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tx2"/>
                </a:solidFill>
              </a:rPr>
              <a:t>2023 BAAL-003 FRM Performance: </a:t>
            </a:r>
            <a:r>
              <a:rPr lang="en-US" sz="1800" b="1" dirty="0">
                <a:solidFill>
                  <a:schemeClr val="tx2"/>
                </a:solidFill>
              </a:rPr>
              <a:t>-1130.21</a:t>
            </a:r>
          </a:p>
          <a:p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80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2"/>
                </a:solidFill>
              </a:rPr>
              <a:t>2024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15.20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11.55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 </a:t>
            </a:r>
            <a:r>
              <a:rPr lang="en-US" sz="1600" b="1" dirty="0">
                <a:solidFill>
                  <a:schemeClr val="accent2"/>
                </a:solidFill>
              </a:rPr>
              <a:t>16.93 </a:t>
            </a:r>
            <a:r>
              <a:rPr lang="en-US" sz="1600" b="1" dirty="0" err="1">
                <a:solidFill>
                  <a:schemeClr val="accent2"/>
                </a:solidFill>
              </a:rPr>
              <a:t>mHz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Total Energy: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46,311,423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Wind Energy: </a:t>
            </a:r>
            <a:r>
              <a:rPr lang="en-US" sz="1600" b="1" i="0" u="none" strike="noStrike" dirty="0">
                <a:solidFill>
                  <a:schemeClr val="tx2"/>
                </a:solidFill>
                <a:effectLst/>
              </a:rPr>
              <a:t>10,433,001 </a:t>
            </a:r>
            <a:r>
              <a:rPr lang="en-US" sz="1600" b="1" dirty="0">
                <a:solidFill>
                  <a:schemeClr val="tx2"/>
                </a:solidFill>
              </a:rPr>
              <a:t>MWh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Wind: </a:t>
            </a:r>
            <a:r>
              <a:rPr lang="en-US" sz="1600" b="1" dirty="0">
                <a:solidFill>
                  <a:schemeClr val="tx2"/>
                </a:solidFill>
              </a:rPr>
              <a:t>22.53%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Solar Energy: </a:t>
            </a:r>
            <a:r>
              <a:rPr lang="en-US" sz="1600" b="1" dirty="0">
                <a:solidFill>
                  <a:schemeClr val="tx2"/>
                </a:solidFill>
              </a:rPr>
              <a:t>5,159,824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 dirty="0">
                <a:solidFill>
                  <a:schemeClr val="tx2"/>
                </a:solidFill>
              </a:rPr>
              <a:t>MWh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Percent Energy from Solar: </a:t>
            </a:r>
            <a:r>
              <a:rPr lang="en-US" sz="1600" b="1" dirty="0">
                <a:solidFill>
                  <a:schemeClr val="tx2"/>
                </a:solidFill>
              </a:rPr>
              <a:t>11.14%</a:t>
            </a:r>
          </a:p>
          <a:p>
            <a:r>
              <a:rPr lang="en-US" sz="1800" dirty="0">
                <a:solidFill>
                  <a:schemeClr val="tx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Mean: </a:t>
            </a:r>
            <a:r>
              <a:rPr lang="en-US" sz="1600" b="1" dirty="0">
                <a:solidFill>
                  <a:schemeClr val="tx2"/>
                </a:solidFill>
              </a:rPr>
              <a:t>293,944</a:t>
            </a:r>
            <a:r>
              <a:rPr lang="en-US" sz="1600" dirty="0">
                <a:solidFill>
                  <a:schemeClr val="tx2"/>
                </a:solidFill>
              </a:rPr>
              <a:t>  MW*s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Max: </a:t>
            </a:r>
            <a:r>
              <a:rPr lang="en-US" sz="1600" b="1" dirty="0">
                <a:solidFill>
                  <a:schemeClr val="tx2"/>
                </a:solidFill>
              </a:rPr>
              <a:t>322,990</a:t>
            </a:r>
            <a:r>
              <a:rPr lang="en-US" sz="1600" dirty="0">
                <a:solidFill>
                  <a:schemeClr val="tx2"/>
                </a:solidFill>
              </a:rPr>
              <a:t> MW*s on July 5th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Min: </a:t>
            </a:r>
            <a:r>
              <a:rPr lang="en-US" sz="1600" b="1" dirty="0">
                <a:solidFill>
                  <a:schemeClr val="tx2"/>
                </a:solidFill>
              </a:rPr>
              <a:t>242,967</a:t>
            </a:r>
            <a:r>
              <a:rPr lang="en-US" sz="1600" dirty="0">
                <a:solidFill>
                  <a:schemeClr val="tx2"/>
                </a:solidFill>
              </a:rPr>
              <a:t> MW*s on July 29th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pPr lvl="1"/>
            <a:endParaRPr lang="en-US" sz="18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71972-92AD-9871-F78F-21FEE4134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3766" y="914400"/>
            <a:ext cx="7396465" cy="537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D244C2-AE5C-37F2-001B-05C6FDF8E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46571" y="991135"/>
            <a:ext cx="7050855" cy="512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175239-88E7-14E6-4CD3-B35DEED3C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86305" y="991145"/>
            <a:ext cx="7171387" cy="521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24B6D5-F2A2-1183-82EE-F3E75627D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76300" y="838761"/>
            <a:ext cx="7391397" cy="537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874AA-5ABB-9925-4A70-D97202EBB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52502" y="914950"/>
            <a:ext cx="7238995" cy="52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62955-1A50-8A3D-08F0-70866ADB9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614" y="766793"/>
            <a:ext cx="7474280" cy="543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ERCOT Inertia 2014-2024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9" name="Content Placeholder 7">
            <a:extLst>
              <a:ext uri="{FF2B5EF4-FFF2-40B4-BE49-F238E27FC236}">
                <a16:creationId xmlns:a16="http://schemas.microsoft.com/office/drawing/2014/main" id="{152CB6BC-FC26-5518-1EA0-6E2A4581D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8678261"/>
              </p:ext>
            </p:extLst>
          </p:nvPr>
        </p:nvGraphicFramePr>
        <p:xfrm>
          <a:off x="266700" y="4063650"/>
          <a:ext cx="8610600" cy="2099631"/>
        </p:xfrm>
        <a:graphic>
          <a:graphicData uri="http://schemas.openxmlformats.org/drawingml/2006/table">
            <a:tbl>
              <a:tblPr firstRow="1" firstCol="1" bandRow="1"/>
              <a:tblGrid>
                <a:gridCol w="1057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26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9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25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3747386856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1213167570"/>
                    </a:ext>
                  </a:extLst>
                </a:gridCol>
                <a:gridCol w="681477">
                  <a:extLst>
                    <a:ext uri="{9D8B030D-6E8A-4147-A177-3AD203B41FA5}">
                      <a16:colId xmlns:a16="http://schemas.microsoft.com/office/drawing/2014/main" val="699129918"/>
                    </a:ext>
                  </a:extLst>
                </a:gridCol>
              </a:tblGrid>
              <a:tr h="6665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 and Time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3/30</a:t>
                      </a:r>
                      <a:b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11/25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2:00 AM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4:00 AM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11/03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3:30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3/27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240"/>
                        </a:spcBef>
                        <a:spcAft>
                          <a:spcPts val="24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05/01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2:00 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03/21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04/18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03/29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55725" algn="l"/>
                        </a:tabLst>
                      </a:pPr>
                      <a:r>
                        <a:rPr lang="en-US" sz="1000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03:00</a:t>
                      </a:r>
                      <a:r>
                        <a:rPr lang="en-US" sz="1000" kern="1200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</a:t>
                      </a:r>
                      <a:endParaRPr lang="en-US" sz="1000" kern="12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4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 synch. Inertia (GW*s)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135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2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load at minimum synch. Inertia (MW)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24,540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27,190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27,831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28,425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28,397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29,883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30,679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33,365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35,799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37,297</a:t>
                      </a:r>
                      <a:endParaRPr lang="en-US" sz="1000" b="1" kern="1200" dirty="0">
                        <a:solidFill>
                          <a:srgbClr val="5B677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Non-synch. Gen. in % of System Load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C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200" b="1" dirty="0">
                        <a:solidFill>
                          <a:srgbClr val="5B6770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en-US" sz="1100" b="1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54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B6770"/>
                          </a:solidFill>
                          <a:effectLst/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53</a:t>
                      </a:r>
                      <a:endParaRPr lang="en-US" sz="1100" b="1" dirty="0">
                        <a:solidFill>
                          <a:srgbClr val="5B677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5B677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E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Chart, box and whisker chart&#10;&#10;Description automatically generated">
            <a:extLst>
              <a:ext uri="{FF2B5EF4-FFF2-40B4-BE49-F238E27FC236}">
                <a16:creationId xmlns:a16="http://schemas.microsoft.com/office/drawing/2014/main" id="{637FFE52-39C3-12FB-34D7-9CE234F16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70" y="838200"/>
            <a:ext cx="5623660" cy="31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63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DAC07-12DA-8A22-3DE2-13BA95394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3619" y="736531"/>
            <a:ext cx="7570163" cy="55010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3311E7-7EDD-8821-E1C7-AA51B960C8EE}"/>
              </a:ext>
            </a:extLst>
          </p:cNvPr>
          <p:cNvSpPr txBox="1"/>
          <p:nvPr/>
        </p:nvSpPr>
        <p:spPr>
          <a:xfrm>
            <a:off x="5181600" y="5733916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July-24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174.17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were 1 BAAL exceedance(s) in July.</a:t>
            </a:r>
          </a:p>
          <a:p>
            <a:pPr marL="0" indent="0">
              <a:buNone/>
            </a:pP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84D979-BBF3-483E-3549-132D4AB1B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615" y="712161"/>
            <a:ext cx="7488767" cy="5433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0E55C8-5439-C5C9-8EEB-8F332A67425D}"/>
              </a:ext>
            </a:extLst>
          </p:cNvPr>
          <p:cNvSpPr txBox="1"/>
          <p:nvPr/>
        </p:nvSpPr>
        <p:spPr>
          <a:xfrm>
            <a:off x="4612188" y="1045813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July-24 CPS1 (%): </a:t>
            </a:r>
            <a:r>
              <a:rPr lang="en-US" sz="18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174.17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BDD1E9-E6CC-1B91-6DAA-386068338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14401" y="914956"/>
            <a:ext cx="7315196" cy="5315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943458-2884-33DE-06FF-723C65B35324}"/>
              </a:ext>
            </a:extLst>
          </p:cNvPr>
          <p:cNvSpPr txBox="1"/>
          <p:nvPr/>
        </p:nvSpPr>
        <p:spPr>
          <a:xfrm>
            <a:off x="3810000" y="11430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Current 12-Month Rolling Average 174.74%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DDC66-E449-EC6C-32BD-9163ED511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7381" y="764088"/>
            <a:ext cx="7230115" cy="52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1B85B0-F79D-13EB-5F4C-16D4BC189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9304" y="763697"/>
            <a:ext cx="7505390" cy="545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103751</TotalTime>
  <Words>1047</Words>
  <Application>Microsoft Office PowerPoint</Application>
  <PresentationFormat>On-screen Show (4:3)</PresentationFormat>
  <Paragraphs>234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Cambria</vt:lpstr>
      <vt:lpstr>Source Sans Pro</vt:lpstr>
      <vt:lpstr>Times New Roman</vt:lpstr>
      <vt:lpstr>1_Custom Design</vt:lpstr>
      <vt:lpstr>Office Theme</vt:lpstr>
      <vt:lpstr>Custom Design</vt:lpstr>
      <vt:lpstr>PowerPoint Presentation</vt:lpstr>
      <vt:lpstr>Summary of July 2024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2023 BAL-003 Selected Events – Update</vt:lpstr>
      <vt:lpstr>Op. Year 2023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ERCOT Inertia 2014-2024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Lara, Marissa</cp:lastModifiedBy>
  <cp:revision>1720</cp:revision>
  <cp:lastPrinted>2016-01-21T20:53:15Z</cp:lastPrinted>
  <dcterms:created xsi:type="dcterms:W3CDTF">2016-01-21T15:20:31Z</dcterms:created>
  <dcterms:modified xsi:type="dcterms:W3CDTF">2024-08-20T16:10:14Z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2023-07-20T20:05:58Z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4bb8b6c0-eb8f-4d74-95a4-9b16df83a852</vt:lpwstr>
  </property>
  <property fmtid="{D5CDD505-2E9C-101B-9397-08002B2CF9AE}" pid="9" name="MSIP_Label_7084cbda-52b8-46fb-a7b7-cb5bd465ed85_ContentBits">
    <vt:lpwstr>0</vt:lpwstr>
  </property>
</Properties>
</file>