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355" r:id="rId7"/>
    <p:sldId id="261" r:id="rId8"/>
    <p:sldId id="368" r:id="rId9"/>
    <p:sldId id="277" r:id="rId10"/>
    <p:sldId id="352" r:id="rId11"/>
    <p:sldId id="367" r:id="rId12"/>
    <p:sldId id="296" r:id="rId13"/>
    <p:sldId id="297" r:id="rId14"/>
    <p:sldId id="276" r:id="rId15"/>
    <p:sldId id="287" r:id="rId16"/>
    <p:sldId id="353" r:id="rId17"/>
    <p:sldId id="354" r:id="rId18"/>
    <p:sldId id="370" r:id="rId19"/>
    <p:sldId id="369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F02122-73B8-7571-F3DE-0DC353D82440}" name="Carswell, Cory" initials="CC" userId="S::Cory.Carswell@ercot.com::c63747d5-e4be-47e4-a834-0d38b13ff3ae" providerId="AD"/>
  <p188:author id="{DCE2E846-A41C-7095-E2BA-36D0669FFA49}" name="Drake, Gordon" initials="DG" userId="S::Gordon.Drake@ercot.com::d3aa080c-bd91-4052-98d6-063a86a83a9f" providerId="AD"/>
  <p188:author id="{3274B748-C2E2-CD1D-7097-BB267DC7B270}" name="Drake, Gordon" initials="DG" userId="S::gordon.drake@ercot.com::d3aa080c-bd91-4052-98d6-063a86a83a9f" providerId="AD"/>
  <p188:author id="{C47093A1-EA94-3DBA-9F8A-473D71E0B634}" name="Chu, Zhengguo" initials="CZ" userId="S::Zhengguo.Chu@ercot.com::46b45079-141b-4798-8f61-111a7cd7aa1e" providerId="AD"/>
  <p188:author id="{6B37E3C9-22D4-6B4E-DFF8-857158FA6333}" name="Carswell, Cory" initials="CC" userId="S::cory.carswell@ercot.com::c63747d5-e4be-47e4-a834-0d38b13ff3ae" providerId="AD"/>
  <p188:author id="{BDCE6EE9-1CA1-56CE-18BB-03C57A759C57}" name="Dave Maggio" initials="djm" userId="Dave Maggio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gio, Dave" initials="MD" lastIdx="4" clrIdx="0">
    <p:extLst>
      <p:ext uri="{19B8F6BF-5375-455C-9EA6-DF929625EA0E}">
        <p15:presenceInfo xmlns:p15="http://schemas.microsoft.com/office/powerpoint/2012/main" userId="S-1-5-21-639947351-343809578-3807592339-4753" providerId="AD"/>
      </p:ext>
    </p:extLst>
  </p:cmAuthor>
  <p:cmAuthor id="2" name="Townsend, Aaron" initials="TA" lastIdx="32" clrIdx="1">
    <p:extLst>
      <p:ext uri="{19B8F6BF-5375-455C-9EA6-DF929625EA0E}">
        <p15:presenceInfo xmlns:p15="http://schemas.microsoft.com/office/powerpoint/2012/main" userId="S-1-5-21-639947351-343809578-3807592339-53395" providerId="AD"/>
      </p:ext>
    </p:extLst>
  </p:cmAuthor>
  <p:cmAuthor id="3" name="Holt, Blake" initials="HB" lastIdx="30" clrIdx="2">
    <p:extLst>
      <p:ext uri="{19B8F6BF-5375-455C-9EA6-DF929625EA0E}">
        <p15:presenceInfo xmlns:p15="http://schemas.microsoft.com/office/powerpoint/2012/main" userId="S-1-5-21-639947351-343809578-3807592339-31793" providerId="AD"/>
      </p:ext>
    </p:extLst>
  </p:cmAuthor>
  <p:cmAuthor id="4" name="Kersulis, Jonas" initials="KJ" lastIdx="1" clrIdx="3">
    <p:extLst>
      <p:ext uri="{19B8F6BF-5375-455C-9EA6-DF929625EA0E}">
        <p15:presenceInfo xmlns:p15="http://schemas.microsoft.com/office/powerpoint/2012/main" userId="S::Jonas.Kersulis@ercot.com::38ec2a83-12fc-4093-8e16-3ee53b6e0485" providerId="AD"/>
      </p:ext>
    </p:extLst>
  </p:cmAuthor>
  <p:cmAuthor id="5" name="djm" initials="djm" lastIdx="1" clrIdx="4">
    <p:extLst>
      <p:ext uri="{19B8F6BF-5375-455C-9EA6-DF929625EA0E}">
        <p15:presenceInfo xmlns:p15="http://schemas.microsoft.com/office/powerpoint/2012/main" userId="djm" providerId="None"/>
      </p:ext>
    </p:extLst>
  </p:cmAuthor>
  <p:cmAuthor id="6" name="Shah, Neil" initials="SN" lastIdx="5" clrIdx="5">
    <p:extLst>
      <p:ext uri="{19B8F6BF-5375-455C-9EA6-DF929625EA0E}">
        <p15:presenceInfo xmlns:p15="http://schemas.microsoft.com/office/powerpoint/2012/main" userId="S::Neil.Shah@ercot.com::c825c17a-b2fe-45c0-a9d5-794112f6ee8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F8A208"/>
    <a:srgbClr val="C68106"/>
    <a:srgbClr val="CB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CD12F1-9046-448A-B217-19E691FEF02D}" v="1" dt="2024-08-14T17:41:11.8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776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well, Cory" userId="c63747d5-e4be-47e4-a834-0d38b13ff3ae" providerId="ADAL" clId="{F2CD12F1-9046-448A-B217-19E691FEF02D}"/>
    <pc:docChg chg="modSld">
      <pc:chgData name="Carswell, Cory" userId="c63747d5-e4be-47e4-a834-0d38b13ff3ae" providerId="ADAL" clId="{F2CD12F1-9046-448A-B217-19E691FEF02D}" dt="2024-08-14T17:41:14.691" v="1" actId="20577"/>
      <pc:docMkLst>
        <pc:docMk/>
      </pc:docMkLst>
      <pc:sldChg chg="modSp mod">
        <pc:chgData name="Carswell, Cory" userId="c63747d5-e4be-47e4-a834-0d38b13ff3ae" providerId="ADAL" clId="{F2CD12F1-9046-448A-B217-19E691FEF02D}" dt="2024-08-14T17:41:14.691" v="1" actId="20577"/>
        <pc:sldMkLst>
          <pc:docMk/>
          <pc:sldMk cId="1327399478" sldId="369"/>
        </pc:sldMkLst>
        <pc:graphicFrameChg chg="mod modGraphic">
          <ac:chgData name="Carswell, Cory" userId="c63747d5-e4be-47e4-a834-0d38b13ff3ae" providerId="ADAL" clId="{F2CD12F1-9046-448A-B217-19E691FEF02D}" dt="2024-08-14T17:41:14.691" v="1" actId="20577"/>
          <ac:graphicFrameMkLst>
            <pc:docMk/>
            <pc:sldMk cId="1327399478" sldId="369"/>
            <ac:graphicFrameMk id="3" creationId="{E5D8D8BC-AE48-47BE-8B44-D3D5C378D12E}"/>
          </ac:graphicFrameMkLst>
        </pc:graphicFrameChg>
      </pc:sldChg>
    </pc:docChg>
  </pc:docChgLst>
  <pc:docChgLst>
    <pc:chgData name="Cory" userId="c63747d5-e4be-47e4-a834-0d38b13ff3ae" providerId="ADAL" clId="{F2CD12F1-9046-448A-B217-19E691FEF02D}"/>
    <pc:docChg chg="modSld">
      <pc:chgData name="Cory" userId="c63747d5-e4be-47e4-a834-0d38b13ff3ae" providerId="ADAL" clId="{F2CD12F1-9046-448A-B217-19E691FEF02D}" dt="2024-08-16T20:33:27.454" v="61" actId="20577"/>
      <pc:docMkLst>
        <pc:docMk/>
      </pc:docMkLst>
      <pc:sldChg chg="modSp mod">
        <pc:chgData name="Cory" userId="c63747d5-e4be-47e4-a834-0d38b13ff3ae" providerId="ADAL" clId="{F2CD12F1-9046-448A-B217-19E691FEF02D}" dt="2024-08-16T20:33:27.454" v="61" actId="20577"/>
        <pc:sldMkLst>
          <pc:docMk/>
          <pc:sldMk cId="1324424397" sldId="261"/>
        </pc:sldMkLst>
        <pc:spChg chg="mod">
          <ac:chgData name="Cory" userId="c63747d5-e4be-47e4-a834-0d38b13ff3ae" providerId="ADAL" clId="{F2CD12F1-9046-448A-B217-19E691FEF02D}" dt="2024-08-16T20:33:27.454" v="61" actId="20577"/>
          <ac:spMkLst>
            <pc:docMk/>
            <pc:sldMk cId="1324424397" sldId="261"/>
            <ac:spMk id="2" creationId="{00000000-0000-0000-0000-000000000000}"/>
          </ac:spMkLst>
        </pc:spChg>
      </pc:sldChg>
      <pc:sldChg chg="modSp mod">
        <pc:chgData name="Cory" userId="c63747d5-e4be-47e4-a834-0d38b13ff3ae" providerId="ADAL" clId="{F2CD12F1-9046-448A-B217-19E691FEF02D}" dt="2024-08-16T20:30:11.653" v="19" actId="20577"/>
        <pc:sldMkLst>
          <pc:docMk/>
          <pc:sldMk cId="874353533" sldId="354"/>
        </pc:sldMkLst>
        <pc:spChg chg="mod">
          <ac:chgData name="Cory" userId="c63747d5-e4be-47e4-a834-0d38b13ff3ae" providerId="ADAL" clId="{F2CD12F1-9046-448A-B217-19E691FEF02D}" dt="2024-08-16T20:29:56.999" v="11" actId="20577"/>
          <ac:spMkLst>
            <pc:docMk/>
            <pc:sldMk cId="874353533" sldId="354"/>
            <ac:spMk id="2" creationId="{00000000-0000-0000-0000-000000000000}"/>
          </ac:spMkLst>
        </pc:spChg>
        <pc:spChg chg="mod">
          <ac:chgData name="Cory" userId="c63747d5-e4be-47e4-a834-0d38b13ff3ae" providerId="ADAL" clId="{F2CD12F1-9046-448A-B217-19E691FEF02D}" dt="2024-08-16T20:30:11.653" v="19" actId="20577"/>
          <ac:spMkLst>
            <pc:docMk/>
            <pc:sldMk cId="874353533" sldId="354"/>
            <ac:spMk id="6" creationId="{08908601-C139-4ACB-828A-8FA588D945F5}"/>
          </ac:spMkLst>
        </pc:spChg>
      </pc:sldChg>
      <pc:sldChg chg="modSp mod">
        <pc:chgData name="Cory" userId="c63747d5-e4be-47e4-a834-0d38b13ff3ae" providerId="ADAL" clId="{F2CD12F1-9046-448A-B217-19E691FEF02D}" dt="2024-08-16T20:32:30.789" v="27" actId="20577"/>
        <pc:sldMkLst>
          <pc:docMk/>
          <pc:sldMk cId="1731488322" sldId="367"/>
        </pc:sldMkLst>
        <pc:spChg chg="mod">
          <ac:chgData name="Cory" userId="c63747d5-e4be-47e4-a834-0d38b13ff3ae" providerId="ADAL" clId="{F2CD12F1-9046-448A-B217-19E691FEF02D}" dt="2024-08-16T20:32:30.789" v="27" actId="20577"/>
          <ac:spMkLst>
            <pc:docMk/>
            <pc:sldMk cId="1731488322" sldId="367"/>
            <ac:spMk id="10" creationId="{C9339DF6-5C5D-4C78-858D-34640A37096F}"/>
          </ac:spMkLst>
        </pc:spChg>
      </pc:sldChg>
      <pc:sldChg chg="modSp mod">
        <pc:chgData name="Cory" userId="c63747d5-e4be-47e4-a834-0d38b13ff3ae" providerId="ADAL" clId="{F2CD12F1-9046-448A-B217-19E691FEF02D}" dt="2024-08-16T20:31:22.195" v="25" actId="20577"/>
        <pc:sldMkLst>
          <pc:docMk/>
          <pc:sldMk cId="1327399478" sldId="369"/>
        </pc:sldMkLst>
        <pc:graphicFrameChg chg="modGraphic">
          <ac:chgData name="Cory" userId="c63747d5-e4be-47e4-a834-0d38b13ff3ae" providerId="ADAL" clId="{F2CD12F1-9046-448A-B217-19E691FEF02D}" dt="2024-08-16T20:31:22.195" v="25" actId="20577"/>
          <ac:graphicFrameMkLst>
            <pc:docMk/>
            <pc:sldMk cId="1327399478" sldId="369"/>
            <ac:graphicFrameMk id="3" creationId="{E5D8D8BC-AE48-47BE-8B44-D3D5C378D12E}"/>
          </ac:graphicFrameMkLst>
        </pc:graphicFrameChg>
      </pc:sldChg>
      <pc:sldChg chg="modSp mod">
        <pc:chgData name="Cory" userId="c63747d5-e4be-47e4-a834-0d38b13ff3ae" providerId="ADAL" clId="{F2CD12F1-9046-448A-B217-19E691FEF02D}" dt="2024-08-16T20:30:48.217" v="21" actId="20577"/>
        <pc:sldMkLst>
          <pc:docMk/>
          <pc:sldMk cId="2576058586" sldId="370"/>
        </pc:sldMkLst>
        <pc:graphicFrameChg chg="modGraphic">
          <ac:chgData name="Cory" userId="c63747d5-e4be-47e4-a834-0d38b13ff3ae" providerId="ADAL" clId="{F2CD12F1-9046-448A-B217-19E691FEF02D}" dt="2024-08-16T20:30:48.217" v="21" actId="20577"/>
          <ac:graphicFrameMkLst>
            <pc:docMk/>
            <pc:sldMk cId="2576058586" sldId="370"/>
            <ac:graphicFrameMk id="3" creationId="{E5D8D8BC-AE48-47BE-8B44-D3D5C378D12E}"/>
          </ac:graphicFrameMkLst>
        </pc:graphicFrameChg>
      </pc:sldChg>
    </pc:docChg>
  </pc:docChgLst>
  <pc:docChgLst>
    <pc:chgData name="Carswell, Cory" userId="S::cory.carswell@ercot.com::c63747d5-e4be-47e4-a834-0d38b13ff3ae" providerId="AD" clId="Web-{1797D35D-912D-490A-8F34-D20210BF8955}"/>
    <pc:docChg chg="modSld">
      <pc:chgData name="Carswell, Cory" userId="S::cory.carswell@ercot.com::c63747d5-e4be-47e4-a834-0d38b13ff3ae" providerId="AD" clId="Web-{1797D35D-912D-490A-8F34-D20210BF8955}" dt="2024-08-14T21:51:21.690" v="1" actId="20577"/>
      <pc:docMkLst>
        <pc:docMk/>
      </pc:docMkLst>
      <pc:sldChg chg="modSp">
        <pc:chgData name="Carswell, Cory" userId="S::cory.carswell@ercot.com::c63747d5-e4be-47e4-a834-0d38b13ff3ae" providerId="AD" clId="Web-{1797D35D-912D-490A-8F34-D20210BF8955}" dt="2024-08-14T21:51:21.690" v="1" actId="20577"/>
        <pc:sldMkLst>
          <pc:docMk/>
          <pc:sldMk cId="2145432706" sldId="276"/>
        </pc:sldMkLst>
        <pc:spChg chg="mod">
          <ac:chgData name="Carswell, Cory" userId="S::cory.carswell@ercot.com::c63747d5-e4be-47e4-a834-0d38b13ff3ae" providerId="AD" clId="Web-{1797D35D-912D-490A-8F34-D20210BF8955}" dt="2024-08-14T21:51:21.690" v="1" actId="20577"/>
          <ac:spMkLst>
            <pc:docMk/>
            <pc:sldMk cId="2145432706" sldId="27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029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04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74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53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197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31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38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96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4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9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16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54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404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28800"/>
            <a:ext cx="563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Monthly Review of Reliability Unit Commitment Market Impacts – July 2024</a:t>
            </a:r>
          </a:p>
          <a:p>
            <a:endParaRPr lang="en-US" sz="2000" dirty="0"/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 </a:t>
            </a:r>
          </a:p>
          <a:p>
            <a:endParaRPr lang="en-US" sz="2000" dirty="0"/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/>
              <a:t>RUC-Instructed Resource Dispatch above LDL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94682"/>
            <a:ext cx="8315326" cy="4876800"/>
          </a:xfrm>
        </p:spPr>
        <p:txBody>
          <a:bodyPr lIns="91440" tIns="45720" rIns="91440" bIns="4572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b="1" dirty="0">
                <a:solidFill>
                  <a:srgbClr val="00AEC7"/>
                </a:solidFill>
                <a:latin typeface="Arial" panose="020B0604020202020204"/>
              </a:rPr>
              <a:t>July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2024</a:t>
            </a: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There were 3.2 effective Resource-hours in which Resources that did not successfully opt out were dispatched above their LDL in June 2024. </a:t>
            </a:r>
            <a:endParaRPr lang="en-US" sz="1800" dirty="0">
              <a:solidFill>
                <a:schemeClr val="tx2"/>
              </a:solidFill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  <a:highlight>
                <a:srgbClr val="FFFF00"/>
              </a:highlight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Additionally, there were no Exceptional Fuel Cost submissions for any RUC-</a:t>
            </a:r>
            <a:r>
              <a:rPr lang="en-US" sz="1800">
                <a:solidFill>
                  <a:schemeClr val="tx2"/>
                </a:solidFill>
              </a:rPr>
              <a:t>committed Resources in July 2024.</a:t>
            </a:r>
            <a:endParaRPr lang="en-US" sz="16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FAC44F-3840-1403-C30C-B9680DE9E4B6}"/>
              </a:ext>
            </a:extLst>
          </p:cNvPr>
          <p:cNvSpPr txBox="1"/>
          <p:nvPr/>
        </p:nvSpPr>
        <p:spPr>
          <a:xfrm>
            <a:off x="383058" y="5869459"/>
            <a:ext cx="7790935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>
                <a:solidFill>
                  <a:srgbClr val="5B6770"/>
                </a:solidFill>
                <a:cs typeface="Arial"/>
              </a:rPr>
              <a:t>*Note: Numbers may not sum exactly due to rounding.</a:t>
            </a:r>
          </a:p>
        </p:txBody>
      </p:sp>
    </p:spTree>
    <p:extLst>
      <p:ext uri="{BB962C8B-B14F-4D97-AF65-F5344CB8AC3E}">
        <p14:creationId xmlns:p14="http://schemas.microsoft.com/office/powerpoint/2010/main" val="2145432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Reliability Deployment Price Adder: Last 13 Months</a:t>
            </a:r>
            <a:br>
              <a:rPr lang="en-US" sz="2400" dirty="0"/>
            </a:br>
            <a:r>
              <a:rPr lang="en-US" sz="1400" dirty="0"/>
              <a:t>July 2024 had a total of 15.01 RTORDPA hours with an average value of $0.12/MWh.</a:t>
            </a:r>
            <a:br>
              <a:rPr lang="en-US" sz="1400" dirty="0">
                <a:highlight>
                  <a:srgbClr val="FFFF00"/>
                </a:highlight>
              </a:rPr>
            </a:br>
            <a:endParaRPr lang="en-US" sz="1400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CA1D7E-9FAB-08CD-1D53-54D48E4416F6}"/>
              </a:ext>
            </a:extLst>
          </p:cNvPr>
          <p:cNvSpPr txBox="1"/>
          <p:nvPr/>
        </p:nvSpPr>
        <p:spPr>
          <a:xfrm>
            <a:off x="2076672" y="5864177"/>
            <a:ext cx="6212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These graphs show RTORDPA instances by reliability action: 'RUC Only' for instances triggered solely by Reliability Unit Commitment, 'RUC and other triggers' for instances with RUC and additional triggers, and 'Other triggers only' for instances with non-RUC triggers. The daily average RTORDPA is calculated using the total duration across all categories. See ERCOT protocol section 6.5.7.3.1 for details.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474878-A3A1-A9AC-0E79-F51B840399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6826" y="1047812"/>
            <a:ext cx="7506543" cy="484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95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454F47-25B4-4536-8255-A0C85F9F84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4692" y="934041"/>
            <a:ext cx="7477076" cy="48256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2400" dirty="0"/>
              <a:t>Reliability Deployment Price Adder: July 2024</a:t>
            </a:r>
            <a:br>
              <a:rPr lang="en-US" sz="2400" dirty="0"/>
            </a:br>
            <a:r>
              <a:rPr lang="en-US" sz="1400" dirty="0"/>
              <a:t>OD 7/15 had the highest daily time-weighted average RTORDPA of $2.55/MWh.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B8B601-86BF-66D5-5540-D33C6A8691A3}"/>
              </a:ext>
            </a:extLst>
          </p:cNvPr>
          <p:cNvSpPr txBox="1"/>
          <p:nvPr/>
        </p:nvSpPr>
        <p:spPr>
          <a:xfrm>
            <a:off x="2052006" y="5779199"/>
            <a:ext cx="6212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These graphs show RTORDPA instances by reliability action: 'RUC Only' for instances triggered solely by Reliability Unit Commitment, 'RUC and other triggers' for instances with RUC and additional triggers, and 'Other triggers only' for instances with non-RUC triggers. The daily average RTORDPA is calculated using the total duration across all categories. See ERCOT protocol section 6.5.7.3.1 for details.</a:t>
            </a:r>
          </a:p>
        </p:txBody>
      </p:sp>
    </p:spTree>
    <p:extLst>
      <p:ext uri="{BB962C8B-B14F-4D97-AF65-F5344CB8AC3E}">
        <p14:creationId xmlns:p14="http://schemas.microsoft.com/office/powerpoint/2010/main" val="587539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31A74C-4318-482B-BDCF-1009CBC57A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0515" y="1035020"/>
            <a:ext cx="7046462" cy="49072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1978"/>
            <a:ext cx="8648700" cy="815998"/>
          </a:xfrm>
        </p:spPr>
        <p:txBody>
          <a:bodyPr lIns="91440" tIns="45720" rIns="91440" bIns="45720" anchor="t"/>
          <a:lstStyle/>
          <a:p>
            <a:r>
              <a:rPr lang="en-US" sz="2400" dirty="0"/>
              <a:t>RUC </a:t>
            </a:r>
            <a:r>
              <a:rPr lang="en-US" sz="2400" dirty="0" err="1"/>
              <a:t>Clawback</a:t>
            </a:r>
            <a:r>
              <a:rPr lang="en-US" sz="2400" dirty="0"/>
              <a:t>, Make-Whole, and Shortfall</a:t>
            </a:r>
            <a:br>
              <a:rPr lang="en-US" sz="2400" dirty="0"/>
            </a:br>
            <a:r>
              <a:rPr lang="en-US" sz="1400" dirty="0"/>
              <a:t>For July 2024, the total </a:t>
            </a:r>
            <a:r>
              <a:rPr lang="en-US" sz="1400" dirty="0" err="1"/>
              <a:t>Clawback</a:t>
            </a:r>
            <a:r>
              <a:rPr lang="en-US" sz="1400" dirty="0"/>
              <a:t> Charge was $47,620.  The total Make-Whole Payment was $4,290.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908601-C139-4ACB-828A-8FA588D945F5}"/>
              </a:ext>
            </a:extLst>
          </p:cNvPr>
          <p:cNvSpPr txBox="1"/>
          <p:nvPr/>
        </p:nvSpPr>
        <p:spPr>
          <a:xfrm>
            <a:off x="2040645" y="6029505"/>
            <a:ext cx="673937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the $4,290 in Make-Whole Payments made in July 2024, $1.29 was uplifted to load due to rounding. </a:t>
            </a: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remaining amount was collected through Capacity-Short Charges.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B86FD-C6A5-4A5E-8937-826D598ADB5D}"/>
              </a:ext>
            </a:extLst>
          </p:cNvPr>
          <p:cNvSpPr txBox="1"/>
          <p:nvPr/>
        </p:nvSpPr>
        <p:spPr>
          <a:xfrm>
            <a:off x="7069394" y="6545719"/>
            <a:ext cx="1775500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Data as of August 14</a:t>
            </a:r>
            <a:r>
              <a:rPr lang="en-US" sz="8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874353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6060"/>
            <a:ext cx="8648700" cy="678261"/>
          </a:xfrm>
        </p:spPr>
        <p:txBody>
          <a:bodyPr/>
          <a:lstStyle/>
          <a:p>
            <a:r>
              <a:rPr lang="en-US" sz="2400"/>
              <a:t>RUC Clawback by Settlement Type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E5D8D8BC-AE48-47BE-8B44-D3D5C378D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62284"/>
              </p:ext>
            </p:extLst>
          </p:nvPr>
        </p:nvGraphicFramePr>
        <p:xfrm>
          <a:off x="1119366" y="1076385"/>
          <a:ext cx="6962597" cy="4023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33">
                  <a:extLst>
                    <a:ext uri="{9D8B030D-6E8A-4147-A177-3AD203B41FA5}">
                      <a16:colId xmlns:a16="http://schemas.microsoft.com/office/drawing/2014/main" val="2612637512"/>
                    </a:ext>
                  </a:extLst>
                </a:gridCol>
                <a:gridCol w="1257753">
                  <a:extLst>
                    <a:ext uri="{9D8B030D-6E8A-4147-A177-3AD203B41FA5}">
                      <a16:colId xmlns:a16="http://schemas.microsoft.com/office/drawing/2014/main" val="3690498955"/>
                    </a:ext>
                  </a:extLst>
                </a:gridCol>
                <a:gridCol w="1562561">
                  <a:extLst>
                    <a:ext uri="{9D8B030D-6E8A-4147-A177-3AD203B41FA5}">
                      <a16:colId xmlns:a16="http://schemas.microsoft.com/office/drawing/2014/main" val="1271322669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val="2473856894"/>
                    </a:ext>
                  </a:extLst>
                </a:gridCol>
                <a:gridCol w="1709738">
                  <a:extLst>
                    <a:ext uri="{9D8B030D-6E8A-4147-A177-3AD203B41FA5}">
                      <a16:colId xmlns:a16="http://schemas.microsoft.com/office/drawing/2014/main" val="3766371183"/>
                    </a:ext>
                  </a:extLst>
                </a:gridCol>
              </a:tblGrid>
              <a:tr h="54289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Month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Initial Settlement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Final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True-up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Net as of August 12, 2024 ($)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259711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Jul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218,907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-60,841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158,066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49580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Aug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352,002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352,002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40052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997,843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997,843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957537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Oct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190,721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190,721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632384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Nov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29,684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29,684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9998962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Dec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741863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107,176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-4,657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102,519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3998645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Feb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88,220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4183115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487,193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97538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2,092,224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6745478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May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2,084,416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630084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Jun ’24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0461831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Jul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47,627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354752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4B29219-2490-43CC-8811-FBAE67FDB314}"/>
              </a:ext>
            </a:extLst>
          </p:cNvPr>
          <p:cNvSpPr txBox="1"/>
          <p:nvPr/>
        </p:nvSpPr>
        <p:spPr>
          <a:xfrm>
            <a:off x="4095566" y="5291806"/>
            <a:ext cx="4438834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Negative dollars represent a payment from ERCOT to a market participant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“-” indicates settlement has yet to be completed.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Net figures may differ slightly due to rounding.</a:t>
            </a:r>
          </a:p>
        </p:txBody>
      </p:sp>
    </p:spTree>
    <p:extLst>
      <p:ext uri="{BB962C8B-B14F-4D97-AF65-F5344CB8AC3E}">
        <p14:creationId xmlns:p14="http://schemas.microsoft.com/office/powerpoint/2010/main" val="2576058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6060"/>
            <a:ext cx="8648700" cy="678261"/>
          </a:xfrm>
        </p:spPr>
        <p:txBody>
          <a:bodyPr/>
          <a:lstStyle/>
          <a:p>
            <a:r>
              <a:rPr lang="en-US" sz="2400"/>
              <a:t>RUC Make-Whole by Settlement Type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B86FD-C6A5-4A5E-8937-826D598ADB5D}"/>
              </a:ext>
            </a:extLst>
          </p:cNvPr>
          <p:cNvSpPr txBox="1"/>
          <p:nvPr/>
        </p:nvSpPr>
        <p:spPr>
          <a:xfrm>
            <a:off x="4095566" y="5291806"/>
            <a:ext cx="4438834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Negative dollars represent a payment from ERCOT to a market participant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“-” indicates settlement has yet to be completed.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Net figures may differ slightly due to rounding.</a:t>
            </a:r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E5D8D8BC-AE48-47BE-8B44-D3D5C378D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157430"/>
              </p:ext>
            </p:extLst>
          </p:nvPr>
        </p:nvGraphicFramePr>
        <p:xfrm>
          <a:off x="1188720" y="1076385"/>
          <a:ext cx="6766560" cy="4023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33">
                  <a:extLst>
                    <a:ext uri="{9D8B030D-6E8A-4147-A177-3AD203B41FA5}">
                      <a16:colId xmlns:a16="http://schemas.microsoft.com/office/drawing/2014/main" val="2612637512"/>
                    </a:ext>
                  </a:extLst>
                </a:gridCol>
                <a:gridCol w="1193522">
                  <a:extLst>
                    <a:ext uri="{9D8B030D-6E8A-4147-A177-3AD203B41FA5}">
                      <a16:colId xmlns:a16="http://schemas.microsoft.com/office/drawing/2014/main" val="3690498955"/>
                    </a:ext>
                  </a:extLst>
                </a:gridCol>
                <a:gridCol w="1449805">
                  <a:extLst>
                    <a:ext uri="{9D8B030D-6E8A-4147-A177-3AD203B41FA5}">
                      <a16:colId xmlns:a16="http://schemas.microsoft.com/office/drawing/2014/main" val="1271322669"/>
                    </a:ext>
                  </a:extLst>
                </a:gridCol>
                <a:gridCol w="1582153">
                  <a:extLst>
                    <a:ext uri="{9D8B030D-6E8A-4147-A177-3AD203B41FA5}">
                      <a16:colId xmlns:a16="http://schemas.microsoft.com/office/drawing/2014/main" val="2473856894"/>
                    </a:ext>
                  </a:extLst>
                </a:gridCol>
                <a:gridCol w="1732547">
                  <a:extLst>
                    <a:ext uri="{9D8B030D-6E8A-4147-A177-3AD203B41FA5}">
                      <a16:colId xmlns:a16="http://schemas.microsoft.com/office/drawing/2014/main" val="3766371183"/>
                    </a:ext>
                  </a:extLst>
                </a:gridCol>
              </a:tblGrid>
              <a:tr h="54289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Month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Initial Settlement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Final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True-up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Net as of August 12, 2024 ($)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259711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Jul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-161,994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-4,996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-855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-167,845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49580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Aug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-12,090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-12,090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0362010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-35,168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-35,168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5541828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Oct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-72,477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-43,063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-115,540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8082181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Nov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-194,731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-17,934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-212,665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586240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Dec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-5,316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2211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-253,466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-79,942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31,417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-301,991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111120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Feb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-19,673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333238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-353,562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895103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-443,178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912300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May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-2,957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729797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Jun ’24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-76,670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260353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Jul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--4,297</a:t>
                      </a:r>
                      <a:endParaRPr lang="en-US" sz="1200" b="0" i="0" u="none" strike="noStrike" kern="1200" dirty="0">
                        <a:solidFill>
                          <a:schemeClr val="accent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5468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399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RUC Resource-Hours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62830" y="5940293"/>
            <a:ext cx="68049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accent2"/>
                </a:solidFill>
                <a:cs typeface="Book Antiqua"/>
              </a:rPr>
              <a:t>* The difference between “Instructed” and “Effective” values is a result of Resources starting up, shutting down, receiving partial hour instructions, or otherwise not being dispatchable by SCED.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6DBCF5B-F8AE-48F6-AEA6-EAFBA912F9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332482"/>
              </p:ext>
            </p:extLst>
          </p:nvPr>
        </p:nvGraphicFramePr>
        <p:xfrm>
          <a:off x="975776" y="1127735"/>
          <a:ext cx="7068908" cy="429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07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July 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Opt-Out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Non-Opt-Out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97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Instructed Resource-Hours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Total Count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22.0</a:t>
                      </a:r>
                      <a:endParaRPr lang="en-US" sz="1600" b="0" i="0" u="none" strike="noStrike" kern="12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97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Effective Resource-Hours*</a:t>
                      </a:r>
                      <a:endParaRPr lang="en-US" sz="1800" b="1" i="0" u="none" strike="noStrike" baseline="300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Total Count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21.0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973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Average Megawatts (MW) for Effective Resource Hours</a:t>
                      </a:r>
                    </a:p>
                  </a:txBody>
                  <a:tcPr marL="76200" marR="76200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3093979311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LSL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20.9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20.9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LDL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75.6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75.6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BP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80.8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80.8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HSL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193.4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193.4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35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7764"/>
            <a:ext cx="8458200" cy="746918"/>
          </a:xfrm>
        </p:spPr>
        <p:txBody>
          <a:bodyPr lIns="91440" tIns="45720" rIns="91440" bIns="45720" anchor="t"/>
          <a:lstStyle/>
          <a:p>
            <a:r>
              <a:rPr lang="en-US" sz="2400" dirty="0"/>
              <a:t>RUC Instruction Reasons: Last 13 Months</a:t>
            </a:r>
            <a:br>
              <a:rPr lang="en-US" sz="2400" dirty="0"/>
            </a:br>
            <a:r>
              <a:rPr lang="en-US" sz="1400" dirty="0"/>
              <a:t>RUC instructions in July 2024 </a:t>
            </a:r>
            <a:r>
              <a:rPr lang="en-US" sz="1400"/>
              <a:t>were exclusively to </a:t>
            </a:r>
            <a:r>
              <a:rPr lang="en-US" sz="1400" dirty="0"/>
              <a:t>resolve congestion.</a:t>
            </a:r>
            <a:br>
              <a:rPr lang="en-US" sz="2400" dirty="0">
                <a:highlight>
                  <a:srgbClr val="FFFF00"/>
                </a:highlight>
              </a:rPr>
            </a:b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6522" y="1245070"/>
            <a:ext cx="7479486" cy="406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RUC Instruction Reasons in </a:t>
            </a:r>
            <a:r>
              <a:rPr lang="en-US" sz="2400" dirty="0">
                <a:solidFill>
                  <a:srgbClr val="00AEC7"/>
                </a:solidFill>
                <a:latin typeface="Arial" panose="020B0604020202020204"/>
              </a:rPr>
              <a:t>July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 2024</a:t>
            </a:r>
            <a:br>
              <a:rPr lang="en-US" sz="2400" dirty="0">
                <a:solidFill>
                  <a:schemeClr val="tx2"/>
                </a:solidFill>
              </a:rPr>
            </a:b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13" y="990600"/>
            <a:ext cx="8534400" cy="1524000"/>
          </a:xfrm>
        </p:spPr>
        <p:txBody>
          <a:bodyPr/>
          <a:lstStyle/>
          <a:p>
            <a:r>
              <a:rPr lang="en-US" sz="1800" dirty="0">
                <a:solidFill>
                  <a:schemeClr val="tx2"/>
                </a:solidFill>
              </a:rPr>
              <a:t>21.0 RUC effective Resource-hours.</a:t>
            </a:r>
            <a:endParaRPr lang="en-US" sz="2000" dirty="0">
              <a:solidFill>
                <a:schemeClr val="tx2"/>
              </a:solidFill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0.0 hours (0.0%) for capacity.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21.0 hours (100%) for congestion.</a:t>
            </a: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11" y="2355820"/>
            <a:ext cx="8347905" cy="372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3739" y="1015691"/>
            <a:ext cx="7516510" cy="523458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DE3848D-F869-4A14-B867-268DDF4A2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4475"/>
            <a:ext cx="8458200" cy="757247"/>
          </a:xfrm>
        </p:spPr>
        <p:txBody>
          <a:bodyPr/>
          <a:lstStyle/>
          <a:p>
            <a:r>
              <a:rPr lang="en-US" sz="2400" dirty="0"/>
              <a:t>Non-opt-out and Opt-out Totals: Last 13 Months</a:t>
            </a:r>
            <a:br>
              <a:rPr lang="en-US" sz="2000" dirty="0"/>
            </a:br>
            <a:r>
              <a:rPr lang="en-US" sz="1400" dirty="0"/>
              <a:t>July 2024 had a total of 21.0 non-opt-out effective Resource-hours (100%) and 0.0 opt-out effective Resource-hours (0%).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9579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400" dirty="0"/>
              <a:t>Non-opt-out and Opt-out Totals: July 2024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E790A2-6CC7-4CD2-AA61-997D69C217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1104" y="800965"/>
            <a:ext cx="7548878" cy="526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7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400" dirty="0"/>
              <a:t>RUC Lead Time Margin: July 2024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CFDA046-49CC-4D97-ADD9-4B0245B9D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63" y="5167436"/>
            <a:ext cx="8315326" cy="964804"/>
          </a:xfrm>
        </p:spPr>
        <p:txBody>
          <a:bodyPr/>
          <a:lstStyle/>
          <a:p>
            <a:r>
              <a:rPr lang="en-US" sz="1200" b="1">
                <a:solidFill>
                  <a:schemeClr val="tx2"/>
                </a:solidFill>
              </a:rPr>
              <a:t>Lead time</a:t>
            </a:r>
            <a:r>
              <a:rPr lang="en-US" sz="1200">
                <a:solidFill>
                  <a:schemeClr val="tx2"/>
                </a:solidFill>
              </a:rPr>
              <a:t> refers to the length of time between a RUC instruction and the start of the commitment window.</a:t>
            </a:r>
          </a:p>
          <a:p>
            <a:r>
              <a:rPr lang="en-US" sz="1200" b="1">
                <a:solidFill>
                  <a:schemeClr val="tx2"/>
                </a:solidFill>
              </a:rPr>
              <a:t>Lead time margin</a:t>
            </a:r>
            <a:r>
              <a:rPr lang="en-US" sz="1200">
                <a:solidFill>
                  <a:schemeClr val="tx2"/>
                </a:solidFill>
              </a:rPr>
              <a:t> is the difference between lead time and the Resource’s startup time.</a:t>
            </a:r>
          </a:p>
          <a:p>
            <a:r>
              <a:rPr lang="en-US" sz="1200">
                <a:solidFill>
                  <a:schemeClr val="tx2"/>
                </a:solidFill>
              </a:rPr>
              <a:t>In cases where a Resource is committed for multiple back-to-back time blocks, lead time margin is calculated from the first instruction.</a:t>
            </a:r>
            <a:endParaRPr lang="en-US" sz="10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339DF6-5C5D-4C78-858D-34640A37096F}"/>
              </a:ext>
            </a:extLst>
          </p:cNvPr>
          <p:cNvSpPr txBox="1"/>
          <p:nvPr/>
        </p:nvSpPr>
        <p:spPr>
          <a:xfrm>
            <a:off x="540438" y="716235"/>
            <a:ext cx="81463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Most RUC commitment windows had a lead time margin at or below 2 hours.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51ABE3-0452-457D-B231-786E323D28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002" y="1479189"/>
            <a:ext cx="3284425" cy="34564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D74C1D7-8F55-4351-AA6F-B22E1FEE81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87866" y="1492670"/>
            <a:ext cx="5753431" cy="3427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488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74680"/>
          </a:xfrm>
        </p:spPr>
        <p:txBody>
          <a:bodyPr/>
          <a:lstStyle/>
          <a:p>
            <a:r>
              <a:rPr lang="en-US" sz="2400" dirty="0"/>
              <a:t>Average Resource Age: Last 13 Months</a:t>
            </a:r>
            <a:br>
              <a:rPr lang="en-US" sz="3600" dirty="0"/>
            </a:br>
            <a:r>
              <a:rPr lang="en-US" sz="1400" dirty="0"/>
              <a:t>In July 2024, the average age of RUC-committed Resources was 64.2 years for non-opt-out Resource-hours.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F3DC05-25BF-4B7B-868C-4FC9248797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4428" y="1350742"/>
            <a:ext cx="7338935" cy="45042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8BA481-C343-4088-9A25-8F0D48CA0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0892" y="5850017"/>
            <a:ext cx="3971926" cy="381000"/>
          </a:xfrm>
        </p:spPr>
        <p:txBody>
          <a:bodyPr/>
          <a:lstStyle/>
          <a:p>
            <a:pPr marL="0" indent="0">
              <a:buNone/>
            </a:pPr>
            <a:r>
              <a:rPr lang="en-US" sz="1200">
                <a:solidFill>
                  <a:schemeClr val="tx2"/>
                </a:solidFill>
              </a:rPr>
              <a:t>Note: For Resource configurations with multiple physical generators, the age of the oldest generator is used.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5604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03F4249-95AE-4691-8151-A816FD2779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7826" y="3577918"/>
            <a:ext cx="6033553" cy="26553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DAC3954-EF99-49B2-AD01-C6A4156191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47816" y="899027"/>
            <a:ext cx="6035324" cy="26672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30818"/>
          </a:xfrm>
        </p:spPr>
        <p:txBody>
          <a:bodyPr lIns="91440" tIns="45720" rIns="91440" bIns="45720" anchor="t"/>
          <a:lstStyle/>
          <a:p>
            <a:r>
              <a:rPr lang="en-US" sz="2400" dirty="0"/>
              <a:t>Age Category: Last 13 Months</a:t>
            </a:r>
            <a:br>
              <a:rPr lang="en-US" sz="2400" dirty="0"/>
            </a:br>
            <a:r>
              <a:rPr lang="en-US" sz="1400" dirty="0"/>
              <a:t>Most RUC-committed Resources in July 2024 were older than 60 years old.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C8F87-39A7-4E77-B01A-BFE5616552CF}"/>
              </a:ext>
            </a:extLst>
          </p:cNvPr>
          <p:cNvSpPr txBox="1"/>
          <p:nvPr/>
        </p:nvSpPr>
        <p:spPr>
          <a:xfrm>
            <a:off x="3970899" y="1046459"/>
            <a:ext cx="1202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2"/>
                </a:solidFill>
              </a:rPr>
              <a:t>Non-opt-out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1E2F86-74F3-496A-A8DF-8166E77102C4}"/>
              </a:ext>
            </a:extLst>
          </p:cNvPr>
          <p:cNvSpPr txBox="1"/>
          <p:nvPr/>
        </p:nvSpPr>
        <p:spPr>
          <a:xfrm>
            <a:off x="4017498" y="3851091"/>
            <a:ext cx="1109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2"/>
                </a:solidFill>
              </a:rPr>
              <a:t>Opt-out</a:t>
            </a:r>
          </a:p>
        </p:txBody>
      </p:sp>
    </p:spTree>
    <p:extLst>
      <p:ext uri="{BB962C8B-B14F-4D97-AF65-F5344CB8AC3E}">
        <p14:creationId xmlns:p14="http://schemas.microsoft.com/office/powerpoint/2010/main" val="23090810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King, Ryan</DisplayName>
        <AccountId>37</AccountId>
        <AccountType/>
      </UserInfo>
      <UserInfo>
        <DisplayName>Chu, Zhengguo</DisplayName>
        <AccountId>12</AccountId>
        <AccountType/>
      </UserInfo>
      <UserInfo>
        <DisplayName>Maggio, Dave</DisplayName>
        <AccountId>16</AccountId>
        <AccountType/>
      </UserInfo>
      <UserInfo>
        <DisplayName>Shaw, Pamela</DisplayName>
        <AccountId>18</AccountId>
        <AccountType/>
      </UserInfo>
      <UserInfo>
        <DisplayName>Kersulis, Jonas</DisplayName>
        <AccountId>11</AccountId>
        <AccountType/>
      </UserInfo>
      <UserInfo>
        <DisplayName>Yousefian, Mahnoush</DisplayName>
        <AccountId>22</AccountId>
        <AccountType/>
      </UserInfo>
      <UserInfo>
        <DisplayName>Urquhart, Ike</DisplayName>
        <AccountId>14</AccountId>
        <AccountType/>
      </UserInfo>
      <UserInfo>
        <DisplayName>Carswell, Cory</DisplayName>
        <AccountId>65</AccountId>
        <AccountType/>
      </UserInfo>
      <UserInfo>
        <DisplayName>Skiles, Matthew</DisplayName>
        <AccountId>114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010B87D-DDCF-4759-928C-C99EE807EC1A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989</Words>
  <Application>Microsoft Office PowerPoint</Application>
  <PresentationFormat>On-screen Show (4:3)</PresentationFormat>
  <Paragraphs>244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Book Antiqua</vt:lpstr>
      <vt:lpstr>Calibri</vt:lpstr>
      <vt:lpstr>1_Custom Design</vt:lpstr>
      <vt:lpstr>Office Theme</vt:lpstr>
      <vt:lpstr>PowerPoint Presentation</vt:lpstr>
      <vt:lpstr>RUC Resource-Hours</vt:lpstr>
      <vt:lpstr>RUC Instruction Reasons: Last 13 Months RUC instructions in July 2024 were exclusively to resolve congestion. </vt:lpstr>
      <vt:lpstr>RUC Instruction Reasons in July 2024 </vt:lpstr>
      <vt:lpstr>Non-opt-out and Opt-out Totals: Last 13 Months July 2024 had a total of 21.0 non-opt-out effective Resource-hours (100%) and 0.0 opt-out effective Resource-hours (0%).</vt:lpstr>
      <vt:lpstr>Non-opt-out and Opt-out Totals: July 2024   </vt:lpstr>
      <vt:lpstr>RUC Lead Time Margin: July 2024 </vt:lpstr>
      <vt:lpstr>Average Resource Age: Last 13 Months In July 2024, the average age of RUC-committed Resources was 64.2 years for non-opt-out Resource-hours.</vt:lpstr>
      <vt:lpstr>Age Category: Last 13 Months Most RUC-committed Resources in July 2024 were older than 60 years old.</vt:lpstr>
      <vt:lpstr>RUC-Instructed Resource Dispatch above LDL</vt:lpstr>
      <vt:lpstr>Reliability Deployment Price Adder: Last 13 Months July 2024 had a total of 15.01 RTORDPA hours with an average value of $0.12/MWh. </vt:lpstr>
      <vt:lpstr>Reliability Deployment Price Adder: July 2024 OD 7/15 had the highest daily time-weighted average RTORDPA of $2.55/MWh.</vt:lpstr>
      <vt:lpstr>RUC Clawback, Make-Whole, and Shortfall For July 2024, the total Clawback Charge was $47,620.  The total Make-Whole Payment was $4,290.</vt:lpstr>
      <vt:lpstr>RUC Clawback by Settlement Type</vt:lpstr>
      <vt:lpstr>RUC Make-Whole by Settlement Type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Carswell, Cory</cp:lastModifiedBy>
  <cp:revision>4</cp:revision>
  <cp:lastPrinted>2016-01-21T20:53:15Z</cp:lastPrinted>
  <dcterms:created xsi:type="dcterms:W3CDTF">2016-01-21T15:20:31Z</dcterms:created>
  <dcterms:modified xsi:type="dcterms:W3CDTF">2024-08-16T20:33:31Z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0x0101009AF51A5998F0944EA03AB587B5B58FD3</vt:lpwstr>
  </property>
  <property fmtid="{D5CDD505-2E9C-101B-9397-08002B2CF9AE}" pid="3" name="MediaServiceImageTags">
    <vt:lpwstr/>
  </property>
  <property fmtid="{D5CDD505-2E9C-101B-9397-08002B2CF9AE}" pid="4" name="MSIP_Label_7084cbda-52b8-46fb-a7b7-cb5bd465ed85_Enabled">
    <vt:lpwstr>true</vt:lpwstr>
  </property>
  <property fmtid="{D5CDD505-2E9C-101B-9397-08002B2CF9AE}" pid="5" name="MSIP_Label_7084cbda-52b8-46fb-a7b7-cb5bd465ed85_SetDate">
    <vt:lpwstr>2023-01-09T20:44:22Z</vt:lpwstr>
  </property>
  <property fmtid="{D5CDD505-2E9C-101B-9397-08002B2CF9AE}" pid="6" name="MSIP_Label_7084cbda-52b8-46fb-a7b7-cb5bd465ed85_Method">
    <vt:lpwstr>Standard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ActionId">
    <vt:lpwstr>9b7d94b6-8de8-4468-97af-b1344ce27016</vt:lpwstr>
  </property>
  <property fmtid="{D5CDD505-2E9C-101B-9397-08002B2CF9AE}" pid="10" name="MSIP_Label_7084cbda-52b8-46fb-a7b7-cb5bd465ed85_ContentBits">
    <vt:lpwstr>0</vt:lpwstr>
  </property>
</Properties>
</file>