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71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CC8"/>
    <a:srgbClr val="5B6770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5" d="100"/>
          <a:sy n="155" d="100"/>
        </p:scale>
        <p:origin x="1960" y="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u, Zhengguo" userId="46b45079-141b-4798-8f61-111a7cd7aa1e" providerId="ADAL" clId="{60C59643-8B2A-4B3C-896E-7BE7DA6C9191}"/>
    <pc:docChg chg="modSld">
      <pc:chgData name="Chu, Zhengguo" userId="46b45079-141b-4798-8f61-111a7cd7aa1e" providerId="ADAL" clId="{60C59643-8B2A-4B3C-896E-7BE7DA6C9191}" dt="2024-08-16T19:36:33.895" v="19" actId="20577"/>
      <pc:docMkLst>
        <pc:docMk/>
      </pc:docMkLst>
      <pc:sldChg chg="modSp mod">
        <pc:chgData name="Chu, Zhengguo" userId="46b45079-141b-4798-8f61-111a7cd7aa1e" providerId="ADAL" clId="{60C59643-8B2A-4B3C-896E-7BE7DA6C9191}" dt="2024-08-16T19:36:33.895" v="19" actId="20577"/>
        <pc:sldMkLst>
          <pc:docMk/>
          <pc:sldMk cId="730603795" sldId="260"/>
        </pc:sldMkLst>
        <pc:spChg chg="mod">
          <ac:chgData name="Chu, Zhengguo" userId="46b45079-141b-4798-8f61-111a7cd7aa1e" providerId="ADAL" clId="{60C59643-8B2A-4B3C-896E-7BE7DA6C9191}" dt="2024-08-16T19:36:33.895" v="19" actId="20577"/>
          <ac:spMkLst>
            <pc:docMk/>
            <pc:sldMk cId="730603795" sldId="260"/>
            <ac:spMk id="7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169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>
                <a:solidFill>
                  <a:schemeClr val="tx2"/>
                </a:solidFill>
              </a:rPr>
              <a:t>PUBLIC</a:t>
            </a:r>
            <a:endParaRPr lang="en-US" sz="1000" b="1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2362200"/>
            <a:ext cx="5638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Market Update – July 2024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Wholesale Market Working Group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ERCOT Market Analysis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sz="2400"/>
              <a:t>Supplemental Ancillary Services Market (SASM) Update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4BAA2E9-0B32-4098-9C63-5BAAD28F8A66}"/>
              </a:ext>
            </a:extLst>
          </p:cNvPr>
          <p:cNvSpPr txBox="1"/>
          <p:nvPr/>
        </p:nvSpPr>
        <p:spPr>
          <a:xfrm>
            <a:off x="5800280" y="6128082"/>
            <a:ext cx="5925439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dirty="0">
                <a:solidFill>
                  <a:srgbClr val="5B6770"/>
                </a:solidFill>
              </a:rPr>
              <a:t>*Minor insufficiencies due to rounding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8D1E086-B5DF-2206-1D4E-3B27964DBF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7725648"/>
              </p:ext>
            </p:extLst>
          </p:nvPr>
        </p:nvGraphicFramePr>
        <p:xfrm>
          <a:off x="342900" y="1589912"/>
          <a:ext cx="8458199" cy="3678176"/>
        </p:xfrm>
        <a:graphic>
          <a:graphicData uri="http://schemas.openxmlformats.org/drawingml/2006/table">
            <a:tbl>
              <a:tblPr/>
              <a:tblGrid>
                <a:gridCol w="1084684">
                  <a:extLst>
                    <a:ext uri="{9D8B030D-6E8A-4147-A177-3AD203B41FA5}">
                      <a16:colId xmlns:a16="http://schemas.microsoft.com/office/drawing/2014/main" val="730056156"/>
                    </a:ext>
                  </a:extLst>
                </a:gridCol>
                <a:gridCol w="821094">
                  <a:extLst>
                    <a:ext uri="{9D8B030D-6E8A-4147-A177-3AD203B41FA5}">
                      <a16:colId xmlns:a16="http://schemas.microsoft.com/office/drawing/2014/main" val="2945907489"/>
                    </a:ext>
                  </a:extLst>
                </a:gridCol>
                <a:gridCol w="901210">
                  <a:extLst>
                    <a:ext uri="{9D8B030D-6E8A-4147-A177-3AD203B41FA5}">
                      <a16:colId xmlns:a16="http://schemas.microsoft.com/office/drawing/2014/main" val="938663207"/>
                    </a:ext>
                  </a:extLst>
                </a:gridCol>
                <a:gridCol w="1432137">
                  <a:extLst>
                    <a:ext uri="{9D8B030D-6E8A-4147-A177-3AD203B41FA5}">
                      <a16:colId xmlns:a16="http://schemas.microsoft.com/office/drawing/2014/main" val="6876036"/>
                    </a:ext>
                  </a:extLst>
                </a:gridCol>
                <a:gridCol w="1019680">
                  <a:extLst>
                    <a:ext uri="{9D8B030D-6E8A-4147-A177-3AD203B41FA5}">
                      <a16:colId xmlns:a16="http://schemas.microsoft.com/office/drawing/2014/main" val="111210144"/>
                    </a:ext>
                  </a:extLst>
                </a:gridCol>
                <a:gridCol w="1157167">
                  <a:extLst>
                    <a:ext uri="{9D8B030D-6E8A-4147-A177-3AD203B41FA5}">
                      <a16:colId xmlns:a16="http://schemas.microsoft.com/office/drawing/2014/main" val="104463840"/>
                    </a:ext>
                  </a:extLst>
                </a:gridCol>
                <a:gridCol w="1157167">
                  <a:extLst>
                    <a:ext uri="{9D8B030D-6E8A-4147-A177-3AD203B41FA5}">
                      <a16:colId xmlns:a16="http://schemas.microsoft.com/office/drawing/2014/main" val="1424435929"/>
                    </a:ext>
                  </a:extLst>
                </a:gridCol>
                <a:gridCol w="885060">
                  <a:extLst>
                    <a:ext uri="{9D8B030D-6E8A-4147-A177-3AD203B41FA5}">
                      <a16:colId xmlns:a16="http://schemas.microsoft.com/office/drawing/2014/main" val="1746180111"/>
                    </a:ext>
                  </a:extLst>
                </a:gridCol>
              </a:tblGrid>
              <a:tr h="396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SASM ID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 Type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# Hours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 Procurement Hours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Req Qty (MWh)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Award Qty (MWh)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Insufficiency (MWh)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MCPC ($/MWh)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8806506"/>
                  </a:ext>
                </a:extLst>
              </a:tr>
              <a:tr h="396888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7/8/2024 9:50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ECRS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HE13-14, 16-19, 21-24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1.00 - 8.00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071241"/>
                  </a:ext>
                </a:extLst>
              </a:tr>
              <a:tr h="2613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NSPIN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HE14, 24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1493574"/>
                  </a:ext>
                </a:extLst>
              </a:tr>
              <a:tr h="3968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REGUP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HE12, 15, 17, 20-21, 23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199.7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199.8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-0.1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2.00 - 379.00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4885755"/>
                  </a:ext>
                </a:extLst>
              </a:tr>
              <a:tr h="2613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RRS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HE18-19, 21-22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123.7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123.6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5.00 - 10.00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1057646"/>
                  </a:ext>
                </a:extLst>
              </a:tr>
              <a:tr h="26132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7/9/2024 1:40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RRS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HE7-9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114.1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2675773"/>
                  </a:ext>
                </a:extLst>
              </a:tr>
              <a:tr h="26132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7/19/2024 5:10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RRS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HE8-15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56.6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-0.6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9093987"/>
                  </a:ext>
                </a:extLst>
              </a:tr>
              <a:tr h="261328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7/20/2024 13:55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REGDN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HE16-24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70.9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5.00 - 251.00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8951585"/>
                  </a:ext>
                </a:extLst>
              </a:tr>
              <a:tr h="2613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REGUP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HE16-24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143.7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143.7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2.00 - 20.00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6414909"/>
                  </a:ext>
                </a:extLst>
              </a:tr>
              <a:tr h="261328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7/22/2024 9:45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ECRS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HE13-22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1.00 - 9.99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480770"/>
                  </a:ext>
                </a:extLst>
              </a:tr>
              <a:tr h="2613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RRS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HE23-24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184579"/>
                  </a:ext>
                </a:extLst>
              </a:tr>
              <a:tr h="39688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7/22/2024 20:50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ECRS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HE23-24, 7/23 HE1-7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0.50 - 1.00</a:t>
                      </a:r>
                    </a:p>
                  </a:txBody>
                  <a:tcPr marL="9404" marR="9404" marT="940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89024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0123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sz="2400"/>
              <a:t>Manual Overrides</a:t>
            </a:r>
            <a:endParaRPr lang="en-US" sz="2400" b="1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743200" y="2895600"/>
            <a:ext cx="3657600" cy="693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>
                <a:solidFill>
                  <a:schemeClr val="tx2"/>
                </a:solidFill>
              </a:rPr>
              <a:t>No HDL/LDL Overrides</a:t>
            </a:r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51A5998F0944EA03AB587B5B58FD3" ma:contentTypeVersion="14" ma:contentTypeDescription="Create a new document." ma:contentTypeScope="" ma:versionID="5de53c7dd9d5e3dd48e81f15fe9d6d64">
  <xsd:schema xmlns:xsd="http://www.w3.org/2001/XMLSchema" xmlns:xs="http://www.w3.org/2001/XMLSchema" xmlns:p="http://schemas.microsoft.com/office/2006/metadata/properties" xmlns:ns2="5f527160-b6a2-448e-b210-55bbe2178a90" xmlns:ns3="cf8c9251-373f-4ee3-86cf-d97122226a81" targetNamespace="http://schemas.microsoft.com/office/2006/metadata/properties" ma:root="true" ma:fieldsID="b9ed68adcc3693f95084af8a9f0e3281" ns2:_="" ns3:_="">
    <xsd:import namespace="5f527160-b6a2-448e-b210-55bbe2178a90"/>
    <xsd:import namespace="cf8c9251-373f-4ee3-86cf-d97122226a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27160-b6a2-448e-b210-55bbe2178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c9251-373f-4ee3-86cf-d97122226a8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7bce286-be28-47de-b9f7-94a506e34291}" ma:internalName="TaxCatchAll" ma:showField="CatchAllData" ma:web="cf8c9251-373f-4ee3-86cf-d97122226a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f8c9251-373f-4ee3-86cf-d97122226a81" xsi:nil="true"/>
    <lcf76f155ced4ddcb4097134ff3c332f xmlns="5f527160-b6a2-448e-b210-55bbe2178a90">
      <Terms xmlns="http://schemas.microsoft.com/office/infopath/2007/PartnerControls"/>
    </lcf76f155ced4ddcb4097134ff3c332f>
    <SharedWithUsers xmlns="cf8c9251-373f-4ee3-86cf-d97122226a81">
      <UserInfo>
        <DisplayName>Chu, Zhengguo</DisplayName>
        <AccountId>12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0E213BF-95C0-4184-9E53-25C6365E75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f527160-b6a2-448e-b210-55bbe2178a90"/>
    <ds:schemaRef ds:uri="cf8c9251-373f-4ee3-86cf-d97122226a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5f527160-b6a2-448e-b210-55bbe2178a90"/>
    <ds:schemaRef ds:uri="http://www.w3.org/XML/1998/namespace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cf8c9251-373f-4ee3-86cf-d97122226a81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1771</TotalTime>
  <Words>188</Words>
  <Application>Microsoft Office PowerPoint</Application>
  <PresentationFormat>On-screen Show (4:3)</PresentationFormat>
  <Paragraphs>104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Ben.Dansro@ercot.com</dc:creator>
  <cp:lastModifiedBy>Chu, Zhengguo</cp:lastModifiedBy>
  <cp:revision>10</cp:revision>
  <cp:lastPrinted>2016-01-21T20:53:15Z</cp:lastPrinted>
  <dcterms:created xsi:type="dcterms:W3CDTF">2016-01-21T15:20:31Z</dcterms:created>
  <dcterms:modified xsi:type="dcterms:W3CDTF">2024-08-16T19:36:35Z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0x0101009AF51A5998F0944EA03AB587B5B58FD3</vt:lpwstr>
  </property>
  <property fmtid="{D5CDD505-2E9C-101B-9397-08002B2CF9AE}" pid="4" name="MSIP_Label_7084cbda-52b8-46fb-a7b7-cb5bd465ed85_Name">
    <vt:lpwstr>Internal</vt:lpwstr>
  </property>
  <property fmtid="{D5CDD505-2E9C-101B-9397-08002B2CF9AE}" pid="5" name="MSIP_Label_7084cbda-52b8-46fb-a7b7-cb5bd465ed85_ActionId">
    <vt:lpwstr>7c09a379-1759-4a57-b6a8-e3a238f272c4</vt:lpwstr>
  </property>
  <property fmtid="{D5CDD505-2E9C-101B-9397-08002B2CF9AE}" pid="6" name="MSIP_Label_7084cbda-52b8-46fb-a7b7-cb5bd465ed85_Enabled">
    <vt:lpwstr>true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SetDate">
    <vt:lpwstr>2023-05-10T18:54:37Z</vt:lpwstr>
  </property>
  <property fmtid="{D5CDD505-2E9C-101B-9397-08002B2CF9AE}" pid="9" name="MSIP_Label_7084cbda-52b8-46fb-a7b7-cb5bd465ed85_ContentBits">
    <vt:lpwstr>0</vt:lpwstr>
  </property>
  <property fmtid="{D5CDD505-2E9C-101B-9397-08002B2CF9AE}" pid="10" name="MSIP_Label_7084cbda-52b8-46fb-a7b7-cb5bd465ed85_Method">
    <vt:lpwstr>Standard</vt:lpwstr>
  </property>
</Properties>
</file>