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4"/>
    <p:sldMasterId id="2147483663" r:id="rId5"/>
    <p:sldMasterId id="2147483739" r:id="rId6"/>
  </p:sldMasterIdLst>
  <p:notesMasterIdLst>
    <p:notesMasterId r:id="rId12"/>
  </p:notesMasterIdLst>
  <p:handoutMasterIdLst>
    <p:handoutMasterId r:id="rId13"/>
  </p:handoutMasterIdLst>
  <p:sldIdLst>
    <p:sldId id="542" r:id="rId7"/>
    <p:sldId id="550" r:id="rId8"/>
    <p:sldId id="561" r:id="rId9"/>
    <p:sldId id="562" r:id="rId10"/>
    <p:sldId id="563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2020"/>
    <a:srgbClr val="093C61"/>
    <a:srgbClr val="00AEC7"/>
    <a:srgbClr val="E6EBF0"/>
    <a:srgbClr val="98C3FA"/>
    <a:srgbClr val="70CDD9"/>
    <a:srgbClr val="8DC3E5"/>
    <a:srgbClr val="A9E5EA"/>
    <a:srgbClr val="5B6770"/>
    <a:srgbClr val="26D0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070" autoAdjust="0"/>
  </p:normalViewPr>
  <p:slideViewPr>
    <p:cSldViewPr snapToGrid="0">
      <p:cViewPr varScale="1">
        <p:scale>
          <a:sx n="98" d="100"/>
          <a:sy n="98" d="100"/>
        </p:scale>
        <p:origin x="197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526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>
                <a:solidFill>
                  <a:srgbClr val="6A9955"/>
                </a:solidFill>
                <a:effectLst/>
              </a:rPr>
              <a:t>For example, a point (395, 0.5) would represent that in 2024 (to date), regulation was exhausted in 50% of the time during which the ramp was between 390 and 400 MW.</a:t>
            </a:r>
            <a:r>
              <a:rPr lang="en-US" sz="1200" dirty="0">
                <a:solidFill>
                  <a:srgbClr val="CCCCCC"/>
                </a:solidFill>
              </a:rPr>
              <a:t> </a:t>
            </a:r>
            <a:r>
              <a:rPr lang="en-US" sz="1200" b="0" dirty="0">
                <a:solidFill>
                  <a:srgbClr val="6A9955"/>
                </a:solidFill>
                <a:effectLst/>
              </a:rPr>
              <a:t>No dot represents there was no intervals of an NSFL ramp in the bin. </a:t>
            </a:r>
            <a:endParaRPr lang="en-US" sz="1200" b="0" dirty="0">
              <a:solidFill>
                <a:srgbClr val="CCCCCC"/>
              </a:solidFill>
              <a:effectLst/>
            </a:endParaRPr>
          </a:p>
          <a:p>
            <a:endParaRPr lang="en-US" dirty="0"/>
          </a:p>
          <a:p>
            <a:r>
              <a:rPr lang="en-US" dirty="0"/>
              <a:t>Steel Mill Load is considered NSFL on this slide.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8005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Questions or suggestions for what PDCWG would like to see on these?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887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124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053683"/>
            <a:ext cx="8534400" cy="20423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20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8650E65A-77F2-BD31-7884-036E0E1C769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038600"/>
            <a:ext cx="8340436" cy="20573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307E5F9A-4C8E-B655-9F97-B41B055E27A3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1219201"/>
            <a:ext cx="8305800" cy="2042317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51088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41AE20F-67AB-7F58-E5C0-B80B60EB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B40FEBA-A659-D520-0764-206779E23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1C8B81A-95BD-E991-9B9F-3E9298BD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D1C03C-3DF7-A3DE-6887-F11B8EF5149C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B76CBF-9431-A50C-08E3-E8EE4F23614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0BA04B7-EE99-D736-11AC-D183C0DF7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A5A8A3F-3706-273B-1AFB-760A102730E0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B59DB38-0284-35BB-FCF2-EAA64B40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556402B-DC9D-8431-8023-AD3352280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984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DA0FCEA-D36B-8171-D6EF-668CFAA3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35EFE1-64FF-A596-7050-A720211A5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29BC0-04FA-F2B5-5399-0E40A64D356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838199"/>
            <a:ext cx="3352800" cy="54102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EE2A56D-1F8F-6D34-5142-3AFE504C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9A953EB-673D-F477-0F68-19BB33084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EF78B07-4E0F-444F-3584-E6AC1A3D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8A51F0A-9475-9DAE-242E-33E187825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2EE9DFC8-B2E5-E793-2150-517381008A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378E2229-F384-0D03-A606-DDA1EF9C1598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3169229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A025B271-82B7-1F6E-F1D4-5CDE1CA26D69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6026729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0262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C43E465-E8F7-518D-DB0A-14D6D4108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1BA5E2-F942-F1C0-42B8-24244D12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A199AC-D2A1-091A-DA81-F6D6886C5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B84D1CB6-92C2-F892-BEE2-D7DE748ACA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264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635F2-47C7-E5B0-DC5D-8BCFB40269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5400" y="2206629"/>
            <a:ext cx="7391400" cy="1470025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75FD51-383E-7023-CF18-A1096F0F27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28241" y="3962400"/>
            <a:ext cx="554416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D3E071B-3191-735B-1E53-53195D771F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1053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F5775D9C-A163-0AE2-B1A6-0B1992510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EF50F-9FD6-D876-630B-1BB9772ED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7620002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01076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914400" y="0"/>
            <a:ext cx="7620002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ECA9812F-1971-A6EB-3683-540A757044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838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960120" rIns="274320" bIns="7315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53FC956-A879-5B22-35BA-D236C87FBE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6A410FC-F79C-D1EE-BC59-B3D7D4980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4572000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14363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960120" rIns="274320" bIns="7315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7A8D8C4E-4BE2-888F-3F85-54FC3D912A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73ABB5D-9742-CBF2-15A7-11E66774A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4572000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932473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and Gra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600200" y="3429000"/>
            <a:ext cx="7010400" cy="2819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242DC6D-47B2-4BEB-A8AA-8A0002CC16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922C3B1-E57B-52E5-9F21-33863CDB21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7696200" cy="34290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89977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3182A6B-DC34-4468-C956-97A4DC543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7AFAAF5-F226-6389-E586-DC046360078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600200" y="3429000"/>
            <a:ext cx="7010400" cy="2819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99807EB-47DD-8DF6-305A-C4E5A3D89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7696200" cy="34290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84264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3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431F1-E681-368A-8F5C-DBA97E41C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90600"/>
            <a:ext cx="3352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AD76CDD-E83E-314F-46D6-468E51433F4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105400" y="990601"/>
            <a:ext cx="3505200" cy="54102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A4A3320-2AAB-0F80-784F-76D0C98A4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B17BDA0E-C1F9-FF52-4A21-937465BDDD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6717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4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3CF171C-297F-4950-0C7E-D8D375822F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EB5CE23-0801-2645-C33A-9F9E19FF4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90600"/>
            <a:ext cx="3352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8A263E8-3DE1-FE29-FE2A-6585C0D4DCC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105400" y="990601"/>
            <a:ext cx="3505200" cy="54102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A24D0FB-E176-3A85-94A0-3D5271A74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90988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8914-EDD3-FC49-4CAF-D7AFEA05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5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2699664-72AA-34F1-784C-6E6582F038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106EE49-B184-8DE1-DEB3-C9D706F27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90600"/>
            <a:ext cx="3352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0830282-F265-20EB-31BA-835917B411D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105400" y="990601"/>
            <a:ext cx="3505200" cy="5410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chemeClr val="accent1"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52C17FD-3EC6-0937-A579-73189B204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788385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in Shape with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6">
            <a:extLst>
              <a:ext uri="{FF2B5EF4-FFF2-40B4-BE49-F238E27FC236}">
                <a16:creationId xmlns:a16="http://schemas.microsoft.com/office/drawing/2014/main" id="{C3ED11FE-8556-BDBD-C1A4-1DDF827CEB3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1638300" y="1127931"/>
            <a:ext cx="7213840" cy="26284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 marL="914400" indent="0">
              <a:buNone/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FB0943CB-AB77-66FC-B5C6-9EF57AD713B2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1638300" y="3962400"/>
            <a:ext cx="7213840" cy="2268313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3" spcCol="548640">
            <a:sp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FB956A1-A25D-DD57-0C23-A5E2DB94E5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F52A6F6-BF09-CAD7-9F06-9654C6694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03180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rgbClr val="5B6770"/>
                </a:solidFill>
              </a:defRPr>
            </a:lvl2pPr>
            <a:lvl3pPr>
              <a:defRPr sz="1600">
                <a:solidFill>
                  <a:srgbClr val="5B6770"/>
                </a:solidFill>
              </a:defRPr>
            </a:lvl3pPr>
            <a:lvl4pPr>
              <a:defRPr sz="1400">
                <a:solidFill>
                  <a:srgbClr val="5B6770"/>
                </a:solidFill>
              </a:defRPr>
            </a:lvl4pPr>
            <a:lvl5pPr>
              <a:defRPr sz="1200">
                <a:solidFill>
                  <a:srgbClr val="5B677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271C7-351C-6A53-1BD1-4B6987F1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BED4E2-E7A2-AE66-639C-4EE96FC0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926B97-2A6D-A2E6-33E5-91F5C2A6F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EA07743-71C9-2937-9D4F-786590E1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C980251-D77A-C3CE-5889-2579FFB6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A0D26C4-F0B9-8786-63BA-3230F0D9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2746A8-CEB7-DA32-2E46-4CD875A53BE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5B677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81F622A-1E5B-9C1F-4B89-952F231997D8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04BE0D-CAFF-A353-053D-04E6FAB57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514600"/>
          </a:xfrm>
          <a:prstGeom prst="rect">
            <a:avLst/>
          </a:prstGeom>
        </p:spPr>
        <p:txBody>
          <a:bodyPr lIns="274320" tIns="274320" rIns="274320" bIns="36576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0A47C1F-9F12-8BE1-EFDD-1FE189FAAD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4290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BAB97C9-A225-B5FE-3934-62A46DFC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44CFBEC-5C8F-3F37-0431-43415179E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827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40386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800600"/>
            <a:ext cx="8534400" cy="1295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477004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7" y="6553200"/>
            <a:ext cx="935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PUBLIC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13" r:id="rId5"/>
    <p:sldLayoutId id="2147483714" r:id="rId6"/>
    <p:sldLayoutId id="2147483715" r:id="rId7"/>
    <p:sldLayoutId id="2147483716" r:id="rId8"/>
    <p:sldLayoutId id="2147483755" r:id="rId9"/>
    <p:sldLayoutId id="2147483756" r:id="rId10"/>
    <p:sldLayoutId id="2147483717" r:id="rId11"/>
    <p:sldLayoutId id="2147483718" r:id="rId12"/>
    <p:sldLayoutId id="2147483719" r:id="rId13"/>
    <p:sldLayoutId id="2147483720" r:id="rId14"/>
    <p:sldLayoutId id="2147483666" r:id="rId15"/>
    <p:sldLayoutId id="2147483722" r:id="rId16"/>
    <p:sldLayoutId id="2147483737" r:id="rId17"/>
    <p:sldLayoutId id="2147483721" r:id="rId1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2" y="5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/>
          </p:cNvCxnSpPr>
          <p:nvPr userDrawn="1"/>
        </p:nvCxnSpPr>
        <p:spPr>
          <a:xfrm flipH="1">
            <a:off x="914400" y="6019800"/>
            <a:ext cx="3" cy="4572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E627B9B1-E043-8DC1-3EC7-0618B8D4608F}"/>
              </a:ext>
            </a:extLst>
          </p:cNvPr>
          <p:cNvSpPr/>
          <p:nvPr userDrawn="1"/>
        </p:nvSpPr>
        <p:spPr>
          <a:xfrm>
            <a:off x="8534402" y="6477004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60C3A2F-8F20-B658-C764-43B7B4E03C14}"/>
              </a:ext>
            </a:extLst>
          </p:cNvPr>
          <p:cNvSpPr/>
          <p:nvPr userDrawn="1"/>
        </p:nvSpPr>
        <p:spPr>
          <a:xfrm>
            <a:off x="9019630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EB88D08-DDEE-00ED-73FF-063414CEEA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AB031E7-226A-613D-9699-D5B9B138274C}"/>
              </a:ext>
            </a:extLst>
          </p:cNvPr>
          <p:cNvCxnSpPr>
            <a:cxnSpLocks/>
          </p:cNvCxnSpPr>
          <p:nvPr userDrawn="1"/>
        </p:nvCxnSpPr>
        <p:spPr>
          <a:xfrm>
            <a:off x="914402" y="6477005"/>
            <a:ext cx="8138158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4A18A6C-1485-2DE6-42D7-00D0F66FEAE0}"/>
              </a:ext>
            </a:extLst>
          </p:cNvPr>
          <p:cNvSpPr txBox="1"/>
          <p:nvPr userDrawn="1"/>
        </p:nvSpPr>
        <p:spPr>
          <a:xfrm>
            <a:off x="838200" y="6553200"/>
            <a:ext cx="935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4111403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2105561"/>
            <a:ext cx="51278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prstClr val="black"/>
                </a:solidFill>
                <a:latin typeface="Arial" panose="020B0604020202020204"/>
              </a:rPr>
              <a:t>Large Loads Update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August 2024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ERCOT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Operations Planning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PDCWG | August 21, 2024</a:t>
            </a: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CC52F-46C2-09AA-1A52-D9E438A82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6A1A6-1F6F-886A-B524-B5CAF5D56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As proposed in NPRR1234, a Large Load is </a:t>
            </a:r>
            <a:r>
              <a:rPr lang="en-US" sz="1800" i="1" dirty="0"/>
              <a:t>“One or more Facilities at a single site with an aggregate peak Demand greater than or equal to 75 MW behind one or more common Points of Interconnection (POIs) or Service Delivery Points.”</a:t>
            </a:r>
          </a:p>
          <a:p>
            <a:r>
              <a:rPr lang="en-US" sz="1800" dirty="0"/>
              <a:t>The Large Flexible Load Task Force (LFLTF) provides Large Load Interconnection Queue Status Updates monthly.  </a:t>
            </a:r>
          </a:p>
          <a:p>
            <a:r>
              <a:rPr lang="en-US" sz="1800" dirty="0"/>
              <a:t>ERCOT has conducted some analysis on Large Flexible Loads and their impact on Regulation and frequency control.</a:t>
            </a:r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8E2A89-11DF-59AA-182C-6F55971FED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339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590B9-8D4C-9CEC-BC68-629E7578D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Detail in Large Load Growth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27AC0-287C-9168-33FA-FBBAD1ABC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Types of Large Loads being tracked: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Crypto, Oil &amp; Gas, Industrial &amp; Hydrogen, Data Centers.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Each of these large loads have different characteristics in consumption and ability to manage consumption.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FFA8C1-D7B3-6E42-2A85-F62486BBA1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C5AC8A6-F19F-4BD6-B07E-4FD584886C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252838" y="2505346"/>
            <a:ext cx="5984542" cy="359065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4C6738B-0974-0FD6-B343-3DE588B4EA03}"/>
              </a:ext>
            </a:extLst>
          </p:cNvPr>
          <p:cNvSpPr txBox="1"/>
          <p:nvPr/>
        </p:nvSpPr>
        <p:spPr>
          <a:xfrm>
            <a:off x="3983066" y="6517580"/>
            <a:ext cx="44557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Source: https://www.ercot.com/gridinfo/load/forecast</a:t>
            </a:r>
          </a:p>
        </p:txBody>
      </p:sp>
    </p:spTree>
    <p:extLst>
      <p:ext uri="{BB962C8B-B14F-4D97-AF65-F5344CB8AC3E}">
        <p14:creationId xmlns:p14="http://schemas.microsoft.com/office/powerpoint/2010/main" val="2276491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017DD-B24D-D02C-1198-CC90FCB64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Regulation Exhaustion vs NSFL* Ramps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37727-291D-6B13-1079-9C02B128E1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7870479" cy="5280823"/>
          </a:xfrm>
        </p:spPr>
        <p:txBody>
          <a:bodyPr/>
          <a:lstStyle/>
          <a:p>
            <a:pPr marL="0" indent="0">
              <a:buNone/>
            </a:pPr>
            <a:r>
              <a:rPr lang="en-US" sz="1600" b="0" dirty="0">
                <a:effectLst/>
              </a:rPr>
              <a:t>For 1/1/2024 to 8/1/2024, 1-min NSFL ramp values were examined in bins of 10 MWs  (as tracked on x-axis) and the average rate of intervals during which regulation was exhausted (i.e. remaining regulation was less than 5 MW) was computed (as tracked on y-axis). </a:t>
            </a:r>
          </a:p>
          <a:p>
            <a:pPr marL="0" indent="0">
              <a:buNone/>
            </a:pPr>
            <a:r>
              <a:rPr lang="en-US" sz="1600" i="1" dirty="0"/>
              <a:t>* NSFL represents Large Flexible Loads that are not following SCED Dispatch Instructions</a:t>
            </a:r>
            <a:endParaRPr lang="en-US" sz="1600" b="0" i="1" dirty="0">
              <a:effectLst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F5E376-3ECA-87BD-3141-94B069D2D8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1227AB1-6F6C-322A-07FA-6AC384283A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5767" y="2333083"/>
            <a:ext cx="6389074" cy="347774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7F366F4-E3C3-932C-E732-FD3142CC0DE9}"/>
              </a:ext>
            </a:extLst>
          </p:cNvPr>
          <p:cNvSpPr txBox="1"/>
          <p:nvPr/>
        </p:nvSpPr>
        <p:spPr>
          <a:xfrm>
            <a:off x="2145328" y="5950803"/>
            <a:ext cx="6389074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prstClr val="black"/>
                </a:solidFill>
                <a:latin typeface="Arial" panose="020B0604020202020204"/>
              </a:rPr>
              <a:t>Key Takeaway:</a:t>
            </a:r>
            <a:r>
              <a:rPr lang="en-US" sz="1600" dirty="0">
                <a:solidFill>
                  <a:prstClr val="black"/>
                </a:solidFill>
                <a:latin typeface="Arial" panose="020B0604020202020204"/>
              </a:rPr>
              <a:t> Currently with the set of LFLs within the ERCOT system there is no correlation between LFL ramping and regulation exhaustion. </a:t>
            </a:r>
            <a:endParaRPr lang="en-US" sz="1600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8EEE6C8-2EE3-3C76-D535-1BB54EA113B4}"/>
              </a:ext>
            </a:extLst>
          </p:cNvPr>
          <p:cNvSpPr/>
          <p:nvPr/>
        </p:nvSpPr>
        <p:spPr>
          <a:xfrm>
            <a:off x="5924145" y="5107020"/>
            <a:ext cx="2251134" cy="249245"/>
          </a:xfrm>
          <a:prstGeom prst="ellipse">
            <a:avLst/>
          </a:prstGeom>
          <a:solidFill>
            <a:srgbClr val="910258">
              <a:alpha val="30196"/>
            </a:srgbClr>
          </a:solidFill>
          <a:ln>
            <a:solidFill>
              <a:srgbClr val="982020"/>
            </a:solidFill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498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45BE1-CF6F-A20D-BF91-F12DB1F23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6DC213-F99E-2C67-7921-E1FFB8936E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FAD238-35A4-B98A-4843-3F2FDD320F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199896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Vertic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  <Dimensions xmlns="8d5ee879-813f-4fb9-b7c2-a59846c21aeb">Default Width</Dimensions>
    <Month xmlns="8d5ee879-813f-4fb9-b7c2-a59846c21ae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7" ma:contentTypeDescription="Create a new document." ma:contentTypeScope="" ma:versionID="f334b19ed6e11c8a018bfc43c5e9f5e2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6d0723ded436bfb6175ba8e1f6eccadf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  <xsd:element ref="ns2:Dimensions" minOccurs="0"/>
                <xsd:element ref="ns2:MediaServiceObjectDetectorVersions" minOccurs="0"/>
                <xsd:element ref="ns2:Mont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Confidential"/>
          <xsd:enumeration value="Public"/>
          <xsd:enumeration value="Internal"/>
          <xsd:enumeration value="Board of Directors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Dimensions" ma:index="12" nillable="true" ma:displayName="Dimensions" ma:format="Dropdown" ma:internalName="Dimensions">
      <xsd:simpleType>
        <xsd:restriction base="dms:Choice">
          <xsd:enumeration value="Widescreen (16:9)"/>
          <xsd:enumeration value="Default Width"/>
          <xsd:enumeration value="HD"/>
        </xsd:restriction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onth" ma:index="14" nillable="true" ma:displayName="Month" ma:format="Dropdown" ma:internalName="Month">
      <xsd:simpleType>
        <xsd:restriction base="dms:Choice">
          <xsd:enumeration value="January"/>
          <xsd:enumeration value="February"/>
          <xsd:enumeration value="March"/>
          <xsd:enumeration value="April"/>
          <xsd:enumeration value="MAy"/>
          <xsd:enumeration value="June"/>
          <xsd:enumeration value="July"/>
          <xsd:enumeration value="August"/>
          <xsd:enumeration value="September"/>
          <xsd:enumeration value="October"/>
          <xsd:enumeration value="November"/>
          <xsd:enumeration value="December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526C54-2038-4DDB-9077-84C80FF069E0}">
  <ds:schemaRefs>
    <ds:schemaRef ds:uri="8d5ee879-813f-4fb9-b7c2-a59846c21ae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86A6CD9-B3E1-40D4-996B-E55652A7B6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632</TotalTime>
  <Words>337</Words>
  <Application>Microsoft Office PowerPoint</Application>
  <PresentationFormat>On-screen Show (4:3)</PresentationFormat>
  <Paragraphs>32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Cover Slide</vt:lpstr>
      <vt:lpstr>Horizontal Theme</vt:lpstr>
      <vt:lpstr>Vertical Theme</vt:lpstr>
      <vt:lpstr>PowerPoint Presentation</vt:lpstr>
      <vt:lpstr>Introduction</vt:lpstr>
      <vt:lpstr>Additional Detail in Large Load Growth</vt:lpstr>
      <vt:lpstr>Regulation Exhaustion vs NSFL* Ramps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Fabricant, Sam</cp:lastModifiedBy>
  <cp:revision>83</cp:revision>
  <cp:lastPrinted>2017-10-10T21:31:05Z</cp:lastPrinted>
  <dcterms:created xsi:type="dcterms:W3CDTF">2016-01-21T15:20:31Z</dcterms:created>
  <dcterms:modified xsi:type="dcterms:W3CDTF">2024-08-20T19:25:47Z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2023-04-04T20:11:24Z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2ffd7455-2a10-4c42-ab9a-33fe7556bcb5</vt:lpwstr>
  </property>
  <property fmtid="{D5CDD505-2E9C-101B-9397-08002B2CF9AE}" pid="9" name="MSIP_Label_7084cbda-52b8-46fb-a7b7-cb5bd465ed85_ContentBits">
    <vt:lpwstr>0</vt:lpwstr>
  </property>
</Properties>
</file>