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6"/>
  </p:notesMasterIdLst>
  <p:handoutMasterIdLst>
    <p:handoutMasterId r:id="rId27"/>
  </p:handoutMasterIdLst>
  <p:sldIdLst>
    <p:sldId id="260" r:id="rId7"/>
    <p:sldId id="386" r:id="rId8"/>
    <p:sldId id="360" r:id="rId9"/>
    <p:sldId id="391" r:id="rId10"/>
    <p:sldId id="395" r:id="rId11"/>
    <p:sldId id="402" r:id="rId12"/>
    <p:sldId id="387" r:id="rId13"/>
    <p:sldId id="399" r:id="rId14"/>
    <p:sldId id="406" r:id="rId15"/>
    <p:sldId id="408" r:id="rId16"/>
    <p:sldId id="409" r:id="rId17"/>
    <p:sldId id="404" r:id="rId18"/>
    <p:sldId id="414" r:id="rId19"/>
    <p:sldId id="415" r:id="rId20"/>
    <p:sldId id="405" r:id="rId21"/>
    <p:sldId id="410" r:id="rId22"/>
    <p:sldId id="412" r:id="rId23"/>
    <p:sldId id="413" r:id="rId24"/>
    <p:sldId id="411"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94660"/>
  </p:normalViewPr>
  <p:slideViewPr>
    <p:cSldViewPr showGuides="1">
      <p:cViewPr varScale="1">
        <p:scale>
          <a:sx n="93" d="100"/>
          <a:sy n="93" d="100"/>
        </p:scale>
        <p:origin x="557" y="62"/>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8/16/2024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8/16/2024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05415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954655"/>
          </a:xfrm>
          <a:prstGeom prst="rect">
            <a:avLst/>
          </a:prstGeom>
          <a:noFill/>
        </p:spPr>
        <p:txBody>
          <a:bodyPr wrap="square" rtlCol="0">
            <a:spAutoFit/>
          </a:bodyPr>
          <a:lstStyle/>
          <a:p>
            <a:r>
              <a:rPr lang="en-US" sz="2000" b="1" dirty="0"/>
              <a:t>EAL Change Proposals</a:t>
            </a:r>
          </a:p>
          <a:p>
            <a:r>
              <a:rPr lang="en-US" sz="2000" b="1" dirty="0"/>
              <a:t>Scenario #5B </a:t>
            </a:r>
          </a:p>
          <a:p>
            <a:endParaRPr lang="en-US" sz="2000" b="1" dirty="0"/>
          </a:p>
          <a:p>
            <a:endParaRPr lang="en-US" dirty="0"/>
          </a:p>
          <a:p>
            <a:r>
              <a:rPr lang="en-US" dirty="0"/>
              <a:t>Sanchir Dashnyam</a:t>
            </a:r>
          </a:p>
          <a:p>
            <a:r>
              <a:rPr lang="en-US" dirty="0"/>
              <a:t>ERCOT Market Credit Manager </a:t>
            </a:r>
          </a:p>
          <a:p>
            <a:endParaRPr lang="en-US" dirty="0"/>
          </a:p>
          <a:p>
            <a:r>
              <a:rPr lang="en-US" dirty="0"/>
              <a:t>ERCOT Public</a:t>
            </a:r>
          </a:p>
          <a:p>
            <a:r>
              <a:rPr lang="en-US" dirty="0"/>
              <a:t>August 21, 2024    </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during Summer 2023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5" name="Picture 4">
            <a:extLst>
              <a:ext uri="{FF2B5EF4-FFF2-40B4-BE49-F238E27FC236}">
                <a16:creationId xmlns:a16="http://schemas.microsoft.com/office/drawing/2014/main" id="{6944811D-9936-138D-F28F-3F46EF4BC349}"/>
              </a:ext>
            </a:extLst>
          </p:cNvPr>
          <p:cNvPicPr>
            <a:picLocks noChangeAspect="1"/>
          </p:cNvPicPr>
          <p:nvPr/>
        </p:nvPicPr>
        <p:blipFill>
          <a:blip r:embed="rId2"/>
          <a:stretch>
            <a:fillRect/>
          </a:stretch>
        </p:blipFill>
        <p:spPr>
          <a:xfrm>
            <a:off x="1600200" y="580073"/>
            <a:ext cx="6019800" cy="5697853"/>
          </a:xfrm>
          <a:prstGeom prst="rect">
            <a:avLst/>
          </a:prstGeom>
        </p:spPr>
      </p:pic>
    </p:spTree>
    <p:extLst>
      <p:ext uri="{BB962C8B-B14F-4D97-AF65-F5344CB8AC3E}">
        <p14:creationId xmlns:p14="http://schemas.microsoft.com/office/powerpoint/2010/main" val="3074479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during Winter Storm Heather (Jan 2024)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3" name="Picture 2">
            <a:extLst>
              <a:ext uri="{FF2B5EF4-FFF2-40B4-BE49-F238E27FC236}">
                <a16:creationId xmlns:a16="http://schemas.microsoft.com/office/drawing/2014/main" id="{79753891-4F30-0F25-EE31-48FC88ED5AF6}"/>
              </a:ext>
            </a:extLst>
          </p:cNvPr>
          <p:cNvPicPr>
            <a:picLocks noChangeAspect="1"/>
          </p:cNvPicPr>
          <p:nvPr/>
        </p:nvPicPr>
        <p:blipFill>
          <a:blip r:embed="rId2"/>
          <a:stretch>
            <a:fillRect/>
          </a:stretch>
        </p:blipFill>
        <p:spPr>
          <a:xfrm>
            <a:off x="1672175" y="601389"/>
            <a:ext cx="5875849" cy="5612573"/>
          </a:xfrm>
          <a:prstGeom prst="rect">
            <a:avLst/>
          </a:prstGeom>
        </p:spPr>
      </p:pic>
    </p:spTree>
    <p:extLst>
      <p:ext uri="{BB962C8B-B14F-4D97-AF65-F5344CB8AC3E}">
        <p14:creationId xmlns:p14="http://schemas.microsoft.com/office/powerpoint/2010/main" val="768647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Sample CP – TPEA comparison</a:t>
            </a:r>
          </a:p>
        </p:txBody>
      </p:sp>
      <p:sp>
        <p:nvSpPr>
          <p:cNvPr id="3" name="Content Placeholder 2"/>
          <p:cNvSpPr>
            <a:spLocks noGrp="1"/>
          </p:cNvSpPr>
          <p:nvPr>
            <p:ph idx="1"/>
          </p:nvPr>
        </p:nvSpPr>
        <p:spPr>
          <a:xfrm>
            <a:off x="157899" y="3886200"/>
            <a:ext cx="8458200" cy="34290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8" name="Picture 7">
            <a:extLst>
              <a:ext uri="{FF2B5EF4-FFF2-40B4-BE49-F238E27FC236}">
                <a16:creationId xmlns:a16="http://schemas.microsoft.com/office/drawing/2014/main" id="{893A6C08-D835-79EC-8057-B3ED81C17D4A}"/>
              </a:ext>
            </a:extLst>
          </p:cNvPr>
          <p:cNvPicPr>
            <a:picLocks noChangeAspect="1"/>
          </p:cNvPicPr>
          <p:nvPr/>
        </p:nvPicPr>
        <p:blipFill>
          <a:blip r:embed="rId2"/>
          <a:stretch>
            <a:fillRect/>
          </a:stretch>
        </p:blipFill>
        <p:spPr>
          <a:xfrm>
            <a:off x="1676400" y="1066800"/>
            <a:ext cx="5791200" cy="4457975"/>
          </a:xfrm>
          <a:prstGeom prst="rect">
            <a:avLst/>
          </a:prstGeom>
        </p:spPr>
      </p:pic>
    </p:spTree>
    <p:extLst>
      <p:ext uri="{BB962C8B-B14F-4D97-AF65-F5344CB8AC3E}">
        <p14:creationId xmlns:p14="http://schemas.microsoft.com/office/powerpoint/2010/main" val="480532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Historical TPEA comparison </a:t>
            </a:r>
          </a:p>
        </p:txBody>
      </p:sp>
      <p:sp>
        <p:nvSpPr>
          <p:cNvPr id="3" name="Content Placeholder 2"/>
          <p:cNvSpPr>
            <a:spLocks noGrp="1"/>
          </p:cNvSpPr>
          <p:nvPr>
            <p:ph idx="1"/>
          </p:nvPr>
        </p:nvSpPr>
        <p:spPr>
          <a:xfrm>
            <a:off x="157899" y="3886200"/>
            <a:ext cx="8458200" cy="34290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6" name="Picture 5">
            <a:extLst>
              <a:ext uri="{FF2B5EF4-FFF2-40B4-BE49-F238E27FC236}">
                <a16:creationId xmlns:a16="http://schemas.microsoft.com/office/drawing/2014/main" id="{1485A005-968C-68C1-F8D0-67E3F28489B6}"/>
              </a:ext>
            </a:extLst>
          </p:cNvPr>
          <p:cNvPicPr>
            <a:picLocks noChangeAspect="1"/>
          </p:cNvPicPr>
          <p:nvPr/>
        </p:nvPicPr>
        <p:blipFill>
          <a:blip r:embed="rId2"/>
          <a:stretch>
            <a:fillRect/>
          </a:stretch>
        </p:blipFill>
        <p:spPr>
          <a:xfrm>
            <a:off x="157899" y="1143000"/>
            <a:ext cx="8610600" cy="3322985"/>
          </a:xfrm>
          <a:prstGeom prst="rect">
            <a:avLst/>
          </a:prstGeom>
        </p:spPr>
      </p:pic>
    </p:spTree>
    <p:extLst>
      <p:ext uri="{BB962C8B-B14F-4D97-AF65-F5344CB8AC3E}">
        <p14:creationId xmlns:p14="http://schemas.microsoft.com/office/powerpoint/2010/main" val="8779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Historical average price comparison </a:t>
            </a:r>
          </a:p>
        </p:txBody>
      </p:sp>
      <p:sp>
        <p:nvSpPr>
          <p:cNvPr id="3" name="Content Placeholder 2"/>
          <p:cNvSpPr>
            <a:spLocks noGrp="1"/>
          </p:cNvSpPr>
          <p:nvPr>
            <p:ph idx="1"/>
          </p:nvPr>
        </p:nvSpPr>
        <p:spPr>
          <a:xfrm>
            <a:off x="157899" y="3886200"/>
            <a:ext cx="8458200" cy="34290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pic>
        <p:nvPicPr>
          <p:cNvPr id="7" name="Picture 6">
            <a:extLst>
              <a:ext uri="{FF2B5EF4-FFF2-40B4-BE49-F238E27FC236}">
                <a16:creationId xmlns:a16="http://schemas.microsoft.com/office/drawing/2014/main" id="{68D22022-7466-2BB5-38AD-24EED030838A}"/>
              </a:ext>
            </a:extLst>
          </p:cNvPr>
          <p:cNvPicPr>
            <a:picLocks noChangeAspect="1"/>
          </p:cNvPicPr>
          <p:nvPr/>
        </p:nvPicPr>
        <p:blipFill>
          <a:blip r:embed="rId2"/>
          <a:stretch>
            <a:fillRect/>
          </a:stretch>
        </p:blipFill>
        <p:spPr>
          <a:xfrm>
            <a:off x="397476" y="1287171"/>
            <a:ext cx="8458200" cy="3810415"/>
          </a:xfrm>
          <a:prstGeom prst="rect">
            <a:avLst/>
          </a:prstGeom>
        </p:spPr>
      </p:pic>
    </p:spTree>
    <p:extLst>
      <p:ext uri="{BB962C8B-B14F-4D97-AF65-F5344CB8AC3E}">
        <p14:creationId xmlns:p14="http://schemas.microsoft.com/office/powerpoint/2010/main" val="1957404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Sample CP – gap events </a:t>
            </a:r>
          </a:p>
        </p:txBody>
      </p:sp>
      <p:sp>
        <p:nvSpPr>
          <p:cNvPr id="3" name="Content Placeholder 2"/>
          <p:cNvSpPr>
            <a:spLocks noGrp="1"/>
          </p:cNvSpPr>
          <p:nvPr>
            <p:ph idx="1"/>
          </p:nvPr>
        </p:nvSpPr>
        <p:spPr>
          <a:xfrm>
            <a:off x="157899" y="3886200"/>
            <a:ext cx="8458200" cy="34290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pic>
        <p:nvPicPr>
          <p:cNvPr id="7" name="Picture 6">
            <a:extLst>
              <a:ext uri="{FF2B5EF4-FFF2-40B4-BE49-F238E27FC236}">
                <a16:creationId xmlns:a16="http://schemas.microsoft.com/office/drawing/2014/main" id="{11920B27-5DC9-F7A2-92DB-3E83E288F6A3}"/>
              </a:ext>
            </a:extLst>
          </p:cNvPr>
          <p:cNvPicPr>
            <a:picLocks noChangeAspect="1"/>
          </p:cNvPicPr>
          <p:nvPr/>
        </p:nvPicPr>
        <p:blipFill>
          <a:blip r:embed="rId2"/>
          <a:stretch>
            <a:fillRect/>
          </a:stretch>
        </p:blipFill>
        <p:spPr>
          <a:xfrm>
            <a:off x="1371600" y="838200"/>
            <a:ext cx="6876525" cy="5281238"/>
          </a:xfrm>
          <a:prstGeom prst="rect">
            <a:avLst/>
          </a:prstGeom>
        </p:spPr>
      </p:pic>
    </p:spTree>
    <p:extLst>
      <p:ext uri="{BB962C8B-B14F-4D97-AF65-F5344CB8AC3E}">
        <p14:creationId xmlns:p14="http://schemas.microsoft.com/office/powerpoint/2010/main" val="527861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7" name="Title 1">
            <a:extLst>
              <a:ext uri="{FF2B5EF4-FFF2-40B4-BE49-F238E27FC236}">
                <a16:creationId xmlns:a16="http://schemas.microsoft.com/office/drawing/2014/main" id="{E708642A-276A-62FE-BD4F-858D12C4638D}"/>
              </a:ext>
            </a:extLst>
          </p:cNvPr>
          <p:cNvSpPr>
            <a:spLocks noGrp="1"/>
          </p:cNvSpPr>
          <p:nvPr>
            <p:ph type="title"/>
          </p:nvPr>
        </p:nvSpPr>
        <p:spPr>
          <a:xfrm>
            <a:off x="381000" y="243682"/>
            <a:ext cx="8458200" cy="746918"/>
          </a:xfrm>
        </p:spPr>
        <p:txBody>
          <a:bodyPr/>
          <a:lstStyle/>
          <a:p>
            <a:r>
              <a:rPr lang="en-US" sz="2000" dirty="0"/>
              <a:t>IMCE (Initial Minimum Current Exposure) – Traders only </a:t>
            </a:r>
          </a:p>
        </p:txBody>
      </p:sp>
      <p:sp>
        <p:nvSpPr>
          <p:cNvPr id="8" name="Slide Number Placeholder 3">
            <a:extLst>
              <a:ext uri="{FF2B5EF4-FFF2-40B4-BE49-F238E27FC236}">
                <a16:creationId xmlns:a16="http://schemas.microsoft.com/office/drawing/2014/main" id="{2E5397C9-A6BA-B094-15A6-255F704F143B}"/>
              </a:ext>
            </a:extLst>
          </p:cNvPr>
          <p:cNvSpPr txBox="1">
            <a:spLocks/>
          </p:cNvSpPr>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16</a:t>
            </a:fld>
            <a:endParaRPr lang="en-US" dirty="0"/>
          </a:p>
        </p:txBody>
      </p:sp>
      <mc:AlternateContent xmlns:mc="http://schemas.openxmlformats.org/markup-compatibility/2006" xmlns:a14="http://schemas.microsoft.com/office/drawing/2010/main">
        <mc:Choice Requires="a14">
          <p:sp>
            <p:nvSpPr>
              <p:cNvPr id="9" name="Content Placeholder 2">
                <a:extLst>
                  <a:ext uri="{FF2B5EF4-FFF2-40B4-BE49-F238E27FC236}">
                    <a16:creationId xmlns:a16="http://schemas.microsoft.com/office/drawing/2014/main" id="{91B8A7B3-5018-3DEE-D827-BE5D05B65974}"/>
                  </a:ext>
                </a:extLst>
              </p:cNvPr>
              <p:cNvSpPr>
                <a:spLocks noGrp="1"/>
              </p:cNvSpPr>
              <p:nvPr>
                <p:ph idx="1"/>
              </p:nvPr>
            </p:nvSpPr>
            <p:spPr>
              <a:xfrm>
                <a:off x="342900" y="914400"/>
                <a:ext cx="8534400" cy="5334000"/>
              </a:xfrm>
            </p:spPr>
            <p:txBody>
              <a:bodyPr/>
              <a:lstStyle/>
              <a:p>
                <a:pPr>
                  <a:spcBef>
                    <a:spcPts val="0"/>
                  </a:spcBef>
                </a:pPr>
                <a:r>
                  <a:rPr lang="en-US" sz="1500" dirty="0">
                    <a:effectLst/>
                    <a:latin typeface="Calibri" panose="020F0502020204030204" pitchFamily="34" charset="0"/>
                    <a:ea typeface="Times New Roman" panose="02020603050405020304" pitchFamily="18" charset="0"/>
                  </a:rPr>
                  <a:t>IMCE (Initial Minimum Current Exposure) is a component of the MCE and is applicable only for Counter-Parties that are trade-only</a:t>
                </a:r>
              </a:p>
              <a:p>
                <a:pPr>
                  <a:spcBef>
                    <a:spcPts val="0"/>
                  </a:spcBef>
                </a:pPr>
                <a:endParaRPr lang="en-US" sz="1500" dirty="0">
                  <a:effectLst/>
                  <a:latin typeface="Calibri" panose="020F0502020204030204" pitchFamily="34" charset="0"/>
                  <a:ea typeface="Times New Roman" panose="02020603050405020304" pitchFamily="18" charset="0"/>
                </a:endParaRPr>
              </a:p>
              <a:p>
                <a:pPr marL="344488" marR="0" indent="0">
                  <a:spcBef>
                    <a:spcPts val="0"/>
                  </a:spcBef>
                  <a:spcAft>
                    <a:spcPts val="300"/>
                  </a:spcAft>
                  <a:buNone/>
                </a:pPr>
                <a:r>
                  <a:rPr lang="en-US" sz="1400" dirty="0">
                    <a:effectLst/>
                    <a:latin typeface="Times New Roman" panose="02020603050405020304" pitchFamily="18" charset="0"/>
                    <a:ea typeface="Times New Roman" panose="02020603050405020304" pitchFamily="18" charset="0"/>
                  </a:rPr>
                  <a:t>MCE = Max[RFAF * MAF * Max[{</a:t>
                </a:r>
                <a14:m>
                  <m:oMath xmlns:m="http://schemas.openxmlformats.org/officeDocument/2006/math">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Times New Roman" panose="02020603050405020304" pitchFamily="18" charset="0"/>
                          </a:rPr>
                          <m:t>𝑒</m:t>
                        </m:r>
                      </m:sub>
                      <m:sup>
                        <m:r>
                          <a:rPr lang="en-US" sz="1400" i="1">
                            <a:effectLst/>
                            <a:latin typeface="Cambria Math" panose="02040503050406030204" pitchFamily="18" charset="0"/>
                            <a:ea typeface="Times New Roman" panose="02020603050405020304" pitchFamily="18" charset="0"/>
                          </a:rPr>
                          <m:t> </m:t>
                        </m:r>
                      </m:sup>
                      <m:e>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Cambria Math" panose="02040503050406030204" pitchFamily="18" charset="0"/>
                                <a:cs typeface="Cambria Math" panose="02040503050406030204" pitchFamily="18" charset="0"/>
                              </a:rPr>
                              <m:t>𝑖</m:t>
                            </m:r>
                            <m:r>
                              <a:rPr lang="en-US" sz="1400" i="1">
                                <a:effectLst/>
                                <a:latin typeface="Cambria Math" panose="02040503050406030204" pitchFamily="18" charset="0"/>
                                <a:ea typeface="Cambria Math" panose="02040503050406030204" pitchFamily="18" charset="0"/>
                                <a:cs typeface="Cambria Math" panose="02040503050406030204" pitchFamily="18" charset="0"/>
                              </a:rPr>
                              <m:t>=1</m:t>
                            </m:r>
                          </m:sub>
                          <m:sup>
                            <m:r>
                              <a:rPr lang="en-US" sz="1400" i="1">
                                <a:effectLst/>
                                <a:latin typeface="Cambria Math" panose="02040503050406030204" pitchFamily="18" charset="0"/>
                                <a:ea typeface="Cambria Math" panose="02040503050406030204" pitchFamily="18" charset="0"/>
                                <a:cs typeface="Cambria Math" panose="02040503050406030204" pitchFamily="18" charset="0"/>
                              </a:rPr>
                              <m:t>96</m:t>
                            </m:r>
                          </m:sup>
                          <m:e>
                            <m:r>
                              <a:rPr lang="en-US" sz="1400" i="1">
                                <a:effectLst/>
                                <a:latin typeface="Cambria Math" panose="02040503050406030204" pitchFamily="18" charset="0"/>
                                <a:ea typeface="Times New Roman" panose="02020603050405020304" pitchFamily="18" charset="0"/>
                              </a:rPr>
                              <m:t> </m:t>
                            </m:r>
                          </m:e>
                        </m:nary>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Times New Roman" panose="02020603050405020304" pitchFamily="18" charset="0"/>
                              </a:rPr>
                              <m:t>𝑝</m:t>
                            </m:r>
                          </m:sub>
                          <m:sup>
                            <m:r>
                              <a:rPr lang="en-US" sz="1400" i="1">
                                <a:effectLst/>
                                <a:latin typeface="Cambria Math" panose="02040503050406030204" pitchFamily="18" charset="0"/>
                                <a:ea typeface="Times New Roman" panose="02020603050405020304" pitchFamily="18" charset="0"/>
                              </a:rPr>
                              <m:t> </m:t>
                            </m:r>
                          </m:sup>
                          <m:e>
                            <m:r>
                              <a:rPr lang="en-US" sz="1400" i="1">
                                <a:effectLst/>
                                <a:latin typeface="Cambria Math" panose="02040503050406030204" pitchFamily="18" charset="0"/>
                                <a:ea typeface="Times New Roman" panose="02020603050405020304" pitchFamily="18" charset="0"/>
                              </a:rPr>
                              <m:t> </m:t>
                            </m:r>
                          </m:e>
                        </m:nary>
                      </m:e>
                    </m:nary>
                  </m:oMath>
                </a14:m>
                <a:r>
                  <a:rPr lang="en-US" sz="1400" b="1" dirty="0">
                    <a:effectLst/>
                    <a:latin typeface="Times New Roman" panose="02020603050405020304" pitchFamily="18" charset="0"/>
                    <a:ea typeface="Times New Roman" panose="02020603050405020304" pitchFamily="18" charset="0"/>
                  </a:rPr>
                  <a:t>[</a:t>
                </a:r>
                <a:r>
                  <a:rPr lang="en-US" sz="1400" dirty="0">
                    <a:effectLst/>
                    <a:latin typeface="Times New Roman" panose="02020603050405020304" pitchFamily="18" charset="0"/>
                    <a:ea typeface="Times New Roman" panose="02020603050405020304" pitchFamily="18" charset="0"/>
                  </a:rPr>
                  <a:t>L </a:t>
                </a:r>
                <a:r>
                  <a:rPr lang="en-US" sz="1400" i="1" baseline="-25000" dirty="0">
                    <a:effectLst/>
                    <a:latin typeface="Times New Roman" panose="02020603050405020304" pitchFamily="18" charset="0"/>
                    <a:ea typeface="Times New Roman" panose="02020603050405020304" pitchFamily="18" charset="0"/>
                  </a:rPr>
                  <a:t>i, od, p</a:t>
                </a:r>
                <a:r>
                  <a:rPr lang="en-US" sz="1400" dirty="0">
                    <a:effectLst/>
                    <a:latin typeface="Times New Roman" panose="02020603050405020304" pitchFamily="18" charset="0"/>
                    <a:ea typeface="Times New Roman" panose="02020603050405020304" pitchFamily="18" charset="0"/>
                  </a:rPr>
                  <a:t> * RTSPP </a:t>
                </a:r>
                <a:r>
                  <a:rPr lang="en-US" sz="1400" i="1" baseline="-25000" dirty="0">
                    <a:effectLst/>
                    <a:latin typeface="Times New Roman" panose="02020603050405020304" pitchFamily="18" charset="0"/>
                    <a:ea typeface="Times New Roman" panose="02020603050405020304" pitchFamily="18" charset="0"/>
                  </a:rPr>
                  <a:t>i, od, p</a:t>
                </a:r>
                <a:r>
                  <a:rPr lang="en-US" sz="1400" dirty="0">
                    <a:effectLst/>
                    <a:latin typeface="Times New Roman" panose="02020603050405020304" pitchFamily="18" charset="0"/>
                    <a:ea typeface="Times New Roman" panose="02020603050405020304" pitchFamily="18" charset="0"/>
                  </a:rPr>
                  <a:t>]/</a:t>
                </a:r>
                <a:r>
                  <a:rPr lang="en-US" sz="1400" i="1" dirty="0">
                    <a:effectLst/>
                    <a:latin typeface="Times New Roman" panose="02020603050405020304" pitchFamily="18" charset="0"/>
                    <a:ea typeface="Times New Roman" panose="02020603050405020304" pitchFamily="18" charset="0"/>
                  </a:rPr>
                  <a:t>n</a:t>
                </a:r>
                <a:r>
                  <a:rPr lang="en-US" sz="1400" dirty="0">
                    <a:effectLst/>
                    <a:latin typeface="Times New Roman" panose="02020603050405020304" pitchFamily="18" charset="0"/>
                    <a:ea typeface="Times New Roman" panose="02020603050405020304" pitchFamily="18" charset="0"/>
                  </a:rPr>
                  <a:t>}, {</a:t>
                </a:r>
                <a14:m>
                  <m:oMath xmlns:m="http://schemas.openxmlformats.org/officeDocument/2006/math">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Times New Roman" panose="02020603050405020304" pitchFamily="18" charset="0"/>
                          </a:rPr>
                          <m:t>𝑒</m:t>
                        </m:r>
                      </m:sub>
                      <m:sup>
                        <m:r>
                          <a:rPr lang="en-US" sz="1400" i="1">
                            <a:effectLst/>
                            <a:latin typeface="Cambria Math" panose="02040503050406030204" pitchFamily="18" charset="0"/>
                            <a:ea typeface="Times New Roman" panose="02020603050405020304" pitchFamily="18" charset="0"/>
                          </a:rPr>
                          <m:t> </m:t>
                        </m:r>
                      </m:sup>
                      <m:e>
                        <m:r>
                          <a:rPr lang="en-US" sz="1400" i="1">
                            <a:effectLst/>
                            <a:latin typeface="Cambria Math" panose="02040503050406030204" pitchFamily="18" charset="0"/>
                            <a:ea typeface="Times New Roman" panose="02020603050405020304" pitchFamily="18" charset="0"/>
                          </a:rPr>
                          <m:t> </m:t>
                        </m:r>
                      </m:e>
                    </m:nary>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Cambria Math" panose="02040503050406030204" pitchFamily="18" charset="0"/>
                            <a:cs typeface="Cambria Math" panose="02040503050406030204" pitchFamily="18" charset="0"/>
                          </a:rPr>
                          <m:t>𝑖</m:t>
                        </m:r>
                        <m:r>
                          <a:rPr lang="en-US" sz="1400" i="1">
                            <a:effectLst/>
                            <a:latin typeface="Cambria Math" panose="02040503050406030204" pitchFamily="18" charset="0"/>
                            <a:ea typeface="Cambria Math" panose="02040503050406030204" pitchFamily="18" charset="0"/>
                            <a:cs typeface="Cambria Math" panose="02040503050406030204" pitchFamily="18" charset="0"/>
                          </a:rPr>
                          <m:t>=1</m:t>
                        </m:r>
                      </m:sub>
                      <m:sup>
                        <m:r>
                          <a:rPr lang="en-US" sz="1400" i="1">
                            <a:effectLst/>
                            <a:latin typeface="Cambria Math" panose="02040503050406030204" pitchFamily="18" charset="0"/>
                            <a:ea typeface="Cambria Math" panose="02040503050406030204" pitchFamily="18" charset="0"/>
                            <a:cs typeface="Cambria Math" panose="02040503050406030204" pitchFamily="18" charset="0"/>
                          </a:rPr>
                          <m:t>96</m:t>
                        </m:r>
                      </m:sup>
                      <m:e>
                        <m:r>
                          <a:rPr lang="en-US" sz="1400" i="1">
                            <a:effectLst/>
                            <a:latin typeface="Cambria Math" panose="02040503050406030204" pitchFamily="18" charset="0"/>
                            <a:ea typeface="Times New Roman" panose="02020603050405020304" pitchFamily="18" charset="0"/>
                          </a:rPr>
                          <m:t> </m:t>
                        </m:r>
                      </m:e>
                    </m:nary>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Times New Roman" panose="02020603050405020304" pitchFamily="18" charset="0"/>
                          </a:rPr>
                          <m:t>𝑝</m:t>
                        </m:r>
                      </m:sub>
                      <m:sup>
                        <m:r>
                          <a:rPr lang="en-US" sz="1400" i="1">
                            <a:effectLst/>
                            <a:latin typeface="Cambria Math" panose="02040503050406030204" pitchFamily="18" charset="0"/>
                            <a:ea typeface="Times New Roman" panose="02020603050405020304" pitchFamily="18" charset="0"/>
                          </a:rPr>
                          <m:t> </m:t>
                        </m:r>
                      </m:sup>
                      <m:e>
                        <m:r>
                          <a:rPr lang="en-US" sz="1400" i="1">
                            <a:effectLst/>
                            <a:latin typeface="Cambria Math" panose="02040503050406030204" pitchFamily="18" charset="0"/>
                            <a:ea typeface="Times New Roman" panose="02020603050405020304" pitchFamily="18" charset="0"/>
                          </a:rPr>
                          <m:t> </m:t>
                        </m:r>
                      </m:e>
                    </m:nary>
                  </m:oMath>
                </a14:m>
                <a:r>
                  <a:rPr lang="en-US" sz="1400" b="1" dirty="0">
                    <a:effectLst/>
                    <a:latin typeface="Times New Roman" panose="02020603050405020304" pitchFamily="18" charset="0"/>
                    <a:ea typeface="Times New Roman" panose="02020603050405020304" pitchFamily="18" charset="0"/>
                  </a:rPr>
                  <a:t>[[[</a:t>
                </a:r>
                <a:r>
                  <a:rPr lang="en-US" sz="1400" dirty="0">
                    <a:effectLst/>
                    <a:latin typeface="Times New Roman" panose="02020603050405020304" pitchFamily="18" charset="0"/>
                    <a:ea typeface="Times New Roman" panose="02020603050405020304" pitchFamily="18" charset="0"/>
                  </a:rPr>
                  <a:t>L </a:t>
                </a:r>
                <a:r>
                  <a:rPr lang="en-US" sz="1400" i="1" baseline="-25000" dirty="0">
                    <a:effectLst/>
                    <a:latin typeface="Times New Roman" panose="02020603050405020304" pitchFamily="18" charset="0"/>
                    <a:ea typeface="Times New Roman" panose="02020603050405020304" pitchFamily="18" charset="0"/>
                  </a:rPr>
                  <a:t>i, od, p</a:t>
                </a:r>
                <a:r>
                  <a:rPr lang="en-US" sz="1400" dirty="0">
                    <a:effectLst/>
                    <a:latin typeface="Times New Roman" panose="02020603050405020304" pitchFamily="18" charset="0"/>
                    <a:ea typeface="Times New Roman" panose="02020603050405020304" pitchFamily="18" charset="0"/>
                  </a:rPr>
                  <a:t> * </a:t>
                </a:r>
                <a:r>
                  <a:rPr lang="en-US" sz="1400" i="1" dirty="0">
                    <a:effectLst/>
                    <a:latin typeface="Times New Roman" panose="02020603050405020304" pitchFamily="18" charset="0"/>
                    <a:ea typeface="Times New Roman" panose="02020603050405020304" pitchFamily="18" charset="0"/>
                  </a:rPr>
                  <a:t>T2</a:t>
                </a:r>
                <a:r>
                  <a:rPr lang="en-US" sz="1400" baseline="-25000"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G </a:t>
                </a:r>
                <a:r>
                  <a:rPr lang="en-US" sz="1400" i="1" baseline="-25000" dirty="0">
                    <a:effectLst/>
                    <a:latin typeface="Times New Roman" panose="02020603050405020304" pitchFamily="18" charset="0"/>
                    <a:ea typeface="Times New Roman" panose="02020603050405020304" pitchFamily="18" charset="0"/>
                  </a:rPr>
                  <a:t>i, od, p</a:t>
                </a:r>
                <a:r>
                  <a:rPr lang="en-US" sz="1400" dirty="0">
                    <a:effectLst/>
                    <a:latin typeface="Times New Roman" panose="02020603050405020304" pitchFamily="18" charset="0"/>
                    <a:ea typeface="Times New Roman" panose="02020603050405020304" pitchFamily="18" charset="0"/>
                  </a:rPr>
                  <a:t> * (1-</a:t>
                </a:r>
                <a:r>
                  <a:rPr lang="en-US" sz="1400" i="1" dirty="0">
                    <a:effectLst/>
                    <a:latin typeface="Times New Roman" panose="02020603050405020304" pitchFamily="18" charset="0"/>
                    <a:ea typeface="Times New Roman" panose="02020603050405020304" pitchFamily="18" charset="0"/>
                  </a:rPr>
                  <a:t>NUCADJ</a:t>
                </a:r>
                <a:r>
                  <a:rPr lang="en-US" sz="1400" dirty="0">
                    <a:effectLst/>
                    <a:latin typeface="Times New Roman" panose="02020603050405020304" pitchFamily="18" charset="0"/>
                    <a:ea typeface="Times New Roman" panose="02020603050405020304" pitchFamily="18" charset="0"/>
                  </a:rPr>
                  <a:t>) * </a:t>
                </a:r>
                <a:r>
                  <a:rPr lang="en-US" sz="1400" i="1" dirty="0">
                    <a:effectLst/>
                    <a:latin typeface="Times New Roman" panose="02020603050405020304" pitchFamily="18" charset="0"/>
                    <a:ea typeface="Times New Roman" panose="02020603050405020304" pitchFamily="18" charset="0"/>
                  </a:rPr>
                  <a:t>T3</a:t>
                </a:r>
                <a:r>
                  <a:rPr lang="en-US" sz="1400" dirty="0">
                    <a:effectLst/>
                    <a:latin typeface="Times New Roman" panose="02020603050405020304" pitchFamily="18" charset="0"/>
                    <a:ea typeface="Times New Roman" panose="02020603050405020304" pitchFamily="18" charset="0"/>
                  </a:rPr>
                  <a:t>] * RTSPP </a:t>
                </a:r>
                <a:r>
                  <a:rPr lang="en-US" sz="1400" i="1" baseline="-25000" dirty="0">
                    <a:effectLst/>
                    <a:latin typeface="Times New Roman" panose="02020603050405020304" pitchFamily="18" charset="0"/>
                    <a:ea typeface="Times New Roman" panose="02020603050405020304" pitchFamily="18" charset="0"/>
                  </a:rPr>
                  <a:t>i, od, p</a:t>
                </a:r>
                <a:r>
                  <a:rPr lang="en-US" sz="1400" dirty="0">
                    <a:effectLst/>
                    <a:latin typeface="Times New Roman" panose="02020603050405020304" pitchFamily="18" charset="0"/>
                    <a:ea typeface="Times New Roman" panose="02020603050405020304" pitchFamily="18" charset="0"/>
                  </a:rPr>
                  <a:t>] + [RTQQNET </a:t>
                </a:r>
                <a:r>
                  <a:rPr lang="en-US" sz="1400" i="1" baseline="-25000" dirty="0">
                    <a:effectLst/>
                    <a:latin typeface="Times New Roman" panose="02020603050405020304" pitchFamily="18" charset="0"/>
                    <a:ea typeface="Times New Roman" panose="02020603050405020304" pitchFamily="18" charset="0"/>
                  </a:rPr>
                  <a:t>i, od, p</a:t>
                </a:r>
                <a:r>
                  <a:rPr lang="en-US" sz="1400" b="1" dirty="0">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rPr>
                  <a:t>* </a:t>
                </a:r>
                <a:r>
                  <a:rPr lang="en-US" sz="1400" i="1" dirty="0">
                    <a:effectLst/>
                    <a:latin typeface="Times New Roman" panose="02020603050405020304" pitchFamily="18" charset="0"/>
                    <a:ea typeface="Times New Roman" panose="02020603050405020304" pitchFamily="18" charset="0"/>
                  </a:rPr>
                  <a:t>T5</a:t>
                </a:r>
                <a:r>
                  <a:rPr lang="en-US" sz="1400" dirty="0">
                    <a:effectLst/>
                    <a:latin typeface="Times New Roman" panose="02020603050405020304" pitchFamily="18" charset="0"/>
                    <a:ea typeface="Times New Roman" panose="02020603050405020304" pitchFamily="18" charset="0"/>
                  </a:rPr>
                  <a:t>]]</a:t>
                </a:r>
                <a:r>
                  <a:rPr lang="en-US" sz="1400" b="1" dirty="0">
                    <a:effectLst/>
                    <a:latin typeface="Times New Roman" panose="02020603050405020304" pitchFamily="18" charset="0"/>
                    <a:ea typeface="Times New Roman" panose="02020603050405020304" pitchFamily="18" charset="0"/>
                  </a:rPr>
                  <a:t>/</a:t>
                </a:r>
                <a:r>
                  <a:rPr lang="en-US" sz="1400" i="1" dirty="0">
                    <a:effectLst/>
                    <a:latin typeface="Times New Roman" panose="02020603050405020304" pitchFamily="18" charset="0"/>
                    <a:ea typeface="Times New Roman" panose="02020603050405020304" pitchFamily="18" charset="0"/>
                  </a:rPr>
                  <a:t>n</a:t>
                </a:r>
                <a:r>
                  <a:rPr lang="en-US" sz="1400" dirty="0">
                    <a:effectLst/>
                    <a:latin typeface="Times New Roman" panose="02020603050405020304" pitchFamily="18" charset="0"/>
                    <a:ea typeface="Times New Roman" panose="02020603050405020304" pitchFamily="18" charset="0"/>
                  </a:rPr>
                  <a:t>}, {</a:t>
                </a:r>
                <a14:m>
                  <m:oMath xmlns:m="http://schemas.openxmlformats.org/officeDocument/2006/math">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Times New Roman" panose="02020603050405020304" pitchFamily="18" charset="0"/>
                          </a:rPr>
                          <m:t>𝑒</m:t>
                        </m:r>
                      </m:sub>
                      <m:sup>
                        <m:r>
                          <a:rPr lang="en-US" sz="1400" i="1">
                            <a:effectLst/>
                            <a:latin typeface="Cambria Math" panose="02040503050406030204" pitchFamily="18" charset="0"/>
                            <a:ea typeface="Times New Roman" panose="02020603050405020304" pitchFamily="18" charset="0"/>
                          </a:rPr>
                          <m:t> </m:t>
                        </m:r>
                      </m:sup>
                      <m:e>
                        <m:r>
                          <a:rPr lang="en-US" sz="1400" i="1">
                            <a:effectLst/>
                            <a:latin typeface="Cambria Math" panose="02040503050406030204" pitchFamily="18" charset="0"/>
                            <a:ea typeface="Times New Roman" panose="02020603050405020304" pitchFamily="18" charset="0"/>
                          </a:rPr>
                          <m:t> </m:t>
                        </m:r>
                      </m:e>
                    </m:nary>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Cambria Math" panose="02040503050406030204" pitchFamily="18" charset="0"/>
                            <a:cs typeface="Cambria Math" panose="02040503050406030204" pitchFamily="18" charset="0"/>
                          </a:rPr>
                          <m:t>𝑖</m:t>
                        </m:r>
                        <m:r>
                          <a:rPr lang="en-US" sz="1400" i="1">
                            <a:effectLst/>
                            <a:latin typeface="Cambria Math" panose="02040503050406030204" pitchFamily="18" charset="0"/>
                            <a:ea typeface="Cambria Math" panose="02040503050406030204" pitchFamily="18" charset="0"/>
                            <a:cs typeface="Cambria Math" panose="02040503050406030204" pitchFamily="18" charset="0"/>
                          </a:rPr>
                          <m:t>=1</m:t>
                        </m:r>
                      </m:sub>
                      <m:sup>
                        <m:r>
                          <a:rPr lang="en-US" sz="1400" i="1">
                            <a:effectLst/>
                            <a:latin typeface="Cambria Math" panose="02040503050406030204" pitchFamily="18" charset="0"/>
                            <a:ea typeface="Cambria Math" panose="02040503050406030204" pitchFamily="18" charset="0"/>
                            <a:cs typeface="Cambria Math" panose="02040503050406030204" pitchFamily="18" charset="0"/>
                          </a:rPr>
                          <m:t>96</m:t>
                        </m:r>
                      </m:sup>
                      <m:e>
                        <m:r>
                          <a:rPr lang="en-US" sz="1400" i="1">
                            <a:effectLst/>
                            <a:latin typeface="Cambria Math" panose="02040503050406030204" pitchFamily="18" charset="0"/>
                            <a:ea typeface="Times New Roman" panose="02020603050405020304" pitchFamily="18" charset="0"/>
                          </a:rPr>
                          <m:t> </m:t>
                        </m:r>
                      </m:e>
                    </m:nary>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Times New Roman" panose="02020603050405020304" pitchFamily="18" charset="0"/>
                          </a:rPr>
                          <m:t>𝑝</m:t>
                        </m:r>
                      </m:sub>
                      <m:sup>
                        <m:r>
                          <a:rPr lang="en-US" sz="1400" i="1">
                            <a:effectLst/>
                            <a:latin typeface="Cambria Math" panose="02040503050406030204" pitchFamily="18" charset="0"/>
                            <a:ea typeface="Times New Roman" panose="02020603050405020304" pitchFamily="18" charset="0"/>
                          </a:rPr>
                          <m:t> </m:t>
                        </m:r>
                      </m:sup>
                      <m:e>
                        <m:r>
                          <a:rPr lang="en-US" sz="1400" i="1">
                            <a:effectLst/>
                            <a:latin typeface="Cambria Math" panose="02040503050406030204" pitchFamily="18" charset="0"/>
                            <a:ea typeface="Times New Roman" panose="02020603050405020304" pitchFamily="18" charset="0"/>
                          </a:rPr>
                          <m:t> </m:t>
                        </m:r>
                      </m:e>
                    </m:nary>
                  </m:oMath>
                </a14:m>
                <a:r>
                  <a:rPr lang="en-US" sz="1400" b="1" dirty="0">
                    <a:effectLst/>
                    <a:latin typeface="Times New Roman" panose="02020603050405020304" pitchFamily="18" charset="0"/>
                    <a:ea typeface="Times New Roman" panose="02020603050405020304" pitchFamily="18" charset="0"/>
                  </a:rPr>
                  <a:t>[</a:t>
                </a:r>
                <a:r>
                  <a:rPr lang="en-US" sz="1400" dirty="0">
                    <a:effectLst/>
                    <a:latin typeface="Times New Roman" panose="02020603050405020304" pitchFamily="18" charset="0"/>
                    <a:ea typeface="Times New Roman" panose="02020603050405020304" pitchFamily="18" charset="0"/>
                  </a:rPr>
                  <a:t>G </a:t>
                </a:r>
                <a:r>
                  <a:rPr lang="en-US" sz="1400" i="1" baseline="-25000" dirty="0">
                    <a:effectLst/>
                    <a:latin typeface="Times New Roman" panose="02020603050405020304" pitchFamily="18" charset="0"/>
                    <a:ea typeface="Times New Roman" panose="02020603050405020304" pitchFamily="18" charset="0"/>
                  </a:rPr>
                  <a:t>i, od, p</a:t>
                </a:r>
                <a:r>
                  <a:rPr lang="en-US" sz="1400" dirty="0">
                    <a:effectLst/>
                    <a:latin typeface="Times New Roman" panose="02020603050405020304" pitchFamily="18" charset="0"/>
                    <a:ea typeface="Times New Roman" panose="02020603050405020304" pitchFamily="18" charset="0"/>
                  </a:rPr>
                  <a:t> * </a:t>
                </a:r>
                <a:r>
                  <a:rPr lang="en-US" sz="1400" i="1" dirty="0">
                    <a:effectLst/>
                    <a:latin typeface="Times New Roman" panose="02020603050405020304" pitchFamily="18" charset="0"/>
                    <a:ea typeface="Times New Roman" panose="02020603050405020304" pitchFamily="18" charset="0"/>
                  </a:rPr>
                  <a:t>NUCADJ</a:t>
                </a:r>
                <a:r>
                  <a:rPr lang="en-US" sz="1400" dirty="0">
                    <a:effectLst/>
                    <a:latin typeface="Times New Roman" panose="02020603050405020304" pitchFamily="18" charset="0"/>
                    <a:ea typeface="Times New Roman" panose="02020603050405020304" pitchFamily="18" charset="0"/>
                  </a:rPr>
                  <a:t> * </a:t>
                </a:r>
                <a:r>
                  <a:rPr lang="en-US" sz="1400" i="1" dirty="0">
                    <a:effectLst/>
                    <a:latin typeface="Times New Roman" panose="02020603050405020304" pitchFamily="18" charset="0"/>
                    <a:ea typeface="Times New Roman" panose="02020603050405020304" pitchFamily="18" charset="0"/>
                  </a:rPr>
                  <a:t>T1</a:t>
                </a:r>
                <a:r>
                  <a:rPr lang="en-US" sz="1400" dirty="0">
                    <a:effectLst/>
                    <a:latin typeface="Times New Roman" panose="02020603050405020304" pitchFamily="18" charset="0"/>
                    <a:ea typeface="Times New Roman" panose="02020603050405020304" pitchFamily="18" charset="0"/>
                  </a:rPr>
                  <a:t> * RTSPP </a:t>
                </a:r>
                <a:r>
                  <a:rPr lang="en-US" sz="1400" i="1" baseline="-25000" dirty="0">
                    <a:effectLst/>
                    <a:latin typeface="Times New Roman" panose="02020603050405020304" pitchFamily="18" charset="0"/>
                    <a:ea typeface="Times New Roman" panose="02020603050405020304" pitchFamily="18" charset="0"/>
                  </a:rPr>
                  <a:t>i, od, p</a:t>
                </a:r>
                <a:r>
                  <a:rPr lang="en-US" sz="1400" b="1" dirty="0">
                    <a:effectLst/>
                    <a:latin typeface="Times New Roman" panose="02020603050405020304" pitchFamily="18" charset="0"/>
                    <a:ea typeface="Times New Roman" panose="02020603050405020304" pitchFamily="18" charset="0"/>
                  </a:rPr>
                  <a:t>]/</a:t>
                </a:r>
                <a:r>
                  <a:rPr lang="en-US" sz="1400" dirty="0">
                    <a:effectLst/>
                    <a:latin typeface="Times New Roman" panose="02020603050405020304" pitchFamily="18" charset="0"/>
                    <a:ea typeface="Times New Roman" panose="02020603050405020304" pitchFamily="18" charset="0"/>
                  </a:rPr>
                  <a:t>n}, {</a:t>
                </a:r>
                <a14:m>
                  <m:oMath xmlns:m="http://schemas.openxmlformats.org/officeDocument/2006/math">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Times New Roman" panose="02020603050405020304" pitchFamily="18" charset="0"/>
                          </a:rPr>
                          <m:t>𝑒</m:t>
                        </m:r>
                      </m:sub>
                      <m:sup>
                        <m:r>
                          <a:rPr lang="en-US" sz="1400" i="1">
                            <a:effectLst/>
                            <a:latin typeface="Cambria Math" panose="02040503050406030204" pitchFamily="18" charset="0"/>
                            <a:ea typeface="Times New Roman" panose="02020603050405020304" pitchFamily="18" charset="0"/>
                          </a:rPr>
                          <m:t> </m:t>
                        </m:r>
                      </m:sup>
                      <m:e>
                        <m:r>
                          <a:rPr lang="en-US" sz="1400" i="1">
                            <a:effectLst/>
                            <a:latin typeface="Cambria Math" panose="02040503050406030204" pitchFamily="18" charset="0"/>
                            <a:ea typeface="Times New Roman" panose="02020603050405020304" pitchFamily="18" charset="0"/>
                          </a:rPr>
                          <m:t> </m:t>
                        </m:r>
                      </m:e>
                    </m:nary>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Cambria Math" panose="02040503050406030204" pitchFamily="18" charset="0"/>
                            <a:cs typeface="Cambria Math" panose="02040503050406030204" pitchFamily="18" charset="0"/>
                          </a:rPr>
                          <m:t>𝑖</m:t>
                        </m:r>
                        <m:r>
                          <a:rPr lang="en-US" sz="1400" i="1">
                            <a:effectLst/>
                            <a:latin typeface="Cambria Math" panose="02040503050406030204" pitchFamily="18" charset="0"/>
                            <a:ea typeface="Cambria Math" panose="02040503050406030204" pitchFamily="18" charset="0"/>
                            <a:cs typeface="Cambria Math" panose="02040503050406030204" pitchFamily="18" charset="0"/>
                          </a:rPr>
                          <m:t>=1</m:t>
                        </m:r>
                      </m:sub>
                      <m:sup>
                        <m:r>
                          <a:rPr lang="en-US" sz="1400" i="1">
                            <a:effectLst/>
                            <a:latin typeface="Cambria Math" panose="02040503050406030204" pitchFamily="18" charset="0"/>
                            <a:ea typeface="Cambria Math" panose="02040503050406030204" pitchFamily="18" charset="0"/>
                            <a:cs typeface="Cambria Math" panose="02040503050406030204" pitchFamily="18" charset="0"/>
                          </a:rPr>
                          <m:t>96</m:t>
                        </m:r>
                      </m:sup>
                      <m:e>
                        <m:r>
                          <a:rPr lang="en-US" sz="1400" i="1">
                            <a:effectLst/>
                            <a:latin typeface="Cambria Math" panose="02040503050406030204" pitchFamily="18" charset="0"/>
                            <a:ea typeface="Times New Roman" panose="02020603050405020304" pitchFamily="18" charset="0"/>
                          </a:rPr>
                          <m:t> </m:t>
                        </m:r>
                      </m:e>
                    </m:nary>
                    <m:nary>
                      <m:naryPr>
                        <m:chr m:val="∑"/>
                        <m:grow m:val="on"/>
                        <m:ctrlPr>
                          <a:rPr lang="en-US" sz="1400" i="1">
                            <a:effectLst/>
                            <a:latin typeface="Cambria Math" panose="02040503050406030204" pitchFamily="18" charset="0"/>
                            <a:ea typeface="Times New Roman" panose="02020603050405020304" pitchFamily="18" charset="0"/>
                          </a:rPr>
                        </m:ctrlPr>
                      </m:naryPr>
                      <m:sub>
                        <m:r>
                          <a:rPr lang="en-US" sz="1400" i="1">
                            <a:effectLst/>
                            <a:latin typeface="Cambria Math" panose="02040503050406030204" pitchFamily="18" charset="0"/>
                            <a:ea typeface="Times New Roman" panose="02020603050405020304" pitchFamily="18" charset="0"/>
                          </a:rPr>
                          <m:t>𝑝</m:t>
                        </m:r>
                      </m:sub>
                      <m:sup>
                        <m:r>
                          <a:rPr lang="en-US" sz="1400" i="1">
                            <a:effectLst/>
                            <a:latin typeface="Cambria Math" panose="02040503050406030204" pitchFamily="18" charset="0"/>
                            <a:ea typeface="Times New Roman" panose="02020603050405020304" pitchFamily="18" charset="0"/>
                          </a:rPr>
                          <m:t> </m:t>
                        </m:r>
                      </m:sup>
                      <m:e>
                        <m:r>
                          <a:rPr lang="en-US" sz="1400" i="1">
                            <a:effectLst/>
                            <a:latin typeface="Cambria Math" panose="02040503050406030204" pitchFamily="18" charset="0"/>
                            <a:ea typeface="Times New Roman" panose="02020603050405020304" pitchFamily="18" charset="0"/>
                          </a:rPr>
                          <m:t> </m:t>
                        </m:r>
                      </m:e>
                    </m:nary>
                  </m:oMath>
                </a14:m>
                <a:r>
                  <a:rPr lang="en-US" sz="1400" dirty="0">
                    <a:effectLst/>
                    <a:latin typeface="Times New Roman" panose="02020603050405020304" pitchFamily="18" charset="0"/>
                    <a:ea typeface="Times New Roman" panose="02020603050405020304" pitchFamily="18" charset="0"/>
                  </a:rPr>
                  <a:t>DARTNET</a:t>
                </a:r>
                <a:r>
                  <a:rPr lang="en-US" sz="1400" baseline="-25000" dirty="0">
                    <a:effectLst/>
                    <a:latin typeface="Times New Roman" panose="02020603050405020304" pitchFamily="18" charset="0"/>
                    <a:ea typeface="Times New Roman" panose="02020603050405020304" pitchFamily="18" charset="0"/>
                  </a:rPr>
                  <a:t> </a:t>
                </a:r>
                <a:r>
                  <a:rPr lang="en-US" sz="1400" i="1" baseline="-25000" dirty="0">
                    <a:effectLst/>
                    <a:latin typeface="Times New Roman" panose="02020603050405020304" pitchFamily="18" charset="0"/>
                    <a:ea typeface="Times New Roman" panose="02020603050405020304" pitchFamily="18" charset="0"/>
                  </a:rPr>
                  <a:t>i, od, p</a:t>
                </a:r>
                <a:r>
                  <a:rPr lang="en-US" sz="1400" dirty="0">
                    <a:effectLst/>
                    <a:latin typeface="Times New Roman" panose="02020603050405020304" pitchFamily="18" charset="0"/>
                    <a:ea typeface="Times New Roman" panose="02020603050405020304" pitchFamily="18" charset="0"/>
                  </a:rPr>
                  <a:t> * </a:t>
                </a:r>
                <a:r>
                  <a:rPr lang="en-US" sz="1400" i="1" dirty="0">
                    <a:effectLst/>
                    <a:latin typeface="Times New Roman" panose="02020603050405020304" pitchFamily="18" charset="0"/>
                    <a:ea typeface="Times New Roman" panose="02020603050405020304" pitchFamily="18" charset="0"/>
                  </a:rPr>
                  <a:t>T4</a:t>
                </a:r>
                <a:r>
                  <a:rPr lang="en-US" sz="1400" dirty="0">
                    <a:effectLst/>
                    <a:latin typeface="Times New Roman" panose="02020603050405020304" pitchFamily="18" charset="0"/>
                    <a:ea typeface="Times New Roman" panose="02020603050405020304" pitchFamily="18" charset="0"/>
                  </a:rPr>
                  <a:t>/</a:t>
                </a:r>
                <a:r>
                  <a:rPr lang="en-US" sz="1400" i="1" dirty="0">
                    <a:effectLst/>
                    <a:latin typeface="Times New Roman" panose="02020603050405020304" pitchFamily="18" charset="0"/>
                    <a:ea typeface="Times New Roman" panose="02020603050405020304" pitchFamily="18" charset="0"/>
                  </a:rPr>
                  <a:t>n</a:t>
                </a:r>
                <a:r>
                  <a:rPr lang="en-US" sz="1400" dirty="0">
                    <a:effectLst/>
                    <a:latin typeface="Times New Roman" panose="02020603050405020304" pitchFamily="18" charset="0"/>
                    <a:ea typeface="Times New Roman" panose="02020603050405020304" pitchFamily="18" charset="0"/>
                  </a:rPr>
                  <a:t>}], MAF * </a:t>
                </a:r>
                <a:r>
                  <a:rPr lang="en-US" sz="1400" dirty="0">
                    <a:effectLst/>
                    <a:highlight>
                      <a:srgbClr val="FFFF00"/>
                    </a:highlight>
                    <a:latin typeface="Times New Roman" panose="02020603050405020304" pitchFamily="18" charset="0"/>
                    <a:ea typeface="Times New Roman" panose="02020603050405020304" pitchFamily="18" charset="0"/>
                  </a:rPr>
                  <a:t>IMCE</a:t>
                </a:r>
                <a:r>
                  <a:rPr lang="en-US" sz="1400" dirty="0">
                    <a:effectLst/>
                    <a:latin typeface="Times New Roman" panose="02020603050405020304" pitchFamily="18" charset="0"/>
                    <a:ea typeface="Times New Roman" panose="02020603050405020304" pitchFamily="18" charset="0"/>
                  </a:rPr>
                  <a:t>]</a:t>
                </a:r>
              </a:p>
              <a:p>
                <a:pPr marL="0" marR="0" lvl="0" indent="0">
                  <a:spcBef>
                    <a:spcPts val="0"/>
                  </a:spcBef>
                  <a:spcAft>
                    <a:spcPts val="0"/>
                  </a:spcAft>
                  <a:buNone/>
                </a:pPr>
                <a:endParaRPr lang="en-US" sz="1500" b="1" dirty="0">
                  <a:effectLst/>
                  <a:latin typeface="Calibri" panose="020F0502020204030204" pitchFamily="34" charset="0"/>
                  <a:ea typeface="Times New Roman" panose="02020603050405020304" pitchFamily="18" charset="0"/>
                </a:endParaRPr>
              </a:p>
              <a:p>
                <a:pPr>
                  <a:spcBef>
                    <a:spcPts val="0"/>
                  </a:spcBef>
                </a:pPr>
                <a:r>
                  <a:rPr lang="en-US" sz="1400" dirty="0"/>
                  <a:t>IMCE was formulated under NPRR 620 Collateral Requirements for Counter-Parties with No Load or Generation which was approved in August 2014 and implemented in June 2019</a:t>
                </a:r>
              </a:p>
              <a:p>
                <a:pPr marL="342900" marR="0" lvl="0" indent="-342900">
                  <a:spcBef>
                    <a:spcPts val="0"/>
                  </a:spcBef>
                  <a:spcAft>
                    <a:spcPts val="0"/>
                  </a:spcAft>
                  <a:buFont typeface="Symbol" panose="05050102010706020507" pitchFamily="18" charset="2"/>
                  <a:buChar char=""/>
                </a:pPr>
                <a:endParaRPr lang="en-US" sz="1400" dirty="0"/>
              </a:p>
              <a:p>
                <a:pPr marL="0" marR="0" lvl="0" indent="0">
                  <a:spcBef>
                    <a:spcPts val="0"/>
                  </a:spcBef>
                  <a:spcAft>
                    <a:spcPts val="0"/>
                  </a:spcAft>
                  <a:buNone/>
                </a:pPr>
                <a:endParaRPr lang="en-US" sz="1800" b="1" dirty="0">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800" b="1"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800" b="1" dirty="0">
                  <a:effectLst/>
                  <a:latin typeface="Calibri" panose="020F0502020204030204" pitchFamily="34" charset="0"/>
                  <a:ea typeface="Times New Roman" panose="02020603050405020304" pitchFamily="18" charset="0"/>
                </a:endParaRPr>
              </a:p>
              <a:p>
                <a:pPr marL="1081088" indent="-285750" eaLnBrk="1" fontAlgn="auto" hangingPunct="1">
                  <a:spcBef>
                    <a:spcPts val="0"/>
                  </a:spcBef>
                  <a:spcAft>
                    <a:spcPts val="0"/>
                  </a:spcAft>
                  <a:buFont typeface="Arial" panose="020B0604020202020204" pitchFamily="34" charset="0"/>
                  <a:buChar char="•"/>
                  <a:defRPr/>
                </a:pPr>
                <a:r>
                  <a:rPr lang="en-US" sz="1200" dirty="0">
                    <a:latin typeface="+mn-lt"/>
                    <a:cs typeface="+mn-cs"/>
                  </a:rPr>
                  <a:t>Trade-Only Activity (TOA)</a:t>
                </a:r>
              </a:p>
              <a:p>
                <a:pPr marL="1081088" indent="-285750" eaLnBrk="1" fontAlgn="auto" hangingPunct="1">
                  <a:spcBef>
                    <a:spcPts val="0"/>
                  </a:spcBef>
                  <a:spcAft>
                    <a:spcPts val="0"/>
                  </a:spcAft>
                  <a:buFont typeface="Arial" panose="020B0604020202020204" pitchFamily="34" charset="0"/>
                  <a:buChar char="•"/>
                  <a:defRPr/>
                </a:pPr>
                <a:r>
                  <a:rPr lang="en-US" sz="1200" dirty="0">
                    <a:latin typeface="+mn-lt"/>
                    <a:cs typeface="+mn-cs"/>
                  </a:rPr>
                  <a:t>System-Wide Offer Cap (SWCAP)</a:t>
                </a:r>
              </a:p>
              <a:p>
                <a:pPr marL="1081088" indent="-285750" eaLnBrk="1" fontAlgn="auto" hangingPunct="1">
                  <a:spcBef>
                    <a:spcPts val="0"/>
                  </a:spcBef>
                  <a:spcAft>
                    <a:spcPts val="0"/>
                  </a:spcAft>
                  <a:buFont typeface="Arial" panose="020B0604020202020204" pitchFamily="34" charset="0"/>
                  <a:buChar char="•"/>
                  <a:defRPr/>
                </a:pPr>
                <a:r>
                  <a:rPr lang="en-US" sz="1200" dirty="0"/>
                  <a:t>Notional Multiplier (nm)</a:t>
                </a:r>
              </a:p>
              <a:p>
                <a:pPr marL="1081088" indent="-285750">
                  <a:spcBef>
                    <a:spcPts val="0"/>
                  </a:spcBef>
                  <a:defRPr/>
                </a:pPr>
                <a:r>
                  <a:rPr lang="en-US" sz="1200" dirty="0">
                    <a:latin typeface="+mn-lt"/>
                    <a:cs typeface="+mn-cs"/>
                  </a:rPr>
                  <a:t>Cap Interval Factor (</a:t>
                </a:r>
                <a:r>
                  <a:rPr lang="en-US" sz="1200" dirty="0" err="1">
                    <a:latin typeface="+mn-lt"/>
                    <a:cs typeface="+mn-cs"/>
                  </a:rPr>
                  <a:t>cif</a:t>
                </a:r>
                <a:r>
                  <a:rPr lang="en-US" sz="1200" dirty="0">
                    <a:latin typeface="+mn-lt"/>
                    <a:cs typeface="+mn-cs"/>
                  </a:rPr>
                  <a:t>): Represents the historic largest percentage of System-Wide Offer Cap (SWCAP) intervals </a:t>
                </a:r>
                <a:r>
                  <a:rPr lang="en-US" sz="1200" dirty="0"/>
                  <a:t>during a calendar day</a:t>
                </a:r>
              </a:p>
              <a:p>
                <a:pPr marL="285750" marR="0" lvl="0" indent="-285750">
                  <a:spcBef>
                    <a:spcPts val="0"/>
                  </a:spcBef>
                  <a:defRPr/>
                </a:pPr>
                <a:endParaRPr lang="en-US" sz="1400" dirty="0"/>
              </a:p>
              <a:p>
                <a:pPr marL="0" indent="0">
                  <a:spcBef>
                    <a:spcPts val="0"/>
                  </a:spcBef>
                  <a:buNone/>
                  <a:defRPr/>
                </a:pPr>
                <a:r>
                  <a:rPr lang="en-US" sz="1400" dirty="0"/>
                  <a:t>		</a:t>
                </a:r>
                <a:r>
                  <a:rPr lang="en-US" sz="1200" dirty="0"/>
                  <a:t>1 *  ($5,000  *  50 </a:t>
                </a:r>
                <a:r>
                  <a:rPr lang="en-US" sz="1200" dirty="0" err="1"/>
                  <a:t>mwh</a:t>
                </a:r>
                <a:r>
                  <a:rPr lang="en-US" sz="1200" dirty="0"/>
                  <a:t>  * 9%) = $22,500 *</a:t>
                </a:r>
              </a:p>
              <a:p>
                <a:pPr marL="0" indent="0">
                  <a:spcBef>
                    <a:spcPts val="0"/>
                  </a:spcBef>
                  <a:buNone/>
                  <a:defRPr/>
                </a:pPr>
                <a:endParaRPr lang="en-US" sz="1100" i="1" dirty="0"/>
              </a:p>
              <a:p>
                <a:pPr marL="1828800" indent="0">
                  <a:spcBef>
                    <a:spcPts val="0"/>
                  </a:spcBef>
                  <a:buNone/>
                  <a:defRPr/>
                </a:pPr>
                <a:r>
                  <a:rPr lang="en-US" sz="1000" i="1" dirty="0"/>
                  <a:t>* Originally $40,500 when SWCAP was $9,000</a:t>
                </a:r>
              </a:p>
              <a:p>
                <a:pPr marL="0" marR="0" lvl="0" indent="0">
                  <a:spcBef>
                    <a:spcPts val="0"/>
                  </a:spcBef>
                  <a:spcAft>
                    <a:spcPts val="0"/>
                  </a:spcAft>
                  <a:buNone/>
                </a:pPr>
                <a:endParaRPr lang="en-US" sz="1500" dirty="0">
                  <a:latin typeface="Calibri" panose="020F0502020204030204" pitchFamily="34" charset="0"/>
                  <a:ea typeface="Times New Roman" panose="02020603050405020304" pitchFamily="18" charset="0"/>
                </a:endParaRPr>
              </a:p>
            </p:txBody>
          </p:sp>
        </mc:Choice>
        <mc:Fallback xmlns="">
          <p:sp>
            <p:nvSpPr>
              <p:cNvPr id="9" name="Content Placeholder 2">
                <a:extLst>
                  <a:ext uri="{FF2B5EF4-FFF2-40B4-BE49-F238E27FC236}">
                    <a16:creationId xmlns:a16="http://schemas.microsoft.com/office/drawing/2014/main" id="{91B8A7B3-5018-3DEE-D827-BE5D05B65974}"/>
                  </a:ext>
                </a:extLst>
              </p:cNvPr>
              <p:cNvSpPr>
                <a:spLocks noGrp="1" noRot="1" noChangeAspect="1" noMove="1" noResize="1" noEditPoints="1" noAdjustHandles="1" noChangeArrowheads="1" noChangeShapeType="1" noTextEdit="1"/>
              </p:cNvSpPr>
              <p:nvPr>
                <p:ph idx="1"/>
              </p:nvPr>
            </p:nvSpPr>
            <p:spPr>
              <a:xfrm>
                <a:off x="342900" y="914400"/>
                <a:ext cx="8534400" cy="5334000"/>
              </a:xfrm>
              <a:blipFill>
                <a:blip r:embed="rId2"/>
                <a:stretch>
                  <a:fillRect l="-214" t="-1371" r="-71"/>
                </a:stretch>
              </a:blipFill>
            </p:spPr>
            <p:txBody>
              <a:bodyPr/>
              <a:lstStyle/>
              <a:p>
                <a:r>
                  <a:rPr lang="en-US">
                    <a:noFill/>
                  </a:rPr>
                  <a:t> </a:t>
                </a:r>
              </a:p>
            </p:txBody>
          </p:sp>
        </mc:Fallback>
      </mc:AlternateContent>
      <p:pic>
        <p:nvPicPr>
          <p:cNvPr id="10" name="Picture 9">
            <a:extLst>
              <a:ext uri="{FF2B5EF4-FFF2-40B4-BE49-F238E27FC236}">
                <a16:creationId xmlns:a16="http://schemas.microsoft.com/office/drawing/2014/main" id="{DDF8F205-D0B9-9847-3D6F-B942DC603724}"/>
              </a:ext>
            </a:extLst>
          </p:cNvPr>
          <p:cNvPicPr>
            <a:picLocks noChangeAspect="1"/>
          </p:cNvPicPr>
          <p:nvPr/>
        </p:nvPicPr>
        <p:blipFill>
          <a:blip r:embed="rId3"/>
          <a:stretch>
            <a:fillRect/>
          </a:stretch>
        </p:blipFill>
        <p:spPr>
          <a:xfrm>
            <a:off x="1143000" y="3429000"/>
            <a:ext cx="5232150" cy="700114"/>
          </a:xfrm>
          <a:prstGeom prst="rect">
            <a:avLst/>
          </a:prstGeom>
        </p:spPr>
      </p:pic>
    </p:spTree>
    <p:extLst>
      <p:ext uri="{BB962C8B-B14F-4D97-AF65-F5344CB8AC3E}">
        <p14:creationId xmlns:p14="http://schemas.microsoft.com/office/powerpoint/2010/main" val="19897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
        <p:nvSpPr>
          <p:cNvPr id="7" name="Title 1">
            <a:extLst>
              <a:ext uri="{FF2B5EF4-FFF2-40B4-BE49-F238E27FC236}">
                <a16:creationId xmlns:a16="http://schemas.microsoft.com/office/drawing/2014/main" id="{0B62179A-F869-59CA-4F5F-78716318E085}"/>
              </a:ext>
            </a:extLst>
          </p:cNvPr>
          <p:cNvSpPr>
            <a:spLocks noGrp="1"/>
          </p:cNvSpPr>
          <p:nvPr>
            <p:ph type="title"/>
          </p:nvPr>
        </p:nvSpPr>
        <p:spPr>
          <a:xfrm>
            <a:off x="381000" y="243682"/>
            <a:ext cx="8458200" cy="746918"/>
          </a:xfrm>
        </p:spPr>
        <p:txBody>
          <a:bodyPr/>
          <a:lstStyle/>
          <a:p>
            <a:r>
              <a:rPr lang="en-US" sz="2000" dirty="0"/>
              <a:t>IMCE (Initial Minimum Current Exposure) – Traders only </a:t>
            </a:r>
          </a:p>
        </p:txBody>
      </p:sp>
      <p:sp>
        <p:nvSpPr>
          <p:cNvPr id="8" name="Slide Number Placeholder 3">
            <a:extLst>
              <a:ext uri="{FF2B5EF4-FFF2-40B4-BE49-F238E27FC236}">
                <a16:creationId xmlns:a16="http://schemas.microsoft.com/office/drawing/2014/main" id="{F87333CE-6A2A-AA7A-6229-7ABD9BB7819B}"/>
              </a:ext>
            </a:extLst>
          </p:cNvPr>
          <p:cNvSpPr txBox="1">
            <a:spLocks/>
          </p:cNvSpPr>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17</a:t>
            </a:fld>
            <a:endParaRPr lang="en-US" dirty="0"/>
          </a:p>
        </p:txBody>
      </p:sp>
      <p:sp>
        <p:nvSpPr>
          <p:cNvPr id="9" name="Content Placeholder 2">
            <a:extLst>
              <a:ext uri="{FF2B5EF4-FFF2-40B4-BE49-F238E27FC236}">
                <a16:creationId xmlns:a16="http://schemas.microsoft.com/office/drawing/2014/main" id="{AA4F6CC4-4C72-E6FB-B750-BEBA34C61EEA}"/>
              </a:ext>
            </a:extLst>
          </p:cNvPr>
          <p:cNvSpPr>
            <a:spLocks noGrp="1"/>
          </p:cNvSpPr>
          <p:nvPr>
            <p:ph idx="1"/>
          </p:nvPr>
        </p:nvSpPr>
        <p:spPr>
          <a:xfrm>
            <a:off x="304800" y="990600"/>
            <a:ext cx="8191500" cy="4953000"/>
          </a:xfrm>
        </p:spPr>
        <p:txBody>
          <a:bodyPr/>
          <a:lstStyle/>
          <a:p>
            <a:pPr marL="0" indent="0">
              <a:spcBef>
                <a:spcPts val="0"/>
              </a:spcBef>
              <a:buNone/>
              <a:defRPr/>
            </a:pPr>
            <a:endParaRPr lang="en-US" sz="1400" dirty="0"/>
          </a:p>
          <a:p>
            <a:pPr>
              <a:spcBef>
                <a:spcPts val="1200"/>
              </a:spcBef>
              <a:defRPr/>
            </a:pPr>
            <a:r>
              <a:rPr lang="en-US" sz="1400" dirty="0"/>
              <a:t>The original IMCE amount was an arbitrarily agreed upon amount to establish a base amount of collateral to be required from new trade-only Counter-Parties and/or if the EAL was negative </a:t>
            </a:r>
          </a:p>
          <a:p>
            <a:pPr>
              <a:spcBef>
                <a:spcPts val="1200"/>
              </a:spcBef>
              <a:defRPr/>
            </a:pPr>
            <a:r>
              <a:rPr lang="en-US" sz="1400" dirty="0"/>
              <a:t>Prior to the formulation of the IMCE, the amount required was only $5,000 which was deemed too minimal and had no Protocol basis</a:t>
            </a:r>
          </a:p>
          <a:p>
            <a:pPr>
              <a:spcBef>
                <a:spcPts val="1200"/>
              </a:spcBef>
              <a:defRPr/>
            </a:pPr>
            <a:r>
              <a:rPr lang="en-US" sz="1400" dirty="0"/>
              <a:t>The </a:t>
            </a:r>
            <a:r>
              <a:rPr lang="en-US" sz="1400" dirty="0" err="1"/>
              <a:t>cif</a:t>
            </a:r>
            <a:r>
              <a:rPr lang="en-US" sz="1400" dirty="0"/>
              <a:t> and notional multipliers were arbitrarily determined in order for the IMCE to result to the agreed upon value of $40,000</a:t>
            </a:r>
          </a:p>
          <a:p>
            <a:pPr>
              <a:spcBef>
                <a:spcPts val="1200"/>
              </a:spcBef>
              <a:defRPr/>
            </a:pPr>
            <a:r>
              <a:rPr lang="en-US" sz="1400" dirty="0"/>
              <a:t>The </a:t>
            </a:r>
            <a:r>
              <a:rPr lang="en-US" sz="1400" dirty="0" err="1"/>
              <a:t>cif</a:t>
            </a:r>
            <a:r>
              <a:rPr lang="en-US" sz="1400" dirty="0"/>
              <a:t> was initially set to 9% (roughly 9 intervals with prices at the SWCAP or 9/96) even though in February 2011 there were 12 intervals of prices at the cap (around 12%)</a:t>
            </a:r>
          </a:p>
          <a:p>
            <a:pPr>
              <a:spcBef>
                <a:spcPts val="1200"/>
              </a:spcBef>
              <a:defRPr/>
            </a:pPr>
            <a:r>
              <a:rPr lang="en-US" sz="1400" dirty="0"/>
              <a:t>We reviewed historical interval prices through the years (excluding during URI) and determined that  on July 13, 2022 there were actually 14 intervals wherein prices reached the cap; this  translates to a </a:t>
            </a:r>
            <a:r>
              <a:rPr lang="en-US" sz="1400" dirty="0" err="1"/>
              <a:t>cif</a:t>
            </a:r>
            <a:r>
              <a:rPr lang="en-US" sz="1400" dirty="0"/>
              <a:t> of 15% (14/96 or 14.58%)</a:t>
            </a:r>
          </a:p>
          <a:p>
            <a:pPr>
              <a:spcBef>
                <a:spcPts val="1200"/>
              </a:spcBef>
              <a:defRPr/>
            </a:pPr>
            <a:r>
              <a:rPr lang="en-US" sz="1400" dirty="0"/>
              <a:t>Using this </a:t>
            </a:r>
            <a:r>
              <a:rPr lang="en-US" sz="1400" dirty="0" err="1"/>
              <a:t>cif</a:t>
            </a:r>
            <a:r>
              <a:rPr lang="en-US" sz="1400" dirty="0"/>
              <a:t> results in an IMCE of</a:t>
            </a:r>
            <a:r>
              <a:rPr lang="en-US" sz="1400" b="1" dirty="0"/>
              <a:t> $35,000 or $12,500</a:t>
            </a:r>
            <a:r>
              <a:rPr lang="en-US" sz="1400" dirty="0"/>
              <a:t> more than the current IMCE</a:t>
            </a:r>
          </a:p>
          <a:p>
            <a:pPr marL="0" marR="0" lvl="0" indent="0">
              <a:spcBef>
                <a:spcPts val="0"/>
              </a:spcBef>
              <a:spcAft>
                <a:spcPts val="0"/>
              </a:spcAft>
              <a:buNone/>
            </a:pPr>
            <a:endParaRPr lang="en-US" sz="15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94395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sp>
        <p:nvSpPr>
          <p:cNvPr id="7" name="Title 1">
            <a:extLst>
              <a:ext uri="{FF2B5EF4-FFF2-40B4-BE49-F238E27FC236}">
                <a16:creationId xmlns:a16="http://schemas.microsoft.com/office/drawing/2014/main" id="{02F7EB9C-76D6-127D-EBA3-6CEBD4F9E7AA}"/>
              </a:ext>
            </a:extLst>
          </p:cNvPr>
          <p:cNvSpPr>
            <a:spLocks noGrp="1"/>
          </p:cNvSpPr>
          <p:nvPr>
            <p:ph type="title"/>
          </p:nvPr>
        </p:nvSpPr>
        <p:spPr>
          <a:xfrm>
            <a:off x="381000" y="243682"/>
            <a:ext cx="8458200" cy="442118"/>
          </a:xfrm>
        </p:spPr>
        <p:txBody>
          <a:bodyPr/>
          <a:lstStyle/>
          <a:p>
            <a:r>
              <a:rPr lang="en-US" sz="2000" dirty="0"/>
              <a:t>IMCE (Initial Minimum Current Exposure) – Traders only </a:t>
            </a:r>
          </a:p>
        </p:txBody>
      </p:sp>
      <p:sp>
        <p:nvSpPr>
          <p:cNvPr id="8" name="Slide Number Placeholder 3">
            <a:extLst>
              <a:ext uri="{FF2B5EF4-FFF2-40B4-BE49-F238E27FC236}">
                <a16:creationId xmlns:a16="http://schemas.microsoft.com/office/drawing/2014/main" id="{DC6097B2-6E1D-27E3-9C34-AB90BCF39C7A}"/>
              </a:ext>
            </a:extLst>
          </p:cNvPr>
          <p:cNvSpPr txBox="1">
            <a:spLocks/>
          </p:cNvSpPr>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18</a:t>
            </a:fld>
            <a:endParaRPr lang="en-US" dirty="0"/>
          </a:p>
        </p:txBody>
      </p:sp>
      <p:sp>
        <p:nvSpPr>
          <p:cNvPr id="9" name="Content Placeholder 2">
            <a:extLst>
              <a:ext uri="{FF2B5EF4-FFF2-40B4-BE49-F238E27FC236}">
                <a16:creationId xmlns:a16="http://schemas.microsoft.com/office/drawing/2014/main" id="{5B2EBBB1-BF41-3298-9E5D-517AE852DC71}"/>
              </a:ext>
            </a:extLst>
          </p:cNvPr>
          <p:cNvSpPr>
            <a:spLocks noGrp="1"/>
          </p:cNvSpPr>
          <p:nvPr>
            <p:ph idx="1"/>
          </p:nvPr>
        </p:nvSpPr>
        <p:spPr>
          <a:xfrm>
            <a:off x="342900" y="914400"/>
            <a:ext cx="8724900" cy="5562600"/>
          </a:xfrm>
        </p:spPr>
        <p:txBody>
          <a:bodyPr/>
          <a:lstStyle/>
          <a:p>
            <a:pPr marL="0" marR="0" indent="0">
              <a:lnSpc>
                <a:spcPct val="107000"/>
              </a:lnSpc>
              <a:spcBef>
                <a:spcPts val="0"/>
              </a:spcBef>
              <a:spcAft>
                <a:spcPts val="0"/>
              </a:spcAft>
              <a:buNone/>
            </a:pPr>
            <a:r>
              <a:rPr lang="en-US" sz="1400" b="1" dirty="0">
                <a:ea typeface="Times New Roman" panose="02020603050405020304" pitchFamily="18" charset="0"/>
              </a:rPr>
              <a:t>Proposal:</a:t>
            </a:r>
          </a:p>
          <a:p>
            <a:pPr>
              <a:spcBef>
                <a:spcPts val="1200"/>
              </a:spcBef>
              <a:defRPr/>
            </a:pPr>
            <a:r>
              <a:rPr lang="en-US" sz="1400" dirty="0"/>
              <a:t>Adjust the IMCE such that negative gap (during Elliot) remains at current level</a:t>
            </a:r>
          </a:p>
          <a:p>
            <a:pPr>
              <a:spcBef>
                <a:spcPts val="1200"/>
              </a:spcBef>
              <a:defRPr/>
            </a:pPr>
            <a:r>
              <a:rPr lang="en-US" sz="1400" dirty="0"/>
              <a:t>Adjust the </a:t>
            </a:r>
            <a:r>
              <a:rPr lang="en-US" sz="1400" dirty="0" err="1"/>
              <a:t>cif</a:t>
            </a:r>
            <a:r>
              <a:rPr lang="en-US" sz="1400" dirty="0"/>
              <a:t> to 15% and the notional multiplier to 100 resulting in an IMCE of $75,000 as part of the EAL change proposal (S5a)</a:t>
            </a:r>
          </a:p>
          <a:p>
            <a:pPr marL="344488" indent="0">
              <a:spcBef>
                <a:spcPts val="1200"/>
              </a:spcBef>
              <a:buNone/>
              <a:defRPr/>
            </a:pPr>
            <a:r>
              <a:rPr lang="en-US" sz="1400" dirty="0"/>
              <a:t>1 *  ($5,000  *  100 </a:t>
            </a:r>
            <a:r>
              <a:rPr lang="en-US" sz="1400" dirty="0" err="1"/>
              <a:t>mwh</a:t>
            </a:r>
            <a:r>
              <a:rPr lang="en-US" sz="1400" dirty="0"/>
              <a:t>  * 15%) = $75,000 </a:t>
            </a:r>
          </a:p>
          <a:p>
            <a:pPr>
              <a:spcBef>
                <a:spcPts val="1200"/>
              </a:spcBef>
              <a:defRPr/>
            </a:pPr>
            <a:r>
              <a:rPr lang="en-US" sz="1400" dirty="0"/>
              <a:t>An </a:t>
            </a:r>
            <a:r>
              <a:rPr lang="en-US" sz="1400" b="1" dirty="0"/>
              <a:t>IMCE of $75,000 </a:t>
            </a:r>
            <a:r>
              <a:rPr lang="en-US" sz="1400" dirty="0"/>
              <a:t>brings the negative gaps in S5a to roughly the same level as the negative gap in the current calculations</a:t>
            </a:r>
          </a:p>
          <a:p>
            <a:pPr>
              <a:spcBef>
                <a:spcPts val="1200"/>
              </a:spcBef>
              <a:defRPr/>
            </a:pPr>
            <a:endParaRPr lang="en-US" sz="1400" dirty="0"/>
          </a:p>
          <a:p>
            <a:pPr marL="0" indent="0">
              <a:spcBef>
                <a:spcPts val="1200"/>
              </a:spcBef>
              <a:buNone/>
              <a:defRPr/>
            </a:pPr>
            <a:r>
              <a:rPr lang="en-US" sz="1400" dirty="0"/>
              <a:t>ERCOT recommends implementing the above flat increase in IMCE (for traders only) and notes the following:   </a:t>
            </a:r>
          </a:p>
          <a:p>
            <a:pPr>
              <a:spcBef>
                <a:spcPts val="0"/>
              </a:spcBef>
              <a:defRPr/>
            </a:pPr>
            <a:r>
              <a:rPr lang="en-US" sz="1400" dirty="0"/>
              <a:t>EAL framework captures the historical activity and projects the future obligations based on the historical pattern.</a:t>
            </a:r>
          </a:p>
          <a:p>
            <a:pPr>
              <a:spcBef>
                <a:spcPts val="0"/>
              </a:spcBef>
              <a:defRPr/>
            </a:pPr>
            <a:r>
              <a:rPr lang="en-US" sz="1400" dirty="0"/>
              <a:t>There is an existing constraint for Traders in DAM once collateral call is issued. Also, since there is no mass transition risk, traders can be terminated on a much shorter timeframe than the others. </a:t>
            </a:r>
          </a:p>
          <a:p>
            <a:pPr>
              <a:spcBef>
                <a:spcPts val="0"/>
              </a:spcBef>
              <a:defRPr/>
            </a:pPr>
            <a:r>
              <a:rPr lang="en-US" sz="1400" dirty="0"/>
              <a:t>Trader’s activity can be highly volatile and tying MCE to the historical activity could lead to high volatility in MCE.  </a:t>
            </a:r>
          </a:p>
          <a:p>
            <a:pPr>
              <a:spcBef>
                <a:spcPts val="0"/>
              </a:spcBef>
              <a:defRPr/>
            </a:pPr>
            <a:r>
              <a:rPr lang="en-US" sz="1400" dirty="0"/>
              <a:t>The proposed methodology directly addresses negative gaps when EAL is net credit since this is the root of the problem. </a:t>
            </a:r>
          </a:p>
          <a:p>
            <a:pPr>
              <a:spcBef>
                <a:spcPts val="0"/>
              </a:spcBef>
              <a:defRPr/>
            </a:pPr>
            <a:r>
              <a:rPr lang="en-US" sz="1400" dirty="0"/>
              <a:t>There is a built-in constraint in DAM in that ACL captures the bid exposures. </a:t>
            </a:r>
          </a:p>
          <a:p>
            <a:pPr marL="0" indent="0">
              <a:spcBef>
                <a:spcPts val="0"/>
              </a:spcBef>
              <a:defRPr/>
            </a:pPr>
            <a:endParaRPr lang="en-US" sz="1400" dirty="0"/>
          </a:p>
          <a:p>
            <a:pPr marL="0" marR="0" indent="0">
              <a:lnSpc>
                <a:spcPct val="107000"/>
              </a:lnSpc>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620530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Conclusion: Scenario 5B  </a:t>
            </a:r>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dirty="0"/>
          </a:p>
        </p:txBody>
      </p:sp>
      <p:sp>
        <p:nvSpPr>
          <p:cNvPr id="5" name="Content Placeholder 2">
            <a:extLst>
              <a:ext uri="{FF2B5EF4-FFF2-40B4-BE49-F238E27FC236}">
                <a16:creationId xmlns:a16="http://schemas.microsoft.com/office/drawing/2014/main" id="{16CB508D-F3FE-3F78-669E-87A242B2AD16}"/>
              </a:ext>
            </a:extLst>
          </p:cNvPr>
          <p:cNvSpPr txBox="1">
            <a:spLocks/>
          </p:cNvSpPr>
          <p:nvPr/>
        </p:nvSpPr>
        <p:spPr>
          <a:xfrm>
            <a:off x="376881" y="1143000"/>
            <a:ext cx="8233719" cy="4648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1400" dirty="0">
                <a:ea typeface="Times New Roman" panose="02020603050405020304" pitchFamily="18" charset="0"/>
                <a:cs typeface="Arial" panose="020B0604020202020204" pitchFamily="34" charset="0"/>
              </a:rPr>
              <a:t>ERCOT recommends Scenario 5B as outlined above. </a:t>
            </a:r>
          </a:p>
          <a:p>
            <a:pPr marL="0" indent="0">
              <a:spcBef>
                <a:spcPts val="0"/>
              </a:spcBef>
              <a:buNone/>
            </a:pPr>
            <a:endParaRPr lang="en-US" sz="1400" dirty="0">
              <a:ea typeface="Times New Roman" panose="02020603050405020304" pitchFamily="18" charset="0"/>
              <a:cs typeface="Arial" panose="020B0604020202020204" pitchFamily="34" charset="0"/>
            </a:endParaRPr>
          </a:p>
          <a:p>
            <a:pPr marL="0" indent="0">
              <a:spcBef>
                <a:spcPts val="0"/>
              </a:spcBef>
              <a:buNone/>
            </a:pPr>
            <a:r>
              <a:rPr lang="en-US" sz="1400" dirty="0">
                <a:ea typeface="Times New Roman" panose="02020603050405020304" pitchFamily="18" charset="0"/>
                <a:cs typeface="Arial" panose="020B0604020202020204" pitchFamily="34" charset="0"/>
              </a:rPr>
              <a:t>Scenario 5B </a:t>
            </a:r>
          </a:p>
          <a:p>
            <a:pPr marL="0" indent="0">
              <a:spcBef>
                <a:spcPts val="0"/>
              </a:spcBef>
              <a:buNone/>
            </a:pPr>
            <a:endParaRPr lang="en-US" sz="1400" dirty="0">
              <a:ea typeface="Times New Roman" panose="02020603050405020304" pitchFamily="18" charset="0"/>
              <a:cs typeface="Arial" panose="020B0604020202020204" pitchFamily="34" charset="0"/>
            </a:endParaRPr>
          </a:p>
          <a:p>
            <a:pPr>
              <a:spcBef>
                <a:spcPts val="0"/>
              </a:spcBef>
              <a:spcAft>
                <a:spcPts val="200"/>
              </a:spcAft>
            </a:pPr>
            <a:r>
              <a:rPr lang="en-US" sz="1400" dirty="0">
                <a:ea typeface="Times New Roman" panose="02020603050405020304" pitchFamily="18" charset="0"/>
                <a:cs typeface="Calibri" panose="020F0502020204030204" pitchFamily="34" charset="0"/>
              </a:rPr>
              <a:t>Reduces negative gaps by capturing DAM exposures and having a look back period for DAM, similar to treatment of RTM exposures under the current framework. Under the current framework, DAM exposures are captured in DALE, but there is no look back period.  </a:t>
            </a:r>
          </a:p>
          <a:p>
            <a:pPr>
              <a:spcBef>
                <a:spcPts val="0"/>
              </a:spcBef>
              <a:spcAft>
                <a:spcPts val="200"/>
              </a:spcAft>
            </a:pPr>
            <a:r>
              <a:rPr lang="en-US" sz="1400" dirty="0">
                <a:ea typeface="Times New Roman" panose="02020603050405020304" pitchFamily="18" charset="0"/>
                <a:cs typeface="Calibri" panose="020F0502020204030204" pitchFamily="34" charset="0"/>
              </a:rPr>
              <a:t>Solves the double top or higher 2</a:t>
            </a:r>
            <a:r>
              <a:rPr lang="en-US" sz="1400" baseline="30000" dirty="0">
                <a:ea typeface="Times New Roman" panose="02020603050405020304" pitchFamily="18" charset="0"/>
                <a:cs typeface="Calibri" panose="020F0502020204030204" pitchFamily="34" charset="0"/>
              </a:rPr>
              <a:t>nd</a:t>
            </a:r>
            <a:r>
              <a:rPr lang="en-US" sz="1400" dirty="0">
                <a:ea typeface="Times New Roman" panose="02020603050405020304" pitchFamily="18" charset="0"/>
                <a:cs typeface="Calibri" panose="020F0502020204030204" pitchFamily="34" charset="0"/>
              </a:rPr>
              <a:t> top problem. As it was brought up by multiple market participants, the “Double top” or “Higher 2</a:t>
            </a:r>
            <a:r>
              <a:rPr lang="en-US" sz="1400" baseline="30000" dirty="0">
                <a:ea typeface="Times New Roman" panose="02020603050405020304" pitchFamily="18" charset="0"/>
                <a:cs typeface="Calibri" panose="020F0502020204030204" pitchFamily="34" charset="0"/>
              </a:rPr>
              <a:t>nd</a:t>
            </a:r>
            <a:r>
              <a:rPr lang="en-US" sz="1400" dirty="0">
                <a:ea typeface="Times New Roman" panose="02020603050405020304" pitchFamily="18" charset="0"/>
                <a:cs typeface="Calibri" panose="020F0502020204030204" pitchFamily="34" charset="0"/>
              </a:rPr>
              <a:t> top” could occur when a volatility event is followed up by another volatility event after a short period of stable/lower prices. This could lead to unreasonably high TPEA’s, which under certain circumstances could place an exceptional strain on the market. </a:t>
            </a:r>
          </a:p>
          <a:p>
            <a:pPr>
              <a:spcBef>
                <a:spcPts val="0"/>
              </a:spcBef>
              <a:spcAft>
                <a:spcPts val="200"/>
              </a:spcAft>
            </a:pPr>
            <a:r>
              <a:rPr lang="en-US" sz="1400" dirty="0">
                <a:ea typeface="Times New Roman" panose="02020603050405020304" pitchFamily="18" charset="0"/>
                <a:cs typeface="Calibri" panose="020F0502020204030204" pitchFamily="34" charset="0"/>
              </a:rPr>
              <a:t>Reduces overcollateralization and excessive volatility. As can be seen from the graphs presented above, the proposed framework will trim excessive overcollateralization and reduce overall volatility driven by RFAF*</a:t>
            </a:r>
            <a:r>
              <a:rPr lang="en-US" sz="1400" dirty="0" err="1">
                <a:ea typeface="Times New Roman" panose="02020603050405020304" pitchFamily="18" charset="0"/>
                <a:cs typeface="Calibri" panose="020F0502020204030204" pitchFamily="34" charset="0"/>
              </a:rPr>
              <a:t>MaxRTLE</a:t>
            </a:r>
            <a:r>
              <a:rPr lang="en-US" sz="1400" dirty="0">
                <a:ea typeface="Times New Roman" panose="02020603050405020304" pitchFamily="18" charset="0"/>
                <a:cs typeface="Calibri" panose="020F0502020204030204" pitchFamily="34" charset="0"/>
              </a:rPr>
              <a:t> function. It provides relatively more stable or less volatile measurement of exposures tracking actual invoices more closely. RFAF in the existing framework is more volatile and is applied against </a:t>
            </a:r>
            <a:r>
              <a:rPr lang="en-US" sz="1400" dirty="0" err="1">
                <a:ea typeface="Times New Roman" panose="02020603050405020304" pitchFamily="18" charset="0"/>
                <a:cs typeface="Calibri" panose="020F0502020204030204" pitchFamily="34" charset="0"/>
              </a:rPr>
              <a:t>MaxRTLE</a:t>
            </a:r>
            <a:r>
              <a:rPr lang="en-US" sz="1400" dirty="0">
                <a:ea typeface="Times New Roman" panose="02020603050405020304" pitchFamily="18" charset="0"/>
                <a:cs typeface="Calibri" panose="020F0502020204030204" pitchFamily="34" charset="0"/>
              </a:rPr>
              <a:t>, while the proposed Scenario S5B is applying RFAF against NLE with a floor. </a:t>
            </a:r>
          </a:p>
          <a:p>
            <a:pPr marL="0" indent="0">
              <a:spcBef>
                <a:spcPts val="0"/>
              </a:spcBef>
              <a:buNone/>
            </a:pPr>
            <a:endParaRPr lang="en-US" sz="1400" dirty="0">
              <a:ea typeface="Times New Roman" panose="02020603050405020304" pitchFamily="18" charset="0"/>
            </a:endParaRPr>
          </a:p>
          <a:p>
            <a:pPr>
              <a:spcBef>
                <a:spcPts val="0"/>
              </a:spcBef>
              <a:spcAft>
                <a:spcPts val="200"/>
              </a:spcAft>
            </a:pPr>
            <a:endParaRPr lang="en-US" sz="14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1100" b="1"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440362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746918"/>
          </a:xfrm>
        </p:spPr>
        <p:txBody>
          <a:bodyPr/>
          <a:lstStyle/>
          <a:p>
            <a:pPr algn="ctr"/>
            <a:r>
              <a:rPr lang="en-US" sz="2000" dirty="0"/>
              <a:t>Invoice Exposures – Definitions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42900" y="1295400"/>
            <a:ext cx="8534400" cy="5029200"/>
          </a:xfrm>
        </p:spPr>
        <p:txBody>
          <a:bodyPr/>
          <a:lstStyle/>
          <a:p>
            <a:pPr marL="0" marR="0" lvl="0" indent="0">
              <a:spcBef>
                <a:spcPts val="0"/>
              </a:spcBef>
              <a:spcAft>
                <a:spcPts val="0"/>
              </a:spcAft>
              <a:buNone/>
            </a:pPr>
            <a:r>
              <a:rPr lang="en-US" sz="1500" b="1" dirty="0">
                <a:effectLst/>
                <a:latin typeface="Calibri" panose="020F0502020204030204" pitchFamily="34" charset="0"/>
                <a:ea typeface="Times New Roman" panose="02020603050405020304" pitchFamily="18" charset="0"/>
              </a:rPr>
              <a:t>Invoice exposures – New </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M1 days forward invoices + 7 days look back </a:t>
            </a:r>
            <a:r>
              <a:rPr lang="en-US" sz="1500" u="sng" dirty="0">
                <a:effectLst/>
                <a:latin typeface="Calibri" panose="020F0502020204030204" pitchFamily="34" charset="0"/>
                <a:ea typeface="Times New Roman" panose="02020603050405020304" pitchFamily="18" charset="0"/>
              </a:rPr>
              <a:t>actual</a:t>
            </a:r>
            <a:r>
              <a:rPr lang="en-US" sz="1500" dirty="0">
                <a:effectLst/>
                <a:latin typeface="Calibri" panose="020F0502020204030204" pitchFamily="34" charset="0"/>
                <a:ea typeface="Times New Roman" panose="02020603050405020304" pitchFamily="18" charset="0"/>
              </a:rPr>
              <a:t> invoices </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M1 days could range from 10 to 21 days depending on weekends/holidays, MP activity</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Invoices exclude M&amp;N securitization invoices, CRR auction invoices, miscellaneous invoices relating to $2B distributed to market for Sec N on 6/21/22</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Data is for a period covering 11/21/2021 through 4/30/2024</a:t>
            </a:r>
          </a:p>
          <a:p>
            <a:pPr marL="342900" marR="0" lvl="0" indent="-342900">
              <a:spcBef>
                <a:spcPts val="0"/>
              </a:spcBef>
              <a:spcAft>
                <a:spcPts val="0"/>
              </a:spcAft>
              <a:buFont typeface="Symbol" panose="05050102010706020507" pitchFamily="18" charset="2"/>
              <a:buChar char=""/>
            </a:pPr>
            <a:r>
              <a:rPr lang="en-US" sz="1500" b="1" dirty="0">
                <a:latin typeface="Calibri" panose="020F0502020204030204" pitchFamily="34" charset="0"/>
                <a:ea typeface="Times New Roman" panose="02020603050405020304" pitchFamily="18" charset="0"/>
              </a:rPr>
              <a:t>Excluded CARD invoices </a:t>
            </a:r>
            <a:r>
              <a:rPr lang="en-US" sz="1500" b="1" dirty="0">
                <a:effectLst/>
                <a:latin typeface="Calibri" panose="020F0502020204030204" pitchFamily="34" charset="0"/>
                <a:ea typeface="Times New Roman" panose="02020603050405020304" pitchFamily="18" charset="0"/>
              </a:rPr>
              <a:t> </a:t>
            </a:r>
          </a:p>
          <a:p>
            <a:pPr>
              <a:spcBef>
                <a:spcPts val="0"/>
              </a:spcBef>
              <a:buFont typeface="Symbol" panose="05050102010706020507" pitchFamily="18" charset="2"/>
              <a:buChar char=""/>
            </a:pPr>
            <a:endParaRPr lang="en-US" sz="1500"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r>
              <a:rPr lang="en-US" sz="1500" b="1" dirty="0">
                <a:effectLst/>
                <a:latin typeface="Calibri" panose="020F0502020204030204" pitchFamily="34" charset="0"/>
                <a:ea typeface="Times New Roman" panose="02020603050405020304" pitchFamily="18" charset="0"/>
              </a:rPr>
              <a:t>TPEA excludes Uri invoices, PUL uplift  </a:t>
            </a:r>
          </a:p>
          <a:p>
            <a:pPr>
              <a:spcBef>
                <a:spcPts val="0"/>
              </a:spcBef>
            </a:pPr>
            <a:r>
              <a:rPr lang="en-US" sz="1500" b="1" dirty="0">
                <a:latin typeface="Calibri" panose="020F0502020204030204" pitchFamily="34" charset="0"/>
                <a:ea typeface="Times New Roman" panose="02020603050405020304" pitchFamily="18" charset="0"/>
              </a:rPr>
              <a:t>Excluded CARD credits from OUT  </a:t>
            </a:r>
            <a:r>
              <a:rPr lang="en-US" sz="1500" b="1" dirty="0">
                <a:effectLst/>
                <a:latin typeface="Calibri" panose="020F0502020204030204" pitchFamily="34" charset="0"/>
                <a:ea typeface="Times New Roman" panose="02020603050405020304" pitchFamily="18" charset="0"/>
              </a:rPr>
              <a:t> </a:t>
            </a:r>
          </a:p>
          <a:p>
            <a:pPr marL="0" marR="0" lvl="0" indent="0">
              <a:spcBef>
                <a:spcPts val="0"/>
              </a:spcBef>
              <a:spcAft>
                <a:spcPts val="0"/>
              </a:spcAft>
              <a:buNone/>
            </a:pPr>
            <a:endParaRPr lang="en-US" sz="1500" b="1"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a:p>
            <a:pPr marL="0" marR="0" lvl="0" indent="0">
              <a:spcBef>
                <a:spcPts val="0"/>
              </a:spcBef>
              <a:spcAft>
                <a:spcPts val="0"/>
              </a:spcAft>
              <a:buNone/>
            </a:pPr>
            <a:r>
              <a:rPr lang="en-US" sz="1500" b="1" dirty="0">
                <a:latin typeface="Calibri" panose="020F0502020204030204" pitchFamily="34" charset="0"/>
                <a:ea typeface="Times New Roman" panose="02020603050405020304" pitchFamily="18" charset="0"/>
              </a:rPr>
              <a:t>TPEA – Invoice exposures = Gap </a:t>
            </a:r>
            <a:endParaRPr lang="en-US" sz="1500" b="1"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Negative gap is when invoice exposures exceed TPEA (less than -$10,000) </a:t>
            </a:r>
          </a:p>
          <a:p>
            <a:pPr marL="342900" marR="0" lvl="0" indent="-342900">
              <a:spcBef>
                <a:spcPts val="0"/>
              </a:spcBef>
              <a:spcAft>
                <a:spcPts val="0"/>
              </a:spcAft>
              <a:buFont typeface="Symbol" panose="05050102010706020507" pitchFamily="18" charset="2"/>
              <a:buChar char=""/>
            </a:pPr>
            <a:r>
              <a:rPr lang="en-US" sz="1500" dirty="0">
                <a:latin typeface="Calibri" panose="020F0502020204030204" pitchFamily="34" charset="0"/>
                <a:ea typeface="Times New Roman" panose="02020603050405020304" pitchFamily="18" charset="0"/>
              </a:rPr>
              <a:t>Positive gap is when TPEA exceeds invoice exposures (more than $10,000) </a:t>
            </a:r>
          </a:p>
          <a:p>
            <a:pPr marL="342900" marR="0" lvl="0" indent="-342900">
              <a:spcBef>
                <a:spcPts val="0"/>
              </a:spcBef>
              <a:spcAft>
                <a:spcPts val="0"/>
              </a:spcAft>
              <a:buFont typeface="Symbol" panose="05050102010706020507" pitchFamily="18" charset="2"/>
              <a:buChar char=""/>
            </a:pPr>
            <a:r>
              <a:rPr lang="en-US" sz="1500" dirty="0">
                <a:latin typeface="Calibri" panose="020F0502020204030204" pitchFamily="34" charset="0"/>
                <a:ea typeface="Times New Roman" panose="02020603050405020304" pitchFamily="18" charset="0"/>
              </a:rPr>
              <a:t>Independent amounts posted as a result of NPRR1165 are not included in these calculations. IA’s are part of TPES. </a:t>
            </a:r>
            <a:endParaRPr lang="en-US" sz="1500"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5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77111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442118"/>
          </a:xfrm>
        </p:spPr>
        <p:txBody>
          <a:bodyPr/>
          <a:lstStyle/>
          <a:p>
            <a:pPr algn="ctr"/>
            <a:r>
              <a:rPr lang="en-US" sz="2000" dirty="0"/>
              <a:t>Current EAL Formula vs. Scenarios #1, #1a and 1b</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42900" y="914400"/>
            <a:ext cx="8724900" cy="5562600"/>
          </a:xfrm>
        </p:spPr>
        <p:txBody>
          <a:bodyPr/>
          <a:lstStyle/>
          <a:p>
            <a:pPr marL="0" marR="0" indent="0">
              <a:lnSpc>
                <a:spcPct val="107000"/>
              </a:lnSpc>
              <a:spcBef>
                <a:spcPts val="0"/>
              </a:spcBef>
              <a:spcAft>
                <a:spcPts val="0"/>
              </a:spcAft>
              <a:buNone/>
            </a:pPr>
            <a:r>
              <a:rPr lang="en-US" sz="1400" b="1" dirty="0">
                <a:ea typeface="Times New Roman" panose="02020603050405020304" pitchFamily="18" charset="0"/>
              </a:rPr>
              <a:t>Current: </a:t>
            </a:r>
            <a:r>
              <a:rPr lang="en-US" sz="1400" dirty="0">
                <a:effectLst/>
                <a:ea typeface="Times New Roman" panose="02020603050405020304" pitchFamily="18" charset="0"/>
              </a:rPr>
              <a:t>EAL </a:t>
            </a:r>
            <a:r>
              <a:rPr lang="en-US" sz="1400" i="1" baseline="-25000" dirty="0">
                <a:effectLst/>
                <a:ea typeface="Times New Roman" panose="02020603050405020304" pitchFamily="18" charset="0"/>
              </a:rPr>
              <a:t>q</a:t>
            </a:r>
            <a:r>
              <a:rPr lang="en-US" sz="1400" dirty="0">
                <a:effectLst/>
                <a:ea typeface="Times New Roman" panose="02020603050405020304" pitchFamily="18" charset="0"/>
              </a:rPr>
              <a:t> = Max [IEL during the first 40-day period only beginning on the date that the Counter-Party commences activity in ERCOT markets, </a:t>
            </a:r>
            <a:r>
              <a:rPr lang="en-US" sz="1400" dirty="0">
                <a:effectLst/>
                <a:highlight>
                  <a:srgbClr val="00FFFF"/>
                </a:highlight>
                <a:ea typeface="Times New Roman" panose="02020603050405020304" pitchFamily="18" charset="0"/>
              </a:rPr>
              <a:t>RFAF * Max {RTLE during the previous </a:t>
            </a:r>
            <a:r>
              <a:rPr lang="en-US" sz="1400" i="1" dirty="0" err="1">
                <a:effectLst/>
                <a:highlight>
                  <a:srgbClr val="00FFFF"/>
                </a:highlight>
                <a:ea typeface="Times New Roman" panose="02020603050405020304" pitchFamily="18" charset="0"/>
              </a:rPr>
              <a:t>lrq</a:t>
            </a:r>
            <a:r>
              <a:rPr lang="en-US" sz="1400" i="1" dirty="0">
                <a:effectLst/>
                <a:highlight>
                  <a:srgbClr val="00FFFF"/>
                </a:highlight>
                <a:ea typeface="Times New Roman" panose="02020603050405020304" pitchFamily="18" charset="0"/>
              </a:rPr>
              <a:t> </a:t>
            </a:r>
            <a:r>
              <a:rPr lang="en-US" sz="1400" dirty="0">
                <a:effectLst/>
                <a:highlight>
                  <a:srgbClr val="00FFFF"/>
                </a:highlight>
                <a:ea typeface="Times New Roman" panose="02020603050405020304" pitchFamily="18" charset="0"/>
              </a:rPr>
              <a:t>days}, RTLF</a:t>
            </a:r>
            <a:r>
              <a:rPr lang="en-US" sz="1400" dirty="0">
                <a:effectLst/>
                <a:ea typeface="Times New Roman" panose="02020603050405020304" pitchFamily="18" charset="0"/>
              </a:rPr>
              <a:t>] + </a:t>
            </a:r>
            <a:r>
              <a:rPr lang="en-US" sz="1400" dirty="0">
                <a:effectLst/>
                <a:highlight>
                  <a:srgbClr val="FF0000"/>
                </a:highlight>
                <a:ea typeface="Times New Roman" panose="02020603050405020304" pitchFamily="18" charset="0"/>
              </a:rPr>
              <a:t>DFAF * DALE</a:t>
            </a:r>
            <a:r>
              <a:rPr lang="en-US" sz="1400" dirty="0">
                <a:effectLst/>
                <a:ea typeface="Times New Roman" panose="02020603050405020304" pitchFamily="18" charset="0"/>
              </a:rPr>
              <a:t> + </a:t>
            </a:r>
            <a:r>
              <a:rPr lang="en-US" sz="1400" dirty="0">
                <a:effectLst/>
                <a:highlight>
                  <a:srgbClr val="00FF00"/>
                </a:highlight>
                <a:ea typeface="Times New Roman" panose="02020603050405020304" pitchFamily="18" charset="0"/>
              </a:rPr>
              <a:t>Max [RTLCNS, Max {URTA during the previous </a:t>
            </a:r>
            <a:r>
              <a:rPr lang="en-US" sz="1400" i="1" dirty="0" err="1">
                <a:effectLst/>
                <a:highlight>
                  <a:srgbClr val="00FF00"/>
                </a:highlight>
                <a:ea typeface="Times New Roman" panose="02020603050405020304" pitchFamily="18" charset="0"/>
              </a:rPr>
              <a:t>lrq</a:t>
            </a:r>
            <a:r>
              <a:rPr lang="en-US" sz="1400" i="1" dirty="0">
                <a:effectLst/>
                <a:highlight>
                  <a:srgbClr val="00FF00"/>
                </a:highlight>
                <a:ea typeface="Times New Roman" panose="02020603050405020304" pitchFamily="18" charset="0"/>
              </a:rPr>
              <a:t> </a:t>
            </a:r>
            <a:r>
              <a:rPr lang="en-US" sz="1400" dirty="0">
                <a:effectLst/>
                <a:highlight>
                  <a:srgbClr val="00FF00"/>
                </a:highlight>
                <a:ea typeface="Times New Roman" panose="02020603050405020304" pitchFamily="18" charset="0"/>
              </a:rPr>
              <a:t>days}]</a:t>
            </a:r>
            <a:r>
              <a:rPr lang="en-US" sz="1400" dirty="0">
                <a:effectLst/>
                <a:ea typeface="Times New Roman" panose="02020603050405020304" pitchFamily="18" charset="0"/>
              </a:rPr>
              <a:t> + OUT</a:t>
            </a:r>
            <a:r>
              <a:rPr lang="en-US" sz="1400" i="1" baseline="-25000" dirty="0">
                <a:effectLst/>
                <a:ea typeface="Times New Roman" panose="02020603050405020304" pitchFamily="18" charset="0"/>
              </a:rPr>
              <a:t> q</a:t>
            </a:r>
            <a:r>
              <a:rPr lang="en-US" sz="1400" dirty="0">
                <a:effectLst/>
                <a:ea typeface="Times New Roman" panose="02020603050405020304" pitchFamily="18" charset="0"/>
              </a:rPr>
              <a:t> + ILE</a:t>
            </a:r>
            <a:r>
              <a:rPr lang="en-US" sz="1400" baseline="-25000" dirty="0">
                <a:effectLst/>
                <a:ea typeface="Times New Roman" panose="02020603050405020304" pitchFamily="18" charset="0"/>
              </a:rPr>
              <a:t> </a:t>
            </a:r>
            <a:r>
              <a:rPr lang="en-US" sz="1400" i="1" baseline="-25000" dirty="0">
                <a:effectLst/>
                <a:ea typeface="Times New Roman" panose="02020603050405020304" pitchFamily="18" charset="0"/>
              </a:rPr>
              <a:t>q</a:t>
            </a:r>
          </a:p>
          <a:p>
            <a:pPr marL="0" marR="0" indent="0" algn="ctr">
              <a:lnSpc>
                <a:spcPct val="107000"/>
              </a:lnSpc>
              <a:spcBef>
                <a:spcPts val="0"/>
              </a:spcBef>
              <a:spcAft>
                <a:spcPts val="0"/>
              </a:spcAft>
              <a:buNone/>
            </a:pPr>
            <a:endParaRPr lang="en-US" sz="1400" i="1" baseline="-25000" dirty="0">
              <a:latin typeface="+mj-lt"/>
              <a:ea typeface="Times New Roman" panose="02020603050405020304" pitchFamily="18" charset="0"/>
            </a:endParaRPr>
          </a:p>
          <a:p>
            <a:pPr marL="0" indent="0" algn="ctr">
              <a:lnSpc>
                <a:spcPct val="107000"/>
              </a:lnSpc>
              <a:spcBef>
                <a:spcPts val="0"/>
              </a:spcBef>
              <a:buNone/>
            </a:pPr>
            <a:r>
              <a:rPr lang="en-US" sz="1400" dirty="0">
                <a:effectLst/>
                <a:latin typeface="+mj-lt"/>
                <a:ea typeface="Times New Roman" panose="02020603050405020304" pitchFamily="18" charset="0"/>
              </a:rPr>
              <a:t>OUT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OIA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UDAA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UFA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 UTA </a:t>
            </a:r>
            <a:r>
              <a:rPr lang="en-US" sz="1400" i="1" baseline="-25000" dirty="0">
                <a:effectLst/>
                <a:latin typeface="+mj-lt"/>
                <a:ea typeface="Times New Roman" panose="02020603050405020304" pitchFamily="18" charset="0"/>
              </a:rPr>
              <a:t>q</a:t>
            </a:r>
            <a:r>
              <a:rPr lang="en-US" sz="1400" dirty="0">
                <a:effectLst/>
                <a:latin typeface="+mj-lt"/>
                <a:ea typeface="Times New Roman" panose="02020603050405020304" pitchFamily="18" charset="0"/>
              </a:rPr>
              <a:t> </a:t>
            </a:r>
            <a:r>
              <a:rPr lang="en-US" sz="1400" dirty="0">
                <a:solidFill>
                  <a:srgbClr val="FF0000"/>
                </a:solidFill>
                <a:effectLst/>
                <a:latin typeface="+mj-lt"/>
                <a:ea typeface="Times New Roman" panose="02020603050405020304" pitchFamily="18" charset="0"/>
              </a:rPr>
              <a:t>+ CARD*</a:t>
            </a:r>
            <a:endParaRPr lang="en-US" sz="800" dirty="0">
              <a:solidFill>
                <a:srgbClr val="FF0000"/>
              </a:solidFill>
              <a:effectLst/>
              <a:latin typeface="+mj-lt"/>
              <a:ea typeface="Times New Roman" panose="02020603050405020304" pitchFamily="18" charset="0"/>
            </a:endParaRPr>
          </a:p>
          <a:p>
            <a:pPr marL="0" marR="0" indent="0" algn="ctr">
              <a:lnSpc>
                <a:spcPct val="107000"/>
              </a:lnSpc>
              <a:spcBef>
                <a:spcPts val="0"/>
              </a:spcBef>
              <a:spcAft>
                <a:spcPts val="0"/>
              </a:spcAft>
              <a:buNone/>
            </a:pPr>
            <a:endParaRPr lang="en-US" sz="1400" i="1" baseline="-25000" dirty="0">
              <a:latin typeface="+mj-lt"/>
              <a:ea typeface="Times New Roman" panose="02020603050405020304" pitchFamily="18" charset="0"/>
            </a:endParaRPr>
          </a:p>
          <a:p>
            <a:pPr marL="0" indent="0">
              <a:lnSpc>
                <a:spcPct val="105000"/>
              </a:lnSpc>
              <a:spcBef>
                <a:spcPts val="0"/>
              </a:spcBef>
              <a:buNone/>
            </a:pPr>
            <a:r>
              <a:rPr lang="en-US" sz="1400" b="1" dirty="0">
                <a:latin typeface="Arial-BoldMT"/>
                <a:ea typeface="Calibri" panose="020F0502020204030204" pitchFamily="34" charset="0"/>
                <a:cs typeface="Arial-BoldMT"/>
              </a:rPr>
              <a:t>Scenario #1: </a:t>
            </a:r>
            <a:r>
              <a:rPr lang="en-US" sz="1400" dirty="0">
                <a:effectLst/>
                <a:latin typeface="Arial-BoldMT"/>
                <a:ea typeface="Calibri" panose="020F0502020204030204" pitchFamily="34" charset="0"/>
                <a:cs typeface="Arial-BoldMT"/>
              </a:rPr>
              <a:t> </a:t>
            </a:r>
            <a:r>
              <a:rPr lang="en-US" sz="1400" dirty="0">
                <a:solidFill>
                  <a:srgbClr val="000000"/>
                </a:solidFill>
                <a:effectLst/>
                <a:latin typeface="Calibri" panose="020F0502020204030204" pitchFamily="34" charset="0"/>
                <a:ea typeface="Calibri" panose="020F0502020204030204" pitchFamily="34" charset="0"/>
              </a:rPr>
              <a:t>EAL t = Max [</a:t>
            </a:r>
            <a:r>
              <a:rPr lang="en-US" sz="1400" strike="sngStrike" dirty="0">
                <a:solidFill>
                  <a:srgbClr val="FF0000"/>
                </a:solidFill>
                <a:effectLst/>
                <a:latin typeface="Calibri" panose="020F0502020204030204" pitchFamily="34" charset="0"/>
                <a:ea typeface="Calibri" panose="020F0502020204030204" pitchFamily="34" charset="0"/>
              </a:rPr>
              <a:t>RFAF *</a:t>
            </a:r>
            <a:r>
              <a:rPr lang="en-US" sz="1400" dirty="0">
                <a:solidFill>
                  <a:srgbClr val="FF0000"/>
                </a:solidFill>
                <a:effectLst/>
                <a:latin typeface="Calibri" panose="020F0502020204030204" pitchFamily="34" charset="0"/>
                <a:ea typeface="Calibri" panose="020F0502020204030204" pitchFamily="34" charset="0"/>
              </a:rPr>
              <a:t> </a:t>
            </a:r>
            <a:r>
              <a:rPr lang="en-US" sz="1400" dirty="0">
                <a:solidFill>
                  <a:srgbClr val="000000"/>
                </a:solidFill>
                <a:effectLst/>
                <a:latin typeface="Calibri" panose="020F0502020204030204" pitchFamily="34" charset="0"/>
                <a:ea typeface="Calibri" panose="020F0502020204030204" pitchFamily="34" charset="0"/>
              </a:rPr>
              <a:t>Max {</a:t>
            </a:r>
            <a:r>
              <a:rPr lang="en-US" sz="1400" strike="sngStrike" dirty="0">
                <a:solidFill>
                  <a:srgbClr val="FF0000"/>
                </a:solidFill>
                <a:effectLst/>
                <a:latin typeface="Calibri" panose="020F0502020204030204" pitchFamily="34" charset="0"/>
                <a:ea typeface="Calibri" panose="020F0502020204030204" pitchFamily="34" charset="0"/>
              </a:rPr>
              <a:t> RT</a:t>
            </a:r>
            <a:r>
              <a:rPr lang="en-US" sz="1400" dirty="0">
                <a:solidFill>
                  <a:srgbClr val="FF0000"/>
                </a:solidFill>
                <a:effectLst/>
                <a:latin typeface="Calibri" panose="020F0502020204030204" pitchFamily="34" charset="0"/>
                <a:ea typeface="Calibri" panose="020F0502020204030204" pitchFamily="34" charset="0"/>
              </a:rPr>
              <a:t>N</a:t>
            </a:r>
            <a:r>
              <a:rPr lang="en-US" sz="1400" dirty="0">
                <a:solidFill>
                  <a:srgbClr val="000000"/>
                </a:solidFill>
                <a:effectLst/>
                <a:latin typeface="Calibri" panose="020F0502020204030204" pitchFamily="34" charset="0"/>
                <a:ea typeface="Calibri" panose="020F0502020204030204" pitchFamily="34" charset="0"/>
              </a:rPr>
              <a:t>LE during the previous </a:t>
            </a:r>
            <a:r>
              <a:rPr lang="en-US" sz="1400" dirty="0" err="1">
                <a:solidFill>
                  <a:srgbClr val="000000"/>
                </a:solidFill>
                <a:effectLst/>
                <a:latin typeface="Calibri" panose="020F0502020204030204" pitchFamily="34" charset="0"/>
                <a:ea typeface="Calibri" panose="020F0502020204030204" pitchFamily="34" charset="0"/>
              </a:rPr>
              <a:t>lrt</a:t>
            </a:r>
            <a:r>
              <a:rPr lang="en-US" sz="1400" dirty="0">
                <a:solidFill>
                  <a:srgbClr val="000000"/>
                </a:solidFill>
                <a:effectLst/>
                <a:latin typeface="Calibri" panose="020F0502020204030204" pitchFamily="34" charset="0"/>
                <a:ea typeface="Calibri" panose="020F0502020204030204" pitchFamily="34" charset="0"/>
              </a:rPr>
              <a:t> days}, </a:t>
            </a:r>
            <a:r>
              <a:rPr lang="en-US" sz="1400" dirty="0">
                <a:solidFill>
                  <a:srgbClr val="FF0000"/>
                </a:solidFill>
                <a:effectLst/>
                <a:latin typeface="Calibri" panose="020F0502020204030204" pitchFamily="34" charset="0"/>
                <a:ea typeface="Calibri" panose="020F0502020204030204" pitchFamily="34" charset="0"/>
              </a:rPr>
              <a:t>FAF*</a:t>
            </a:r>
            <a:r>
              <a:rPr lang="en-US" sz="1400" strike="sngStrike" dirty="0">
                <a:solidFill>
                  <a:srgbClr val="FF0000"/>
                </a:solidFill>
                <a:effectLst/>
                <a:latin typeface="Calibri" panose="020F0502020204030204" pitchFamily="34" charset="0"/>
                <a:ea typeface="Calibri" panose="020F0502020204030204" pitchFamily="34" charset="0"/>
              </a:rPr>
              <a:t>RT</a:t>
            </a:r>
            <a:r>
              <a:rPr lang="en-US" sz="1400" dirty="0">
                <a:solidFill>
                  <a:srgbClr val="FF0000"/>
                </a:solidFill>
                <a:effectLst/>
                <a:latin typeface="Calibri" panose="020F0502020204030204" pitchFamily="34" charset="0"/>
                <a:ea typeface="Calibri" panose="020F0502020204030204" pitchFamily="34" charset="0"/>
              </a:rPr>
              <a:t>N</a:t>
            </a:r>
            <a:r>
              <a:rPr lang="en-US" sz="1400" dirty="0">
                <a:solidFill>
                  <a:srgbClr val="000000"/>
                </a:solidFill>
                <a:effectLst/>
                <a:latin typeface="Calibri" panose="020F0502020204030204" pitchFamily="34" charset="0"/>
                <a:ea typeface="Calibri" panose="020F0502020204030204" pitchFamily="34" charset="0"/>
              </a:rPr>
              <a:t>L</a:t>
            </a:r>
            <a:r>
              <a:rPr lang="en-US" sz="1400" dirty="0">
                <a:effectLst/>
                <a:latin typeface="Calibri" panose="020F0502020204030204" pitchFamily="34" charset="0"/>
                <a:ea typeface="Calibri" panose="020F0502020204030204" pitchFamily="34" charset="0"/>
              </a:rPr>
              <a:t>F]</a:t>
            </a:r>
            <a:r>
              <a:rPr lang="en-US" sz="1400" dirty="0">
                <a:solidFill>
                  <a:srgbClr val="000000"/>
                </a:solidFill>
                <a:effectLst/>
                <a:latin typeface="Calibri" panose="020F0502020204030204" pitchFamily="34" charset="0"/>
                <a:ea typeface="Calibri" panose="020F0502020204030204" pitchFamily="34" charset="0"/>
              </a:rPr>
              <a:t> </a:t>
            </a:r>
            <a:r>
              <a:rPr lang="en-US" sz="1400" strike="sngStrike" dirty="0">
                <a:solidFill>
                  <a:srgbClr val="FF0000"/>
                </a:solidFill>
                <a:effectLst/>
                <a:latin typeface="Calibri" panose="020F0502020204030204" pitchFamily="34" charset="0"/>
                <a:ea typeface="Calibri" panose="020F0502020204030204" pitchFamily="34" charset="0"/>
              </a:rPr>
              <a:t>+ DFAF * DALE</a:t>
            </a:r>
            <a:r>
              <a:rPr lang="en-US" sz="1400" dirty="0">
                <a:solidFill>
                  <a:srgbClr val="FF0000"/>
                </a:solidFill>
                <a:effectLst/>
                <a:latin typeface="Calibri" panose="020F0502020204030204" pitchFamily="34" charset="0"/>
                <a:ea typeface="Calibri" panose="020F0502020204030204" pitchFamily="34" charset="0"/>
              </a:rPr>
              <a:t> </a:t>
            </a:r>
            <a:r>
              <a:rPr lang="en-US" sz="1400" dirty="0">
                <a:solidFill>
                  <a:srgbClr val="000000"/>
                </a:solidFill>
                <a:effectLst/>
                <a:latin typeface="Calibri" panose="020F0502020204030204" pitchFamily="34" charset="0"/>
                <a:ea typeface="Calibri" panose="020F0502020204030204" pitchFamily="34" charset="0"/>
              </a:rPr>
              <a:t>+ </a:t>
            </a:r>
            <a:r>
              <a:rPr lang="en-US" sz="1400" dirty="0">
                <a:solidFill>
                  <a:srgbClr val="FF0000"/>
                </a:solidFill>
                <a:effectLst/>
                <a:latin typeface="Calibri" panose="020F0502020204030204" pitchFamily="34" charset="0"/>
                <a:ea typeface="Calibri" panose="020F0502020204030204" pitchFamily="34" charset="0"/>
              </a:rPr>
              <a:t>Max </a:t>
            </a:r>
            <a:r>
              <a:rPr lang="en-US" sz="1400" strike="sngStrike" dirty="0">
                <a:solidFill>
                  <a:srgbClr val="FF0000"/>
                </a:solidFill>
                <a:effectLst/>
                <a:latin typeface="Calibri" panose="020F0502020204030204" pitchFamily="34" charset="0"/>
                <a:ea typeface="Calibri" panose="020F0502020204030204" pitchFamily="34" charset="0"/>
              </a:rPr>
              <a:t>[</a:t>
            </a:r>
            <a:r>
              <a:rPr lang="en-US" sz="1400" strike="sngStrike" dirty="0">
                <a:solidFill>
                  <a:srgbClr val="000000"/>
                </a:solidFill>
                <a:effectLst/>
                <a:latin typeface="Calibri" panose="020F0502020204030204" pitchFamily="34" charset="0"/>
                <a:ea typeface="Calibri" panose="020F0502020204030204" pitchFamily="34" charset="0"/>
              </a:rPr>
              <a:t>RTLCNS</a:t>
            </a:r>
            <a:r>
              <a:rPr lang="en-US" sz="1400" strike="sngStrike" dirty="0">
                <a:solidFill>
                  <a:srgbClr val="FF0000"/>
                </a:solidFill>
                <a:effectLst/>
                <a:latin typeface="Calibri" panose="020F0502020204030204" pitchFamily="34" charset="0"/>
                <a:ea typeface="Calibri" panose="020F0502020204030204" pitchFamily="34" charset="0"/>
              </a:rPr>
              <a:t> </a:t>
            </a:r>
            <a:r>
              <a:rPr lang="en-US" sz="1400" dirty="0">
                <a:solidFill>
                  <a:srgbClr val="FF0000"/>
                </a:solidFill>
                <a:effectLst/>
                <a:latin typeface="Calibri" panose="020F0502020204030204" pitchFamily="34" charset="0"/>
                <a:ea typeface="Calibri" panose="020F0502020204030204" pitchFamily="34" charset="0"/>
              </a:rPr>
              <a:t>NLCD,</a:t>
            </a:r>
            <a:r>
              <a:rPr lang="en-US" sz="1400" strike="sngStrike" dirty="0">
                <a:solidFill>
                  <a:srgbClr val="FF0000"/>
                </a:solidFill>
                <a:effectLst/>
                <a:latin typeface="Calibri" panose="020F0502020204030204" pitchFamily="34" charset="0"/>
                <a:ea typeface="Calibri" panose="020F0502020204030204" pitchFamily="34" charset="0"/>
              </a:rPr>
              <a:t> </a:t>
            </a:r>
            <a:r>
              <a:rPr lang="en-US" sz="1400" dirty="0">
                <a:effectLst/>
                <a:latin typeface="Calibri" panose="020F0502020204030204" pitchFamily="34" charset="0"/>
                <a:ea typeface="Calibri" panose="020F0502020204030204" pitchFamily="34" charset="0"/>
              </a:rPr>
              <a:t>Max {U</a:t>
            </a:r>
            <a:r>
              <a:rPr lang="en-US" sz="1400" dirty="0">
                <a:solidFill>
                  <a:srgbClr val="FF0000"/>
                </a:solidFill>
                <a:effectLst/>
                <a:latin typeface="Calibri" panose="020F0502020204030204" pitchFamily="34" charset="0"/>
                <a:ea typeface="Calibri" panose="020F0502020204030204" pitchFamily="34" charset="0"/>
              </a:rPr>
              <a:t>LE</a:t>
            </a:r>
            <a:r>
              <a:rPr lang="en-US" sz="1400" strike="sngStrike" dirty="0">
                <a:solidFill>
                  <a:srgbClr val="FF0000"/>
                </a:solidFill>
                <a:effectLst/>
                <a:latin typeface="Calibri" panose="020F0502020204030204" pitchFamily="34" charset="0"/>
                <a:ea typeface="Calibri" panose="020F0502020204030204" pitchFamily="34" charset="0"/>
              </a:rPr>
              <a:t>RTA</a:t>
            </a:r>
            <a:r>
              <a:rPr lang="en-US" sz="1400" dirty="0">
                <a:effectLst/>
                <a:latin typeface="Calibri" panose="020F0502020204030204" pitchFamily="34" charset="0"/>
                <a:ea typeface="Calibri" panose="020F0502020204030204" pitchFamily="34" charset="0"/>
              </a:rPr>
              <a:t> during the previous </a:t>
            </a:r>
            <a:r>
              <a:rPr lang="en-US" sz="1400" dirty="0" err="1">
                <a:effectLst/>
                <a:latin typeface="Calibri" panose="020F0502020204030204" pitchFamily="34" charset="0"/>
                <a:ea typeface="Calibri" panose="020F0502020204030204" pitchFamily="34" charset="0"/>
              </a:rPr>
              <a:t>lrq</a:t>
            </a:r>
            <a:r>
              <a:rPr lang="en-US" sz="1400" dirty="0">
                <a:effectLst/>
                <a:latin typeface="Calibri" panose="020F0502020204030204" pitchFamily="34" charset="0"/>
                <a:ea typeface="Calibri" panose="020F0502020204030204" pitchFamily="34" charset="0"/>
              </a:rPr>
              <a:t> days}</a:t>
            </a:r>
            <a:r>
              <a:rPr lang="en-US" sz="1400" strike="sngStrike" dirty="0">
                <a:solidFill>
                  <a:srgbClr val="FF0000"/>
                </a:solidFill>
                <a:effectLst/>
                <a:latin typeface="Calibri" panose="020F0502020204030204" pitchFamily="34" charset="0"/>
                <a:ea typeface="Calibri" panose="020F0502020204030204" pitchFamily="34" charset="0"/>
              </a:rPr>
              <a:t>]</a:t>
            </a:r>
            <a:r>
              <a:rPr lang="en-US" sz="1400" dirty="0">
                <a:solidFill>
                  <a:srgbClr val="FF0000"/>
                </a:solidFill>
                <a:effectLst/>
                <a:latin typeface="Calibri" panose="020F0502020204030204" pitchFamily="34" charset="0"/>
                <a:ea typeface="Calibri" panose="020F0502020204030204" pitchFamily="34" charset="0"/>
              </a:rPr>
              <a:t> </a:t>
            </a:r>
            <a:r>
              <a:rPr lang="en-US" sz="1400" dirty="0">
                <a:solidFill>
                  <a:srgbClr val="000000"/>
                </a:solidFill>
                <a:effectLst/>
                <a:latin typeface="Calibri" panose="020F0502020204030204" pitchFamily="34" charset="0"/>
                <a:ea typeface="Calibri" panose="020F0502020204030204" pitchFamily="34" charset="0"/>
              </a:rPr>
              <a:t>+ OUT </a:t>
            </a:r>
            <a:r>
              <a:rPr lang="en-US" sz="1400" dirty="0">
                <a:solidFill>
                  <a:srgbClr val="000000"/>
                </a:solidFill>
                <a:effectLst/>
                <a:highlight>
                  <a:srgbClr val="FFFF00"/>
                </a:highlight>
                <a:latin typeface="Calibri" panose="020F0502020204030204" pitchFamily="34" charset="0"/>
                <a:ea typeface="Calibri" panose="020F0502020204030204" pitchFamily="34" charset="0"/>
              </a:rPr>
              <a:t>(included UDAA)</a:t>
            </a:r>
            <a:r>
              <a:rPr lang="en-US" sz="1400" dirty="0">
                <a:solidFill>
                  <a:srgbClr val="000000"/>
                </a:solidFill>
                <a:effectLst/>
                <a:latin typeface="Calibri" panose="020F0502020204030204" pitchFamily="34" charset="0"/>
                <a:ea typeface="Calibri" panose="020F0502020204030204" pitchFamily="34" charset="0"/>
              </a:rPr>
              <a:t> </a:t>
            </a:r>
            <a:r>
              <a:rPr lang="en-US" sz="1400" i="1" baseline="-25000" dirty="0">
                <a:solidFill>
                  <a:srgbClr val="000000"/>
                </a:solidFill>
                <a:effectLst/>
                <a:latin typeface="Calibri" panose="020F0502020204030204" pitchFamily="34" charset="0"/>
                <a:ea typeface="Calibri" panose="020F0502020204030204" pitchFamily="34" charset="0"/>
              </a:rPr>
              <a:t>  </a:t>
            </a:r>
            <a:endParaRPr lang="en-US" sz="1400" dirty="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endParaRPr lang="en-US" sz="1000" b="1" dirty="0">
              <a:solidFill>
                <a:srgbClr val="00000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000" b="1" dirty="0">
                <a:solidFill>
                  <a:srgbClr val="000000"/>
                </a:solidFill>
                <a:effectLst/>
                <a:latin typeface="Calibri" panose="020F0502020204030204" pitchFamily="34" charset="0"/>
                <a:ea typeface="Calibri" panose="020F0502020204030204" pitchFamily="34" charset="0"/>
              </a:rPr>
              <a:t>NLE </a:t>
            </a:r>
            <a:r>
              <a:rPr lang="en-US" sz="1000" dirty="0">
                <a:solidFill>
                  <a:srgbClr val="000000"/>
                </a:solidFill>
                <a:effectLst/>
                <a:latin typeface="Calibri" panose="020F0502020204030204" pitchFamily="34" charset="0"/>
                <a:ea typeface="Calibri" panose="020F0502020204030204" pitchFamily="34" charset="0"/>
              </a:rPr>
              <a:t>= Total net liability extrapolated  (Last 14 days RTM Initial Statement Average + Last 14 days DAM Initial Statement Average based on RTM Initial OD)*M1. Use same RTM ODs for DAM as well</a:t>
            </a:r>
            <a:endParaRPr lang="en-US" sz="1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000" b="1" dirty="0">
                <a:solidFill>
                  <a:srgbClr val="000000"/>
                </a:solidFill>
                <a:effectLst/>
                <a:latin typeface="Calibri" panose="020F0502020204030204" pitchFamily="34" charset="0"/>
                <a:ea typeface="Calibri" panose="020F0502020204030204" pitchFamily="34" charset="0"/>
              </a:rPr>
              <a:t>NLF</a:t>
            </a:r>
            <a:r>
              <a:rPr lang="en-US" sz="1000" dirty="0">
                <a:solidFill>
                  <a:srgbClr val="000000"/>
                </a:solidFill>
                <a:effectLst/>
                <a:latin typeface="Calibri" panose="020F0502020204030204" pitchFamily="34" charset="0"/>
                <a:ea typeface="Calibri" panose="020F0502020204030204" pitchFamily="34" charset="0"/>
              </a:rPr>
              <a:t> = net liability forward = 1.5 * NLCD</a:t>
            </a:r>
            <a:endParaRPr lang="en-US" sz="1000" dirty="0">
              <a:solidFill>
                <a:srgbClr val="000000"/>
              </a:solidFill>
              <a:effectLst/>
              <a:highlight>
                <a:srgbClr val="FFFF00"/>
              </a:highlight>
              <a:latin typeface="Calibri" panose="020F0502020204030204" pitchFamily="34" charset="0"/>
              <a:ea typeface="Calibri" panose="020F0502020204030204" pitchFamily="34" charset="0"/>
            </a:endParaRPr>
          </a:p>
          <a:p>
            <a:pPr marL="0" marR="0">
              <a:lnSpc>
                <a:spcPct val="105000"/>
              </a:lnSpc>
              <a:spcBef>
                <a:spcPts val="0"/>
              </a:spcBef>
              <a:spcAft>
                <a:spcPts val="0"/>
              </a:spcAft>
            </a:pPr>
            <a:r>
              <a:rPr lang="en-US" sz="1000" b="1" i="1" dirty="0">
                <a:solidFill>
                  <a:srgbClr val="000000"/>
                </a:solidFill>
                <a:effectLst/>
                <a:latin typeface="Calibri" panose="020F0502020204030204" pitchFamily="34" charset="0"/>
                <a:ea typeface="Calibri" panose="020F0502020204030204" pitchFamily="34" charset="0"/>
              </a:rPr>
              <a:t>NLCD</a:t>
            </a:r>
            <a:r>
              <a:rPr lang="en-US" sz="1000" dirty="0">
                <a:solidFill>
                  <a:srgbClr val="000000"/>
                </a:solidFill>
                <a:effectLst/>
                <a:latin typeface="Calibri" panose="020F0502020204030204" pitchFamily="34" charset="0"/>
                <a:ea typeface="Calibri" panose="020F0502020204030204" pitchFamily="34" charset="0"/>
              </a:rPr>
              <a:t> = (7 most recent Operating days Real time estimates + 7 most recent DAM ODs day-ahead) if settled data is available use settled else estimates – no price cap</a:t>
            </a:r>
          </a:p>
          <a:p>
            <a:pPr marL="0" marR="0">
              <a:lnSpc>
                <a:spcPct val="105000"/>
              </a:lnSpc>
              <a:spcBef>
                <a:spcPts val="0"/>
              </a:spcBef>
              <a:spcAft>
                <a:spcPts val="0"/>
              </a:spcAft>
            </a:pPr>
            <a:r>
              <a:rPr lang="en-US" sz="1000" b="1" dirty="0">
                <a:solidFill>
                  <a:srgbClr val="000000"/>
                </a:solidFill>
                <a:effectLst/>
                <a:latin typeface="Calibri" panose="020F0502020204030204" pitchFamily="34" charset="0"/>
                <a:ea typeface="Calibri" panose="020F0502020204030204" pitchFamily="34" charset="0"/>
              </a:rPr>
              <a:t>FAF</a:t>
            </a:r>
            <a:r>
              <a:rPr lang="en-US" sz="1000" dirty="0">
                <a:solidFill>
                  <a:srgbClr val="000000"/>
                </a:solidFill>
                <a:effectLst/>
                <a:latin typeface="Calibri" panose="020F0502020204030204" pitchFamily="34" charset="0"/>
                <a:ea typeface="Calibri" panose="020F0502020204030204" pitchFamily="34" charset="0"/>
              </a:rPr>
              <a:t> = 21 future / most recent days 7 RTM Prices</a:t>
            </a:r>
            <a:endParaRPr lang="en-US" sz="1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000" b="1" dirty="0">
                <a:solidFill>
                  <a:srgbClr val="000000"/>
                </a:solidFill>
                <a:effectLst/>
                <a:latin typeface="Calibri" panose="020F0502020204030204" pitchFamily="34" charset="0"/>
                <a:ea typeface="Calibri" panose="020F0502020204030204" pitchFamily="34" charset="0"/>
              </a:rPr>
              <a:t>ULE</a:t>
            </a:r>
            <a:r>
              <a:rPr lang="en-US" sz="1000" dirty="0">
                <a:solidFill>
                  <a:srgbClr val="000000"/>
                </a:solidFill>
                <a:effectLst/>
                <a:latin typeface="Calibri" panose="020F0502020204030204" pitchFamily="34" charset="0"/>
                <a:ea typeface="Calibri" panose="020F0502020204030204" pitchFamily="34" charset="0"/>
              </a:rPr>
              <a:t> = unbilled liability extrapolated (Last 14 days RTM Initial Statement Average + Last 14 days DAM Initial Statement Average based on RTM Initial OD)*M2 -  use same RTM ODs for DAM as well</a:t>
            </a:r>
          </a:p>
          <a:p>
            <a:pPr marL="0" marR="0" indent="0">
              <a:spcBef>
                <a:spcPts val="0"/>
              </a:spcBef>
              <a:spcAft>
                <a:spcPts val="0"/>
              </a:spcAft>
              <a:buNone/>
            </a:pPr>
            <a:br>
              <a:rPr lang="en-US" sz="1000" b="1" dirty="0">
                <a:solidFill>
                  <a:srgbClr val="000000"/>
                </a:solidFill>
                <a:latin typeface="Calibri" panose="020F0502020204030204" pitchFamily="34" charset="0"/>
                <a:ea typeface="Times New Roman" panose="02020603050405020304" pitchFamily="18" charset="0"/>
              </a:rPr>
            </a:br>
            <a:endParaRPr lang="en-US" sz="1000" b="1" dirty="0">
              <a:solidFill>
                <a:srgbClr val="000000"/>
              </a:solidFill>
              <a:latin typeface="Calibri" panose="020F0502020204030204" pitchFamily="34" charset="0"/>
              <a:ea typeface="Times New Roman" panose="02020603050405020304" pitchFamily="18" charset="0"/>
            </a:endParaRPr>
          </a:p>
          <a:p>
            <a:pPr marL="0" marR="0" indent="0">
              <a:lnSpc>
                <a:spcPct val="105000"/>
              </a:lnSpc>
              <a:spcBef>
                <a:spcPts val="0"/>
              </a:spcBef>
              <a:spcAft>
                <a:spcPts val="0"/>
              </a:spcAft>
              <a:buNone/>
            </a:pPr>
            <a:r>
              <a:rPr lang="en-US" sz="1600" b="1" dirty="0">
                <a:latin typeface="Arial-BoldMT"/>
                <a:ea typeface="Calibri" panose="020F0502020204030204" pitchFamily="34" charset="0"/>
                <a:cs typeface="Arial-BoldMT"/>
              </a:rPr>
              <a:t>Scenario #1a: </a:t>
            </a:r>
            <a:r>
              <a:rPr lang="en-US" sz="1600" dirty="0">
                <a:effectLst/>
                <a:latin typeface="Arial-BoldMT"/>
                <a:ea typeface="Calibri" panose="020F0502020204030204" pitchFamily="34" charset="0"/>
                <a:cs typeface="Arial-BoldMT"/>
              </a:rPr>
              <a:t> </a:t>
            </a:r>
            <a:r>
              <a:rPr lang="en-US" sz="1600" dirty="0">
                <a:solidFill>
                  <a:srgbClr val="000000"/>
                </a:solidFill>
                <a:effectLst/>
                <a:latin typeface="Calibri" panose="020F0502020204030204" pitchFamily="34" charset="0"/>
                <a:ea typeface="Calibri" panose="020F0502020204030204" pitchFamily="34" charset="0"/>
              </a:rPr>
              <a:t>EAL =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RFAF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 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LE during the previous </a:t>
            </a:r>
            <a:r>
              <a:rPr lang="en-US" sz="1600" dirty="0" err="1">
                <a:solidFill>
                  <a:srgbClr val="000000"/>
                </a:solidFill>
                <a:effectLst/>
                <a:highlight>
                  <a:srgbClr val="00FFFF"/>
                </a:highlight>
                <a:latin typeface="Calibri" panose="020F0502020204030204" pitchFamily="34" charset="0"/>
                <a:ea typeface="Calibri" panose="020F0502020204030204" pitchFamily="34" charset="0"/>
              </a:rPr>
              <a:t>lrt</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days},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FAF*</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a:t>
            </a:r>
            <a:r>
              <a:rPr lang="en-US" sz="1600" dirty="0">
                <a:effectLst/>
                <a:highlight>
                  <a:srgbClr val="00FFFF"/>
                </a:highlight>
                <a:latin typeface="Calibri" panose="020F0502020204030204" pitchFamily="34" charset="0"/>
                <a:ea typeface="Calibri" panose="020F0502020204030204" pitchFamily="34" charset="0"/>
              </a:rPr>
              <a:t>F]</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a:t>
            </a:r>
            <a:r>
              <a:rPr lang="en-US" sz="1600" strike="sngStrike" dirty="0">
                <a:solidFill>
                  <a:srgbClr val="FF0000"/>
                </a:solidFill>
                <a:effectLst/>
                <a:latin typeface="Calibri" panose="020F0502020204030204" pitchFamily="34" charset="0"/>
                <a:ea typeface="Calibri" panose="020F0502020204030204" pitchFamily="34" charset="0"/>
              </a:rPr>
              <a:t>+ DFAF * DALE</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a:t>
            </a:r>
            <a:r>
              <a:rPr lang="en-US" sz="1600" strike="sngStrike" dirty="0">
                <a:solidFill>
                  <a:srgbClr val="000000"/>
                </a:solidFill>
                <a:effectLst/>
                <a:highlight>
                  <a:srgbClr val="00FF00"/>
                </a:highlight>
                <a:latin typeface="Calibri" panose="020F0502020204030204" pitchFamily="34" charset="0"/>
                <a:ea typeface="Calibri" panose="020F0502020204030204" pitchFamily="34" charset="0"/>
              </a:rPr>
              <a:t>RTLCNS</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RTLCNS + UDAA),</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effectLst/>
                <a:highlight>
                  <a:srgbClr val="00FF00"/>
                </a:highlight>
                <a:latin typeface="Calibri" panose="020F0502020204030204" pitchFamily="34" charset="0"/>
                <a:ea typeface="Calibri" panose="020F0502020204030204" pitchFamily="34" charset="0"/>
              </a:rPr>
              <a:t>Max {U</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LE</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RTA</a:t>
            </a:r>
            <a:r>
              <a:rPr lang="en-US" sz="1600" dirty="0">
                <a:effectLst/>
                <a:highlight>
                  <a:srgbClr val="00FF00"/>
                </a:highlight>
                <a:latin typeface="Calibri" panose="020F0502020204030204" pitchFamily="34" charset="0"/>
                <a:ea typeface="Calibri" panose="020F0502020204030204" pitchFamily="34" charset="0"/>
              </a:rPr>
              <a:t> during the previous </a:t>
            </a:r>
            <a:r>
              <a:rPr lang="en-US" sz="1600" dirty="0" err="1">
                <a:effectLst/>
                <a:highlight>
                  <a:srgbClr val="00FF00"/>
                </a:highlight>
                <a:latin typeface="Calibri" panose="020F0502020204030204" pitchFamily="34" charset="0"/>
                <a:ea typeface="Calibri" panose="020F0502020204030204" pitchFamily="34" charset="0"/>
              </a:rPr>
              <a:t>lrq</a:t>
            </a:r>
            <a:r>
              <a:rPr lang="en-US" sz="1600" dirty="0">
                <a:effectLst/>
                <a:highlight>
                  <a:srgbClr val="00FF00"/>
                </a:highlight>
                <a:latin typeface="Calibri" panose="020F0502020204030204" pitchFamily="34" charset="0"/>
                <a:ea typeface="Calibri" panose="020F0502020204030204" pitchFamily="34" charset="0"/>
              </a:rPr>
              <a:t> days}</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OUT</a:t>
            </a:r>
            <a:r>
              <a:rPr lang="en-US" sz="1600" i="1" baseline="-25000" dirty="0">
                <a:solidFill>
                  <a:srgbClr val="000000"/>
                </a:solidFill>
                <a:effectLst/>
                <a:latin typeface="Calibri" panose="020F0502020204030204" pitchFamily="34" charset="0"/>
                <a:ea typeface="Calibri" panose="020F0502020204030204" pitchFamily="34" charset="0"/>
              </a:rPr>
              <a:t> </a:t>
            </a:r>
            <a:endParaRPr lang="en-US" sz="1600" dirty="0">
              <a:solidFill>
                <a:srgbClr val="000000"/>
              </a:solidFill>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endParaRPr lang="en-US" sz="1600" dirty="0">
              <a:effectLst/>
              <a:latin typeface="Calibri" panose="020F0502020204030204" pitchFamily="34" charset="0"/>
              <a:ea typeface="Calibri" panose="020F0502020204030204" pitchFamily="34" charset="0"/>
            </a:endParaRPr>
          </a:p>
          <a:p>
            <a:pPr marL="0" indent="0">
              <a:lnSpc>
                <a:spcPct val="105000"/>
              </a:lnSpc>
              <a:spcBef>
                <a:spcPts val="0"/>
              </a:spcBef>
              <a:buNone/>
            </a:pPr>
            <a:r>
              <a:rPr lang="en-US" sz="1600" b="1" dirty="0">
                <a:latin typeface="Arial-BoldMT"/>
                <a:ea typeface="Calibri" panose="020F0502020204030204" pitchFamily="34" charset="0"/>
                <a:cs typeface="Arial-BoldMT"/>
              </a:rPr>
              <a:t>Scenario #1b </a:t>
            </a:r>
            <a:r>
              <a:rPr lang="en-US" sz="1600" dirty="0">
                <a:effectLst/>
                <a:latin typeface="Arial-BoldMT"/>
                <a:ea typeface="Calibri" panose="020F0502020204030204" pitchFamily="34" charset="0"/>
                <a:cs typeface="Arial-BoldMT"/>
              </a:rPr>
              <a:t> </a:t>
            </a:r>
            <a:r>
              <a:rPr lang="en-US" sz="1600" dirty="0">
                <a:solidFill>
                  <a:srgbClr val="000000"/>
                </a:solidFill>
                <a:effectLst/>
                <a:latin typeface="Calibri" panose="020F0502020204030204" pitchFamily="34" charset="0"/>
                <a:ea typeface="Calibri" panose="020F0502020204030204" pitchFamily="34" charset="0"/>
              </a:rPr>
              <a:t>EAL t = Max [</a:t>
            </a:r>
            <a:r>
              <a:rPr lang="en-US" sz="1600" strike="sngStrike" dirty="0">
                <a:solidFill>
                  <a:srgbClr val="FF0000"/>
                </a:solidFill>
                <a:effectLst/>
                <a:latin typeface="Calibri" panose="020F0502020204030204" pitchFamily="34" charset="0"/>
                <a:ea typeface="Calibri" panose="020F0502020204030204" pitchFamily="34" charset="0"/>
              </a:rPr>
              <a:t>RFAF *</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Max {</a:t>
            </a:r>
            <a:r>
              <a:rPr lang="en-US" sz="1600" strike="sngStrike" dirty="0">
                <a:solidFill>
                  <a:srgbClr val="FF0000"/>
                </a:solidFill>
                <a:effectLst/>
                <a:latin typeface="Calibri" panose="020F0502020204030204" pitchFamily="34" charset="0"/>
                <a:ea typeface="Calibri" panose="020F0502020204030204" pitchFamily="34" charset="0"/>
              </a:rPr>
              <a:t> RT</a:t>
            </a:r>
            <a:r>
              <a:rPr lang="en-US" sz="1600" dirty="0">
                <a:solidFill>
                  <a:srgbClr val="FF0000"/>
                </a:solidFill>
                <a:effectLst/>
                <a:latin typeface="Calibri" panose="020F0502020204030204" pitchFamily="34" charset="0"/>
                <a:ea typeface="Calibri" panose="020F0502020204030204" pitchFamily="34" charset="0"/>
              </a:rPr>
              <a:t>N</a:t>
            </a:r>
            <a:r>
              <a:rPr lang="en-US" sz="1600" dirty="0">
                <a:solidFill>
                  <a:srgbClr val="000000"/>
                </a:solidFill>
                <a:effectLst/>
                <a:latin typeface="Calibri" panose="020F0502020204030204" pitchFamily="34" charset="0"/>
                <a:ea typeface="Calibri" panose="020F0502020204030204" pitchFamily="34" charset="0"/>
              </a:rPr>
              <a:t>LE during the previous </a:t>
            </a:r>
            <a:r>
              <a:rPr lang="en-US" sz="1600" dirty="0" err="1">
                <a:solidFill>
                  <a:srgbClr val="000000"/>
                </a:solidFill>
                <a:effectLst/>
                <a:latin typeface="Calibri" panose="020F0502020204030204" pitchFamily="34" charset="0"/>
                <a:ea typeface="Calibri" panose="020F0502020204030204" pitchFamily="34" charset="0"/>
              </a:rPr>
              <a:t>lrt</a:t>
            </a:r>
            <a:r>
              <a:rPr lang="en-US" sz="1600" dirty="0">
                <a:solidFill>
                  <a:srgbClr val="000000"/>
                </a:solidFill>
                <a:effectLst/>
                <a:latin typeface="Calibri" panose="020F0502020204030204" pitchFamily="34" charset="0"/>
                <a:ea typeface="Calibri" panose="020F0502020204030204" pitchFamily="34" charset="0"/>
              </a:rPr>
              <a:t> days}, </a:t>
            </a:r>
            <a:r>
              <a:rPr lang="en-US" sz="1600" dirty="0">
                <a:solidFill>
                  <a:srgbClr val="FF0000"/>
                </a:solidFill>
                <a:effectLst/>
                <a:latin typeface="Calibri" panose="020F0502020204030204" pitchFamily="34" charset="0"/>
                <a:ea typeface="Calibri" panose="020F0502020204030204" pitchFamily="34" charset="0"/>
              </a:rPr>
              <a:t>FAF*</a:t>
            </a:r>
            <a:r>
              <a:rPr lang="en-US" sz="1600" strike="sngStrike" dirty="0">
                <a:solidFill>
                  <a:srgbClr val="FF0000"/>
                </a:solidFill>
                <a:effectLst/>
                <a:latin typeface="Calibri" panose="020F0502020204030204" pitchFamily="34" charset="0"/>
                <a:ea typeface="Calibri" panose="020F0502020204030204" pitchFamily="34" charset="0"/>
              </a:rPr>
              <a:t>RT</a:t>
            </a:r>
            <a:r>
              <a:rPr lang="en-US" sz="1600" dirty="0">
                <a:solidFill>
                  <a:srgbClr val="FF0000"/>
                </a:solidFill>
                <a:effectLst/>
                <a:latin typeface="Calibri" panose="020F0502020204030204" pitchFamily="34" charset="0"/>
                <a:ea typeface="Calibri" panose="020F0502020204030204" pitchFamily="34" charset="0"/>
              </a:rPr>
              <a:t>N</a:t>
            </a:r>
            <a:r>
              <a:rPr lang="en-US" sz="1600" dirty="0">
                <a:solidFill>
                  <a:srgbClr val="000000"/>
                </a:solidFill>
                <a:effectLst/>
                <a:latin typeface="Calibri" panose="020F0502020204030204" pitchFamily="34" charset="0"/>
                <a:ea typeface="Calibri" panose="020F0502020204030204" pitchFamily="34" charset="0"/>
              </a:rPr>
              <a:t>L</a:t>
            </a:r>
            <a:r>
              <a:rPr lang="en-US" sz="1600" dirty="0">
                <a:effectLst/>
                <a:latin typeface="Calibri" panose="020F0502020204030204" pitchFamily="34" charset="0"/>
                <a:ea typeface="Calibri" panose="020F0502020204030204" pitchFamily="34" charset="0"/>
              </a:rPr>
              <a:t>F]</a:t>
            </a:r>
            <a:r>
              <a:rPr lang="en-US" sz="1600" dirty="0">
                <a:solidFill>
                  <a:srgbClr val="000000"/>
                </a:solidFill>
                <a:effectLst/>
                <a:latin typeface="Calibri" panose="020F0502020204030204" pitchFamily="34" charset="0"/>
                <a:ea typeface="Calibri" panose="020F0502020204030204" pitchFamily="34" charset="0"/>
              </a:rPr>
              <a:t> </a:t>
            </a:r>
            <a:r>
              <a:rPr lang="en-US" sz="1600" strike="sngStrike" dirty="0">
                <a:solidFill>
                  <a:srgbClr val="FF0000"/>
                </a:solidFill>
                <a:effectLst/>
                <a:latin typeface="Calibri" panose="020F0502020204030204" pitchFamily="34" charset="0"/>
                <a:ea typeface="Calibri" panose="020F0502020204030204" pitchFamily="34" charset="0"/>
              </a:rPr>
              <a:t>+ DFAF * DALE</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FF0000"/>
                </a:solidFill>
                <a:effectLst/>
                <a:latin typeface="Calibri" panose="020F0502020204030204" pitchFamily="34" charset="0"/>
                <a:ea typeface="Calibri" panose="020F0502020204030204" pitchFamily="34" charset="0"/>
              </a:rPr>
              <a:t>Max </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strike="sngStrike" dirty="0">
                <a:solidFill>
                  <a:srgbClr val="000000"/>
                </a:solidFill>
                <a:effectLst/>
                <a:latin typeface="Calibri" panose="020F0502020204030204" pitchFamily="34" charset="0"/>
                <a:ea typeface="Calibri" panose="020F0502020204030204" pitchFamily="34" charset="0"/>
              </a:rPr>
              <a:t>RTLCNS</a:t>
            </a:r>
            <a:r>
              <a:rPr lang="en-US" sz="1600" strike="sngStrike" dirty="0">
                <a:solidFill>
                  <a:srgbClr val="FF0000"/>
                </a:solidFill>
                <a:effectLst/>
                <a:latin typeface="Calibri" panose="020F0502020204030204" pitchFamily="34" charset="0"/>
                <a:ea typeface="Calibri" panose="020F0502020204030204" pitchFamily="34" charset="0"/>
              </a:rPr>
              <a:t> </a:t>
            </a:r>
            <a:r>
              <a:rPr lang="en-US" sz="1600" dirty="0">
                <a:solidFill>
                  <a:srgbClr val="FF0000"/>
                </a:solidFill>
                <a:effectLst/>
                <a:latin typeface="Calibri" panose="020F0502020204030204" pitchFamily="34" charset="0"/>
                <a:ea typeface="Calibri" panose="020F0502020204030204" pitchFamily="34" charset="0"/>
              </a:rPr>
              <a:t>NLCD,</a:t>
            </a:r>
            <a:r>
              <a:rPr lang="en-US" sz="1600" strike="sngStrike" dirty="0">
                <a:solidFill>
                  <a:srgbClr val="FF0000"/>
                </a:solidFill>
                <a:effectLst/>
                <a:latin typeface="Calibri" panose="020F0502020204030204" pitchFamily="34" charset="0"/>
                <a:ea typeface="Calibri" panose="020F0502020204030204" pitchFamily="34" charset="0"/>
              </a:rPr>
              <a:t> </a:t>
            </a:r>
            <a:r>
              <a:rPr lang="en-US" sz="1600" dirty="0">
                <a:effectLst/>
                <a:latin typeface="Calibri" panose="020F0502020204030204" pitchFamily="34" charset="0"/>
                <a:ea typeface="Calibri" panose="020F0502020204030204" pitchFamily="34" charset="0"/>
              </a:rPr>
              <a:t>Max {U</a:t>
            </a:r>
            <a:r>
              <a:rPr lang="en-US" sz="1600" dirty="0">
                <a:solidFill>
                  <a:srgbClr val="FF0000"/>
                </a:solidFill>
                <a:effectLst/>
                <a:latin typeface="Calibri" panose="020F0502020204030204" pitchFamily="34" charset="0"/>
                <a:ea typeface="Calibri" panose="020F0502020204030204" pitchFamily="34" charset="0"/>
              </a:rPr>
              <a:t>LE</a:t>
            </a:r>
            <a:r>
              <a:rPr lang="en-US" sz="1600" strike="sngStrike" dirty="0">
                <a:solidFill>
                  <a:srgbClr val="FF0000"/>
                </a:solidFill>
                <a:effectLst/>
                <a:latin typeface="Calibri" panose="020F0502020204030204" pitchFamily="34" charset="0"/>
                <a:ea typeface="Calibri" panose="020F0502020204030204" pitchFamily="34" charset="0"/>
              </a:rPr>
              <a:t>RTA</a:t>
            </a:r>
            <a:r>
              <a:rPr lang="en-US" sz="1600" dirty="0">
                <a:effectLst/>
                <a:latin typeface="Calibri" panose="020F0502020204030204" pitchFamily="34" charset="0"/>
                <a:ea typeface="Calibri" panose="020F0502020204030204" pitchFamily="34" charset="0"/>
              </a:rPr>
              <a:t> during the previous </a:t>
            </a:r>
            <a:r>
              <a:rPr lang="en-US" sz="1600" dirty="0" err="1">
                <a:effectLst/>
                <a:latin typeface="Calibri" panose="020F0502020204030204" pitchFamily="34" charset="0"/>
                <a:ea typeface="Calibri" panose="020F0502020204030204" pitchFamily="34" charset="0"/>
              </a:rPr>
              <a:t>lrq</a:t>
            </a:r>
            <a:r>
              <a:rPr lang="en-US" sz="1600" dirty="0">
                <a:effectLst/>
                <a:latin typeface="Calibri" panose="020F0502020204030204" pitchFamily="34" charset="0"/>
                <a:ea typeface="Calibri" panose="020F0502020204030204" pitchFamily="34" charset="0"/>
              </a:rPr>
              <a:t> days}</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OUT  </a:t>
            </a:r>
            <a:r>
              <a:rPr lang="en-US" sz="1600" i="1" baseline="-25000" dirty="0">
                <a:solidFill>
                  <a:srgbClr val="000000"/>
                </a:solidFill>
                <a:effectLst/>
                <a:latin typeface="Calibri" panose="020F0502020204030204" pitchFamily="34" charset="0"/>
                <a:ea typeface="Calibri" panose="020F0502020204030204" pitchFamily="34" charset="0"/>
              </a:rPr>
              <a:t>  </a:t>
            </a:r>
            <a:endParaRPr lang="en-US" sz="1600" dirty="0">
              <a:solidFill>
                <a:srgbClr val="000000"/>
              </a:solidFill>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endParaRPr lang="en-US" sz="1600" dirty="0">
              <a:effectLst/>
              <a:latin typeface="Calibri" panose="020F0502020204030204" pitchFamily="34" charset="0"/>
              <a:ea typeface="Calibri" panose="020F0502020204030204" pitchFamily="34" charset="0"/>
            </a:endParaRPr>
          </a:p>
          <a:p>
            <a:pPr marL="0" marR="0" indent="0">
              <a:lnSpc>
                <a:spcPct val="105000"/>
              </a:lnSpc>
              <a:spcBef>
                <a:spcPts val="0"/>
              </a:spcBef>
              <a:spcAft>
                <a:spcPts val="0"/>
              </a:spcAft>
              <a:buNone/>
            </a:pPr>
            <a:r>
              <a:rPr lang="en-US" sz="1600" dirty="0">
                <a:solidFill>
                  <a:srgbClr val="000000"/>
                </a:solidFill>
                <a:effectLst/>
                <a:latin typeface="Calibri" panose="020F0502020204030204" pitchFamily="34" charset="0"/>
                <a:ea typeface="Calibri" panose="020F0502020204030204" pitchFamily="34" charset="0"/>
              </a:rPr>
              <a:t>OUT</a:t>
            </a:r>
            <a:r>
              <a:rPr lang="en-US" sz="1600" i="1" baseline="-25000" dirty="0">
                <a:solidFill>
                  <a:srgbClr val="00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t = OIA + UFA + UTA </a:t>
            </a:r>
            <a:r>
              <a:rPr lang="en-US" sz="1600" dirty="0">
                <a:solidFill>
                  <a:srgbClr val="FF0000"/>
                </a:solidFill>
                <a:effectLst/>
                <a:latin typeface="+mj-lt"/>
                <a:ea typeface="Times New Roman" panose="02020603050405020304" pitchFamily="18" charset="0"/>
              </a:rPr>
              <a:t>+ CARD*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000000"/>
                </a:solidFill>
                <a:effectLst/>
                <a:highlight>
                  <a:srgbClr val="FFFF00"/>
                </a:highlight>
                <a:latin typeface="Calibri" panose="020F0502020204030204" pitchFamily="34" charset="0"/>
                <a:ea typeface="Calibri" panose="020F0502020204030204" pitchFamily="34" charset="0"/>
              </a:rPr>
              <a:t>(S1a and S1b excludes UDAA) </a:t>
            </a:r>
          </a:p>
          <a:p>
            <a:pPr marL="0" marR="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
        <p:nvSpPr>
          <p:cNvPr id="3" name="Footer Placeholder 2">
            <a:extLst>
              <a:ext uri="{FF2B5EF4-FFF2-40B4-BE49-F238E27FC236}">
                <a16:creationId xmlns:a16="http://schemas.microsoft.com/office/drawing/2014/main" id="{1E62B19B-524B-D429-D60B-18F1261DE9C6}"/>
              </a:ext>
            </a:extLst>
          </p:cNvPr>
          <p:cNvSpPr>
            <a:spLocks noGrp="1"/>
          </p:cNvSpPr>
          <p:nvPr>
            <p:ph type="ftr" sz="quarter" idx="11"/>
          </p:nvPr>
        </p:nvSpPr>
        <p:spPr/>
        <p:txBody>
          <a:bodyPr/>
          <a:lstStyle/>
          <a:p>
            <a:r>
              <a:rPr lang="en-US" dirty="0"/>
              <a:t>* CARD not included in OUT/TPEA for this presentation</a:t>
            </a:r>
          </a:p>
        </p:txBody>
      </p:sp>
    </p:spTree>
    <p:extLst>
      <p:ext uri="{BB962C8B-B14F-4D97-AF65-F5344CB8AC3E}">
        <p14:creationId xmlns:p14="http://schemas.microsoft.com/office/powerpoint/2010/main" val="387691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442118"/>
          </a:xfrm>
        </p:spPr>
        <p:txBody>
          <a:bodyPr/>
          <a:lstStyle/>
          <a:p>
            <a:pPr algn="ctr"/>
            <a:r>
              <a:rPr lang="en-US" sz="2000" dirty="0"/>
              <a:t>Scenarios #2, #3 and #4</a:t>
            </a:r>
            <a:br>
              <a:rPr lang="en-US" sz="2000" dirty="0"/>
            </a:br>
            <a:endParaRPr lang="en-US" sz="2000" dirty="0"/>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42900" y="873061"/>
            <a:ext cx="8724900" cy="5562600"/>
          </a:xfrm>
        </p:spPr>
        <p:txBody>
          <a:bodyPr/>
          <a:lstStyle/>
          <a:p>
            <a:pPr marL="0" marR="0" indent="0">
              <a:lnSpc>
                <a:spcPct val="107000"/>
              </a:lnSpc>
              <a:spcBef>
                <a:spcPts val="0"/>
              </a:spcBef>
              <a:spcAft>
                <a:spcPts val="0"/>
              </a:spcAft>
              <a:buNone/>
            </a:pPr>
            <a:r>
              <a:rPr lang="en-US" sz="1400" b="1" dirty="0">
                <a:latin typeface="Arial-BoldMT"/>
                <a:ea typeface="Calibri" panose="020F0502020204030204" pitchFamily="34" charset="0"/>
                <a:cs typeface="Arial-BoldMT"/>
              </a:rPr>
              <a:t>Scenario #2*: </a:t>
            </a:r>
            <a:r>
              <a:rPr lang="en-US" sz="1400" dirty="0">
                <a:effectLst/>
                <a:latin typeface="Arial-BoldMT"/>
                <a:ea typeface="Calibri" panose="020F0502020204030204" pitchFamily="34" charset="0"/>
                <a:cs typeface="Arial-BoldMT"/>
              </a:rPr>
              <a:t>EAL q = Max [IEL during the first 40-day period only beginning on the date that the Counter-Party commences activity in ERCOT markets, </a:t>
            </a:r>
            <a:r>
              <a:rPr lang="en-US" sz="1400" dirty="0">
                <a:solidFill>
                  <a:srgbClr val="FF0000"/>
                </a:solidFill>
                <a:effectLst/>
                <a:highlight>
                  <a:srgbClr val="FFFF00"/>
                </a:highlight>
                <a:latin typeface="Arial-BoldMT"/>
                <a:ea typeface="Calibri" panose="020F0502020204030204" pitchFamily="34" charset="0"/>
                <a:cs typeface="Arial-BoldMT"/>
              </a:rPr>
              <a:t>Max{(</a:t>
            </a:r>
            <a:r>
              <a:rPr lang="en-US" sz="1400" dirty="0">
                <a:effectLst/>
                <a:highlight>
                  <a:srgbClr val="FFFF00"/>
                </a:highlight>
                <a:latin typeface="Arial-BoldMT"/>
                <a:ea typeface="Calibri" panose="020F0502020204030204" pitchFamily="34" charset="0"/>
                <a:cs typeface="Arial-BoldMT"/>
              </a:rPr>
              <a:t>RFAF * </a:t>
            </a:r>
            <a:r>
              <a:rPr lang="en-US" sz="1400" strike="sngStrike" dirty="0">
                <a:solidFill>
                  <a:srgbClr val="FF0000"/>
                </a:solidFill>
                <a:effectLst/>
                <a:highlight>
                  <a:srgbClr val="FFFF00"/>
                </a:highlight>
                <a:latin typeface="Arial-BoldMT"/>
                <a:ea typeface="Calibri" panose="020F0502020204030204" pitchFamily="34" charset="0"/>
                <a:cs typeface="Arial-BoldMT"/>
              </a:rPr>
              <a:t>Max {</a:t>
            </a:r>
            <a:r>
              <a:rPr lang="en-US" sz="1400" dirty="0">
                <a:effectLst/>
                <a:highlight>
                  <a:srgbClr val="FFFF00"/>
                </a:highlight>
                <a:latin typeface="Arial-BoldMT"/>
                <a:ea typeface="Calibri" panose="020F0502020204030204" pitchFamily="34" charset="0"/>
                <a:cs typeface="Arial-BoldMT"/>
              </a:rPr>
              <a:t>RTLE</a:t>
            </a:r>
            <a:r>
              <a:rPr lang="en-US" sz="1400" dirty="0">
                <a:solidFill>
                  <a:srgbClr val="FF0000"/>
                </a:solidFill>
                <a:effectLst/>
                <a:highlight>
                  <a:srgbClr val="FFFF00"/>
                </a:highlight>
                <a:latin typeface="Arial-BoldMT"/>
                <a:ea typeface="Calibri" panose="020F0502020204030204" pitchFamily="34" charset="0"/>
                <a:cs typeface="Arial-BoldMT"/>
              </a:rPr>
              <a:t>)</a:t>
            </a:r>
            <a:r>
              <a:rPr lang="en-US" sz="1400" dirty="0">
                <a:effectLst/>
                <a:highlight>
                  <a:srgbClr val="FFFF00"/>
                </a:highlight>
                <a:latin typeface="Arial-BoldMT"/>
                <a:ea typeface="Calibri" panose="020F0502020204030204" pitchFamily="34" charset="0"/>
                <a:cs typeface="Arial-BoldMT"/>
              </a:rPr>
              <a:t> </a:t>
            </a:r>
            <a:r>
              <a:rPr lang="en-US" sz="1400" dirty="0">
                <a:effectLst/>
                <a:latin typeface="Arial-BoldMT"/>
                <a:ea typeface="Calibri" panose="020F0502020204030204" pitchFamily="34" charset="0"/>
                <a:cs typeface="Arial-BoldMT"/>
              </a:rPr>
              <a:t>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RTLF] + DFAF * DALE + Max [RTLCNS, Max {URTA 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 OUT q + ILE q</a:t>
            </a:r>
          </a:p>
          <a:p>
            <a:pPr marL="0" marR="0" indent="0">
              <a:lnSpc>
                <a:spcPct val="107000"/>
              </a:lnSpc>
              <a:spcBef>
                <a:spcPts val="0"/>
              </a:spcBef>
              <a:spcAft>
                <a:spcPts val="0"/>
              </a:spcAft>
              <a:buNone/>
            </a:pPr>
            <a:endParaRPr lang="en-US" sz="1400" dirty="0">
              <a:latin typeface="Arial-BoldM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400" b="1" dirty="0">
                <a:effectLst/>
                <a:latin typeface="Arial-BoldMT"/>
                <a:ea typeface="Calibri" panose="020F0502020204030204" pitchFamily="34" charset="0"/>
                <a:cs typeface="Arial-BoldMT"/>
              </a:rPr>
              <a:t>Scenario #3*:</a:t>
            </a:r>
            <a:r>
              <a:rPr lang="en-US" sz="1400" dirty="0">
                <a:effectLst/>
                <a:latin typeface="Arial-BoldMT"/>
                <a:ea typeface="Calibri" panose="020F0502020204030204" pitchFamily="34" charset="0"/>
                <a:cs typeface="Arial-BoldMT"/>
              </a:rPr>
              <a:t> EAL q = Max [IEL during the first 40-day period only beginning on the date that the Counter-Party commences activity in ERCOT markets, </a:t>
            </a:r>
            <a:r>
              <a:rPr lang="en-US" sz="1400" dirty="0">
                <a:effectLst/>
                <a:highlight>
                  <a:srgbClr val="FFFF00"/>
                </a:highlight>
                <a:latin typeface="Arial-BoldMT"/>
                <a:ea typeface="Calibri" panose="020F0502020204030204" pitchFamily="34" charset="0"/>
                <a:cs typeface="Arial-BoldMT"/>
              </a:rPr>
              <a:t>RFAF</a:t>
            </a:r>
            <a:r>
              <a:rPr lang="en-US" sz="1400" dirty="0">
                <a:effectLst/>
                <a:latin typeface="Arial-BoldMT"/>
                <a:ea typeface="Calibri" panose="020F0502020204030204" pitchFamily="34" charset="0"/>
                <a:cs typeface="Arial-BoldMT"/>
              </a:rPr>
              <a:t> * Max {RTLE 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RTLF] + DFAF * DALE + Max [RTLCNS, Max {URTA during the previous </a:t>
            </a:r>
            <a:r>
              <a:rPr lang="en-US" sz="1400" dirty="0" err="1">
                <a:effectLst/>
                <a:latin typeface="Arial-BoldMT"/>
                <a:ea typeface="Calibri" panose="020F0502020204030204" pitchFamily="34" charset="0"/>
                <a:cs typeface="Arial-BoldMT"/>
              </a:rPr>
              <a:t>lrq</a:t>
            </a:r>
            <a:r>
              <a:rPr lang="en-US" sz="1400" dirty="0">
                <a:effectLst/>
                <a:latin typeface="Arial-BoldMT"/>
                <a:ea typeface="Calibri" panose="020F0502020204030204" pitchFamily="34" charset="0"/>
                <a:cs typeface="Arial-BoldMT"/>
              </a:rPr>
              <a:t> days}] + OUT q + ILE q</a:t>
            </a:r>
          </a:p>
          <a:p>
            <a:pPr marL="400050" lvl="1" indent="0">
              <a:lnSpc>
                <a:spcPct val="107000"/>
              </a:lnSpc>
              <a:spcBef>
                <a:spcPts val="0"/>
              </a:spcBef>
              <a:spcAft>
                <a:spcPts val="800"/>
              </a:spcAft>
              <a:buNone/>
            </a:pP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Two RFAF’s: CP specific RFAF and Global RFAF </a:t>
            </a:r>
          </a:p>
          <a:p>
            <a:pPr lvl="1">
              <a:lnSpc>
                <a:spcPct val="107000"/>
              </a:lnSpc>
              <a:spcBef>
                <a:spcPts val="0"/>
              </a:spcBef>
              <a:spcAft>
                <a:spcPts val="200"/>
              </a:spcAft>
            </a:pP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CP specific RFAF = </a:t>
            </a:r>
            <a:r>
              <a:rPr lang="en-US" sz="10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Projected Real-Time ICE Forward Average Price</a:t>
            </a: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Max RTLE date </a:t>
            </a:r>
            <a:r>
              <a:rPr lang="en-US" sz="10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Historic Real-Time Settled Average Price</a:t>
            </a:r>
          </a:p>
          <a:p>
            <a:pPr lvl="1">
              <a:lnSpc>
                <a:spcPct val="107000"/>
              </a:lnSpc>
              <a:spcBef>
                <a:spcPts val="0"/>
              </a:spcBef>
              <a:spcAft>
                <a:spcPts val="200"/>
              </a:spcAft>
            </a:pP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Global RFAF is calculated </a:t>
            </a:r>
            <a:r>
              <a:rPr lang="en-US" sz="1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based on existing methodology. Global </a:t>
            </a:r>
            <a:r>
              <a:rPr lang="en-US"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RFAF is used in MCE calculations. </a:t>
            </a:r>
            <a:endParaRPr lang="en-US" sz="10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b="1" dirty="0">
                <a:effectLst/>
                <a:latin typeface="Arial-BoldMT"/>
                <a:ea typeface="Calibri" panose="020F0502020204030204" pitchFamily="34" charset="0"/>
                <a:cs typeface="Arial-BoldMT"/>
              </a:rPr>
              <a:t>Scenario #4*: </a:t>
            </a:r>
            <a:r>
              <a:rPr lang="en-US" sz="1600" dirty="0">
                <a:effectLst/>
                <a:latin typeface="Arial-BoldMT"/>
                <a:ea typeface="Calibri" panose="020F0502020204030204" pitchFamily="34" charset="0"/>
                <a:cs typeface="Arial-BoldMT"/>
              </a:rPr>
              <a:t>Take </a:t>
            </a:r>
            <a:r>
              <a:rPr lang="en-US" sz="1600" dirty="0">
                <a:latin typeface="Arial-BoldMT"/>
                <a:ea typeface="Calibri" panose="020F0502020204030204" pitchFamily="34" charset="0"/>
                <a:cs typeface="Arial-BoldMT"/>
              </a:rPr>
              <a:t>Scenario #1a as a basis</a:t>
            </a:r>
            <a:r>
              <a:rPr lang="en-US" sz="1600" b="1" dirty="0">
                <a:latin typeface="Arial-BoldMT"/>
                <a:ea typeface="Calibri" panose="020F0502020204030204" pitchFamily="34" charset="0"/>
                <a:cs typeface="Arial-BoldMT"/>
              </a:rPr>
              <a:t>: </a:t>
            </a:r>
            <a:r>
              <a:rPr lang="en-US" sz="1600" dirty="0">
                <a:effectLst/>
                <a:latin typeface="Arial-BoldMT"/>
                <a:ea typeface="Calibri" panose="020F0502020204030204" pitchFamily="34" charset="0"/>
                <a:cs typeface="Arial-BoldMT"/>
              </a:rPr>
              <a:t> </a:t>
            </a:r>
            <a:r>
              <a:rPr lang="en-US" sz="1600" dirty="0">
                <a:solidFill>
                  <a:srgbClr val="000000"/>
                </a:solidFill>
                <a:effectLst/>
                <a:latin typeface="Calibri" panose="020F0502020204030204" pitchFamily="34" charset="0"/>
                <a:ea typeface="Calibri" panose="020F0502020204030204" pitchFamily="34" charset="0"/>
              </a:rPr>
              <a:t>EAL =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RFAF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 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LE</a:t>
            </a:r>
            <a:r>
              <a:rPr lang="en-US" sz="1600" dirty="0">
                <a:solidFill>
                  <a:srgbClr val="000000"/>
                </a:solidFill>
                <a:effectLst/>
                <a:highlight>
                  <a:srgbClr val="C0C0C0"/>
                </a:highlight>
                <a:latin typeface="Calibri" panose="020F0502020204030204" pitchFamily="34" charset="0"/>
                <a:ea typeface="Calibri" panose="020F0502020204030204" pitchFamily="34" charset="0"/>
              </a:rPr>
              <a:t>*FAF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during the previous </a:t>
            </a:r>
            <a:r>
              <a:rPr lang="en-US" sz="1600" dirty="0" err="1">
                <a:solidFill>
                  <a:srgbClr val="000000"/>
                </a:solidFill>
                <a:effectLst/>
                <a:highlight>
                  <a:srgbClr val="00FFFF"/>
                </a:highlight>
                <a:latin typeface="Calibri" panose="020F0502020204030204" pitchFamily="34" charset="0"/>
                <a:ea typeface="Calibri" panose="020F0502020204030204" pitchFamily="34" charset="0"/>
              </a:rPr>
              <a:t>lrt</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days},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FAF*</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a:t>
            </a:r>
            <a:r>
              <a:rPr lang="en-US" sz="1600" dirty="0">
                <a:effectLst/>
                <a:highlight>
                  <a:srgbClr val="00FFFF"/>
                </a:highlight>
                <a:latin typeface="Calibri" panose="020F0502020204030204" pitchFamily="34" charset="0"/>
                <a:ea typeface="Calibri" panose="020F0502020204030204" pitchFamily="34" charset="0"/>
              </a:rPr>
              <a:t>F]</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a:t>
            </a:r>
            <a:r>
              <a:rPr lang="en-US" sz="1600" strike="sngStrike" dirty="0">
                <a:solidFill>
                  <a:srgbClr val="FF0000"/>
                </a:solidFill>
                <a:effectLst/>
                <a:latin typeface="Calibri" panose="020F0502020204030204" pitchFamily="34" charset="0"/>
                <a:ea typeface="Calibri" panose="020F0502020204030204" pitchFamily="34" charset="0"/>
              </a:rPr>
              <a:t>+ DFAF * DALE</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a:t>
            </a:r>
            <a:r>
              <a:rPr lang="en-US" sz="1600" strike="sngStrike" dirty="0">
                <a:solidFill>
                  <a:srgbClr val="000000"/>
                </a:solidFill>
                <a:effectLst/>
                <a:highlight>
                  <a:srgbClr val="00FF00"/>
                </a:highlight>
                <a:latin typeface="Calibri" panose="020F0502020204030204" pitchFamily="34" charset="0"/>
                <a:ea typeface="Calibri" panose="020F0502020204030204" pitchFamily="34" charset="0"/>
              </a:rPr>
              <a:t>RTLCNS</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RTLCNS + UDAA),</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effectLst/>
                <a:highlight>
                  <a:srgbClr val="00FF00"/>
                </a:highlight>
                <a:latin typeface="Calibri" panose="020F0502020204030204" pitchFamily="34" charset="0"/>
                <a:ea typeface="Calibri" panose="020F0502020204030204" pitchFamily="34" charset="0"/>
              </a:rPr>
              <a:t>Max {U</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LE</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RTA</a:t>
            </a:r>
            <a:r>
              <a:rPr lang="en-US" sz="1600" dirty="0">
                <a:effectLst/>
                <a:highlight>
                  <a:srgbClr val="00FF00"/>
                </a:highlight>
                <a:latin typeface="Calibri" panose="020F0502020204030204" pitchFamily="34" charset="0"/>
                <a:ea typeface="Calibri" panose="020F0502020204030204" pitchFamily="34" charset="0"/>
              </a:rPr>
              <a:t> during the previous </a:t>
            </a:r>
            <a:r>
              <a:rPr lang="en-US" sz="1600" dirty="0" err="1">
                <a:effectLst/>
                <a:highlight>
                  <a:srgbClr val="00FF00"/>
                </a:highlight>
                <a:latin typeface="Calibri" panose="020F0502020204030204" pitchFamily="34" charset="0"/>
                <a:ea typeface="Calibri" panose="020F0502020204030204" pitchFamily="34" charset="0"/>
              </a:rPr>
              <a:t>lrq</a:t>
            </a:r>
            <a:r>
              <a:rPr lang="en-US" sz="1600" dirty="0">
                <a:effectLst/>
                <a:highlight>
                  <a:srgbClr val="00FF00"/>
                </a:highlight>
                <a:latin typeface="Calibri" panose="020F0502020204030204" pitchFamily="34" charset="0"/>
                <a:ea typeface="Calibri" panose="020F0502020204030204" pitchFamily="34" charset="0"/>
              </a:rPr>
              <a:t> days}</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OUT</a:t>
            </a:r>
            <a:r>
              <a:rPr lang="en-US" sz="1600" i="1" baseline="-25000" dirty="0">
                <a:solidFill>
                  <a:srgbClr val="000000"/>
                </a:solidFill>
                <a:effectLst/>
                <a:latin typeface="Calibri" panose="020F0502020204030204" pitchFamily="34" charset="0"/>
                <a:ea typeface="Calibri" panose="020F0502020204030204" pitchFamily="34" charset="0"/>
              </a:rPr>
              <a:t> </a:t>
            </a:r>
            <a:endParaRPr lang="en-US" sz="1600" dirty="0">
              <a:solidFill>
                <a:srgbClr val="000000"/>
              </a:solidFill>
              <a:effectLst/>
              <a:latin typeface="Calibri" panose="020F0502020204030204" pitchFamily="34" charset="0"/>
              <a:ea typeface="Calibri" panose="020F0502020204030204" pitchFamily="34" charset="0"/>
            </a:endParaRPr>
          </a:p>
          <a:p>
            <a:pPr>
              <a:spcBef>
                <a:spcPts val="0"/>
              </a:spcBef>
              <a:buFont typeface="Symbol" panose="05050102010706020507" pitchFamily="18" charset="2"/>
              <a:buChar char=""/>
            </a:pPr>
            <a:endParaRPr lang="en-US" sz="1600" dirty="0">
              <a:latin typeface="Calibri" panose="020F0502020204030204" pitchFamily="34" charset="0"/>
              <a:ea typeface="Times New Roman" panose="02020603050405020304" pitchFamily="18" charset="0"/>
            </a:endParaRPr>
          </a:p>
          <a:p>
            <a:pPr lvl="1">
              <a:spcBef>
                <a:spcPts val="0"/>
              </a:spcBef>
              <a:buFont typeface="Symbol" panose="05050102010706020507" pitchFamily="18" charset="2"/>
              <a:buChar char=""/>
            </a:pPr>
            <a:r>
              <a:rPr lang="en-US" sz="1000" dirty="0">
                <a:solidFill>
                  <a:srgbClr val="FF0000"/>
                </a:solidFill>
                <a:latin typeface="Calibri" panose="020F0502020204030204" pitchFamily="34" charset="0"/>
                <a:ea typeface="Times New Roman" panose="02020603050405020304" pitchFamily="18" charset="0"/>
              </a:rPr>
              <a:t>Apply FAF against NLE, then take the Max and compare against FAF*NLF. Essentially combine Scenario #2 and Scenario #1  </a:t>
            </a:r>
          </a:p>
          <a:p>
            <a:pPr lvl="1">
              <a:spcBef>
                <a:spcPts val="0"/>
              </a:spcBef>
              <a:buFont typeface="Symbol" panose="05050102010706020507" pitchFamily="18" charset="2"/>
              <a:buChar char=""/>
            </a:pPr>
            <a:endParaRPr lang="en-US" sz="1000" dirty="0">
              <a:solidFill>
                <a:srgbClr val="FF0000"/>
              </a:solidFill>
              <a:latin typeface="Calibri" panose="020F0502020204030204" pitchFamily="34" charset="0"/>
              <a:ea typeface="Times New Roman" panose="02020603050405020304" pitchFamily="18" charset="0"/>
            </a:endParaRPr>
          </a:p>
          <a:p>
            <a:pPr lvl="1">
              <a:spcBef>
                <a:spcPts val="0"/>
              </a:spcBef>
              <a:buFont typeface="Symbol" panose="05050102010706020507" pitchFamily="18" charset="2"/>
              <a:buChar char=""/>
            </a:pPr>
            <a:r>
              <a:rPr lang="en-US" sz="1000" dirty="0">
                <a:solidFill>
                  <a:srgbClr val="FF0000"/>
                </a:solidFill>
                <a:latin typeface="Calibri" panose="020F0502020204030204" pitchFamily="34" charset="0"/>
                <a:ea typeface="Times New Roman" panose="02020603050405020304" pitchFamily="18" charset="0"/>
              </a:rPr>
              <a:t>Establish a floor for FAF at 1</a:t>
            </a:r>
          </a:p>
          <a:p>
            <a:pPr lvl="1">
              <a:spcBef>
                <a:spcPts val="0"/>
              </a:spcBef>
              <a:buFont typeface="Symbol" panose="05050102010706020507" pitchFamily="18" charset="2"/>
              <a:buChar char=""/>
            </a:pPr>
            <a:endParaRPr lang="en-US" sz="1000" dirty="0">
              <a:solidFill>
                <a:srgbClr val="FF0000"/>
              </a:solidFill>
              <a:latin typeface="Calibri" panose="020F0502020204030204" pitchFamily="34" charset="0"/>
              <a:ea typeface="Times New Roman" panose="02020603050405020304" pitchFamily="18" charset="0"/>
            </a:endParaRPr>
          </a:p>
          <a:p>
            <a:pPr lvl="1">
              <a:spcBef>
                <a:spcPts val="0"/>
              </a:spcBef>
              <a:buFont typeface="Symbol" panose="05050102010706020507" pitchFamily="18" charset="2"/>
              <a:buChar char=""/>
            </a:pPr>
            <a:r>
              <a:rPr lang="en-US" sz="1000" dirty="0">
                <a:solidFill>
                  <a:srgbClr val="FF0000"/>
                </a:solidFill>
                <a:latin typeface="Calibri" panose="020F0502020204030204" pitchFamily="34" charset="0"/>
                <a:ea typeface="Times New Roman" panose="02020603050405020304" pitchFamily="18" charset="0"/>
              </a:rPr>
              <a:t>Increase MCE for load entities (2 days from 1 day)  - </a:t>
            </a:r>
            <a:r>
              <a:rPr lang="en-US" sz="1000" b="1" dirty="0">
                <a:solidFill>
                  <a:srgbClr val="FF0000"/>
                </a:solidFill>
                <a:latin typeface="Calibri" panose="020F0502020204030204" pitchFamily="34" charset="0"/>
                <a:ea typeface="Times New Roman" panose="02020603050405020304" pitchFamily="18" charset="0"/>
              </a:rPr>
              <a:t>FAF Revised</a:t>
            </a: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0">
              <a:spcBef>
                <a:spcPts val="0"/>
              </a:spcBef>
              <a:spcAft>
                <a:spcPts val="1200"/>
              </a:spcAft>
              <a:buNone/>
              <a:tabLst>
                <a:tab pos="914400" algn="l"/>
              </a:tabLst>
            </a:pPr>
            <a:endParaRPr lang="en-US" sz="1600" dirty="0">
              <a:effectLst/>
              <a:ea typeface="Times New Roman" panose="02020603050405020304" pitchFamily="18" charset="0"/>
            </a:endParaRPr>
          </a:p>
          <a:p>
            <a:pPr marL="0" marR="0" indent="0">
              <a:lnSpc>
                <a:spcPct val="107000"/>
              </a:lnSpc>
              <a:spcBef>
                <a:spcPts val="0"/>
              </a:spcBef>
              <a:spcAft>
                <a:spcPts val="800"/>
              </a:spcAft>
              <a:buNone/>
            </a:pPr>
            <a:r>
              <a:rPr lang="en-US" sz="1600" b="1" dirty="0">
                <a:effectLst/>
                <a:ea typeface="Calibri" panose="020F0502020204030204" pitchFamily="34" charset="0"/>
                <a:cs typeface="Arial-BoldMT"/>
              </a:rPr>
              <a:t> </a:t>
            </a:r>
            <a:endParaRPr lang="en-US" sz="1600" b="1" dirty="0">
              <a:effectLst/>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600" b="1" dirty="0">
              <a:effectLst/>
              <a:ea typeface="Times New Roman" panose="02020603050405020304" pitchFamily="18" charset="0"/>
            </a:endParaRPr>
          </a:p>
          <a:p>
            <a:pPr marL="0" marR="0" lvl="0" indent="0">
              <a:spcBef>
                <a:spcPts val="0"/>
              </a:spcBef>
              <a:spcAft>
                <a:spcPts val="0"/>
              </a:spcAft>
              <a:buNone/>
            </a:pPr>
            <a:endParaRPr lang="en-US" sz="1600" b="1" dirty="0">
              <a:ea typeface="Times New Roman" panose="02020603050405020304" pitchFamily="18" charset="0"/>
            </a:endParaRPr>
          </a:p>
          <a:p>
            <a:pPr marL="0" marR="0" lvl="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
        <p:nvSpPr>
          <p:cNvPr id="3" name="Footer Placeholder 2">
            <a:extLst>
              <a:ext uri="{FF2B5EF4-FFF2-40B4-BE49-F238E27FC236}">
                <a16:creationId xmlns:a16="http://schemas.microsoft.com/office/drawing/2014/main" id="{958CE6A8-5219-988D-9FC9-3E4A22EE0C7D}"/>
              </a:ext>
            </a:extLst>
          </p:cNvPr>
          <p:cNvSpPr>
            <a:spLocks noGrp="1"/>
          </p:cNvSpPr>
          <p:nvPr>
            <p:ph type="ftr" sz="quarter" idx="11"/>
          </p:nvPr>
        </p:nvSpPr>
        <p:spPr>
          <a:xfrm>
            <a:off x="2743200" y="6553200"/>
            <a:ext cx="4038600" cy="228600"/>
          </a:xfrm>
        </p:spPr>
        <p:txBody>
          <a:bodyPr/>
          <a:lstStyle/>
          <a:p>
            <a:r>
              <a:rPr lang="en-US" dirty="0"/>
              <a:t>* CARD not included in OUT/TPEA for this presentation</a:t>
            </a:r>
          </a:p>
        </p:txBody>
      </p:sp>
    </p:spTree>
    <p:extLst>
      <p:ext uri="{BB962C8B-B14F-4D97-AF65-F5344CB8AC3E}">
        <p14:creationId xmlns:p14="http://schemas.microsoft.com/office/powerpoint/2010/main" val="494574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442118"/>
          </a:xfrm>
        </p:spPr>
        <p:txBody>
          <a:bodyPr/>
          <a:lstStyle/>
          <a:p>
            <a:pPr algn="ctr"/>
            <a:r>
              <a:rPr lang="en-US" sz="2000" dirty="0"/>
              <a:t>Scenario #5B – Final proposal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28484" y="659027"/>
            <a:ext cx="8724900" cy="5562600"/>
          </a:xfrm>
        </p:spPr>
        <p:txBody>
          <a:bodyPr/>
          <a:lstStyle/>
          <a:p>
            <a:pPr marL="0" marR="0" indent="0">
              <a:lnSpc>
                <a:spcPct val="107000"/>
              </a:lnSpc>
              <a:spcBef>
                <a:spcPts val="0"/>
              </a:spcBef>
              <a:spcAft>
                <a:spcPts val="0"/>
              </a:spcAft>
              <a:buNone/>
            </a:pPr>
            <a:r>
              <a:rPr lang="en-US" sz="1600" b="1" dirty="0">
                <a:effectLst/>
                <a:latin typeface="Arial-BoldMT"/>
                <a:ea typeface="Calibri" panose="020F0502020204030204" pitchFamily="34" charset="0"/>
                <a:cs typeface="Arial-BoldMT"/>
              </a:rPr>
              <a:t>Scenario #5A: </a:t>
            </a:r>
            <a:r>
              <a:rPr lang="en-US" sz="1600" dirty="0">
                <a:effectLst/>
                <a:latin typeface="Arial-BoldMT"/>
                <a:ea typeface="Calibri" panose="020F0502020204030204" pitchFamily="34" charset="0"/>
                <a:cs typeface="Arial-BoldMT"/>
              </a:rPr>
              <a:t>Take </a:t>
            </a:r>
            <a:r>
              <a:rPr lang="en-US" sz="1600" dirty="0">
                <a:latin typeface="Arial-BoldMT"/>
                <a:ea typeface="Calibri" panose="020F0502020204030204" pitchFamily="34" charset="0"/>
                <a:cs typeface="Arial-BoldMT"/>
              </a:rPr>
              <a:t>Scenario #4 as a basis</a:t>
            </a:r>
            <a:r>
              <a:rPr lang="en-US" sz="1600" b="1" dirty="0">
                <a:latin typeface="Arial-BoldMT"/>
                <a:ea typeface="Calibri" panose="020F0502020204030204" pitchFamily="34" charset="0"/>
                <a:cs typeface="Arial-BoldMT"/>
              </a:rPr>
              <a:t>: </a:t>
            </a:r>
            <a:r>
              <a:rPr lang="en-US" sz="1600" dirty="0">
                <a:effectLst/>
                <a:latin typeface="Arial-BoldMT"/>
                <a:ea typeface="Calibri" panose="020F0502020204030204" pitchFamily="34" charset="0"/>
                <a:cs typeface="Arial-BoldMT"/>
              </a:rPr>
              <a:t> </a:t>
            </a:r>
            <a:r>
              <a:rPr lang="en-US" sz="1600" dirty="0">
                <a:solidFill>
                  <a:srgbClr val="000000"/>
                </a:solidFill>
                <a:effectLst/>
                <a:latin typeface="Calibri" panose="020F0502020204030204" pitchFamily="34" charset="0"/>
                <a:ea typeface="Calibri" panose="020F0502020204030204" pitchFamily="34" charset="0"/>
              </a:rPr>
              <a:t>EAL =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RFAF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 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LE</a:t>
            </a:r>
            <a:r>
              <a:rPr lang="en-US" sz="1600" dirty="0">
                <a:solidFill>
                  <a:srgbClr val="000000"/>
                </a:solidFill>
                <a:effectLst/>
                <a:highlight>
                  <a:srgbClr val="C0C0C0"/>
                </a:highlight>
                <a:latin typeface="Calibri" panose="020F0502020204030204" pitchFamily="34" charset="0"/>
                <a:ea typeface="Calibri" panose="020F0502020204030204" pitchFamily="34" charset="0"/>
              </a:rPr>
              <a:t>*RFAF </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during the previous </a:t>
            </a:r>
            <a:r>
              <a:rPr lang="en-US" sz="1600" dirty="0" err="1">
                <a:solidFill>
                  <a:srgbClr val="000000"/>
                </a:solidFill>
                <a:effectLst/>
                <a:highlight>
                  <a:srgbClr val="00FFFF"/>
                </a:highlight>
                <a:latin typeface="Calibri" panose="020F0502020204030204" pitchFamily="34" charset="0"/>
                <a:ea typeface="Calibri" panose="020F0502020204030204" pitchFamily="34" charset="0"/>
              </a:rPr>
              <a:t>lrq</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days}, </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FAF*</a:t>
            </a:r>
            <a:r>
              <a:rPr lang="en-US" sz="1600" strike="sngStrike" dirty="0">
                <a:solidFill>
                  <a:srgbClr val="FF0000"/>
                </a:solidFill>
                <a:effectLst/>
                <a:highlight>
                  <a:srgbClr val="00FFFF"/>
                </a:highlight>
                <a:latin typeface="Calibri" panose="020F0502020204030204" pitchFamily="34" charset="0"/>
                <a:ea typeface="Calibri" panose="020F0502020204030204" pitchFamily="34" charset="0"/>
              </a:rPr>
              <a:t>RT</a:t>
            </a:r>
            <a:r>
              <a:rPr lang="en-US" sz="1600" dirty="0">
                <a:solidFill>
                  <a:srgbClr val="FF0000"/>
                </a:solidFill>
                <a:effectLst/>
                <a:highlight>
                  <a:srgbClr val="00FFFF"/>
                </a:highlight>
                <a:latin typeface="Calibri" panose="020F0502020204030204" pitchFamily="34" charset="0"/>
                <a:ea typeface="Calibri" panose="020F0502020204030204" pitchFamily="34" charset="0"/>
              </a:rPr>
              <a:t>N</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L</a:t>
            </a:r>
            <a:r>
              <a:rPr lang="en-US" sz="1600" dirty="0">
                <a:effectLst/>
                <a:highlight>
                  <a:srgbClr val="00FFFF"/>
                </a:highlight>
                <a:latin typeface="Calibri" panose="020F0502020204030204" pitchFamily="34" charset="0"/>
                <a:ea typeface="Calibri" panose="020F0502020204030204" pitchFamily="34" charset="0"/>
              </a:rPr>
              <a:t>F]</a:t>
            </a:r>
            <a:r>
              <a:rPr lang="en-US" sz="1600" dirty="0">
                <a:solidFill>
                  <a:srgbClr val="000000"/>
                </a:solidFill>
                <a:effectLst/>
                <a:highlight>
                  <a:srgbClr val="00FFFF"/>
                </a:highlight>
                <a:latin typeface="Calibri" panose="020F0502020204030204" pitchFamily="34" charset="0"/>
                <a:ea typeface="Calibri" panose="020F0502020204030204" pitchFamily="34" charset="0"/>
              </a:rPr>
              <a:t> </a:t>
            </a:r>
            <a:r>
              <a:rPr lang="en-US" sz="1600" strike="sngStrike" dirty="0">
                <a:solidFill>
                  <a:srgbClr val="FF0000"/>
                </a:solidFill>
                <a:effectLst/>
                <a:latin typeface="Calibri" panose="020F0502020204030204" pitchFamily="34" charset="0"/>
                <a:ea typeface="Calibri" panose="020F0502020204030204" pitchFamily="34" charset="0"/>
              </a:rPr>
              <a:t>+ DFAF * DALE</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Max </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a:t>
            </a:r>
            <a:r>
              <a:rPr lang="en-US" sz="1600" strike="sngStrike" dirty="0">
                <a:solidFill>
                  <a:srgbClr val="000000"/>
                </a:solidFill>
                <a:effectLst/>
                <a:highlight>
                  <a:srgbClr val="00FF00"/>
                </a:highlight>
                <a:latin typeface="Calibri" panose="020F0502020204030204" pitchFamily="34" charset="0"/>
                <a:ea typeface="Calibri" panose="020F0502020204030204" pitchFamily="34" charset="0"/>
              </a:rPr>
              <a:t>RTLCNS</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RTLCNS + UDAA),</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 </a:t>
            </a:r>
            <a:r>
              <a:rPr lang="en-US" sz="1600" dirty="0">
                <a:effectLst/>
                <a:highlight>
                  <a:srgbClr val="00FF00"/>
                </a:highlight>
                <a:latin typeface="Calibri" panose="020F0502020204030204" pitchFamily="34" charset="0"/>
                <a:ea typeface="Calibri" panose="020F0502020204030204" pitchFamily="34" charset="0"/>
              </a:rPr>
              <a:t>Max {U</a:t>
            </a:r>
            <a:r>
              <a:rPr lang="en-US" sz="1600" dirty="0">
                <a:solidFill>
                  <a:srgbClr val="FF0000"/>
                </a:solidFill>
                <a:effectLst/>
                <a:highlight>
                  <a:srgbClr val="00FF00"/>
                </a:highlight>
                <a:latin typeface="Calibri" panose="020F0502020204030204" pitchFamily="34" charset="0"/>
                <a:ea typeface="Calibri" panose="020F0502020204030204" pitchFamily="34" charset="0"/>
              </a:rPr>
              <a:t>LE</a:t>
            </a:r>
            <a:r>
              <a:rPr lang="en-US" sz="1600" strike="sngStrike" dirty="0">
                <a:solidFill>
                  <a:srgbClr val="FF0000"/>
                </a:solidFill>
                <a:effectLst/>
                <a:highlight>
                  <a:srgbClr val="00FF00"/>
                </a:highlight>
                <a:latin typeface="Calibri" panose="020F0502020204030204" pitchFamily="34" charset="0"/>
                <a:ea typeface="Calibri" panose="020F0502020204030204" pitchFamily="34" charset="0"/>
              </a:rPr>
              <a:t>RTA</a:t>
            </a:r>
            <a:r>
              <a:rPr lang="en-US" sz="1600" dirty="0">
                <a:effectLst/>
                <a:highlight>
                  <a:srgbClr val="00FF00"/>
                </a:highlight>
                <a:latin typeface="Calibri" panose="020F0502020204030204" pitchFamily="34" charset="0"/>
                <a:ea typeface="Calibri" panose="020F0502020204030204" pitchFamily="34" charset="0"/>
              </a:rPr>
              <a:t> during the previous </a:t>
            </a:r>
            <a:r>
              <a:rPr lang="en-US" sz="1600" dirty="0" err="1">
                <a:effectLst/>
                <a:highlight>
                  <a:srgbClr val="00FF00"/>
                </a:highlight>
                <a:latin typeface="Calibri" panose="020F0502020204030204" pitchFamily="34" charset="0"/>
                <a:ea typeface="Calibri" panose="020F0502020204030204" pitchFamily="34" charset="0"/>
              </a:rPr>
              <a:t>lrq</a:t>
            </a:r>
            <a:r>
              <a:rPr lang="en-US" sz="1600" dirty="0">
                <a:effectLst/>
                <a:highlight>
                  <a:srgbClr val="00FF00"/>
                </a:highlight>
                <a:latin typeface="Calibri" panose="020F0502020204030204" pitchFamily="34" charset="0"/>
                <a:ea typeface="Calibri" panose="020F0502020204030204" pitchFamily="34" charset="0"/>
              </a:rPr>
              <a:t> days}</a:t>
            </a:r>
            <a:r>
              <a:rPr lang="en-US" sz="1600" strike="sngStrike" dirty="0">
                <a:solidFill>
                  <a:srgbClr val="FF0000"/>
                </a:solidFill>
                <a:effectLst/>
                <a:latin typeface="Calibri" panose="020F0502020204030204" pitchFamily="34" charset="0"/>
                <a:ea typeface="Calibri" panose="020F0502020204030204" pitchFamily="34" charset="0"/>
              </a:rPr>
              <a:t>]</a:t>
            </a:r>
            <a:r>
              <a:rPr lang="en-US" sz="1600" dirty="0">
                <a:solidFill>
                  <a:srgbClr val="FF0000"/>
                </a:solidFill>
                <a:effectLst/>
                <a:latin typeface="Calibri" panose="020F0502020204030204" pitchFamily="34" charset="0"/>
                <a:ea typeface="Calibri" panose="020F0502020204030204" pitchFamily="34" charset="0"/>
              </a:rPr>
              <a:t> </a:t>
            </a:r>
            <a:r>
              <a:rPr lang="en-US" sz="1600" dirty="0">
                <a:solidFill>
                  <a:srgbClr val="000000"/>
                </a:solidFill>
                <a:effectLst/>
                <a:latin typeface="Calibri" panose="020F0502020204030204" pitchFamily="34" charset="0"/>
                <a:ea typeface="Calibri" panose="020F0502020204030204" pitchFamily="34" charset="0"/>
              </a:rPr>
              <a:t>+ OUT*</a:t>
            </a:r>
            <a:r>
              <a:rPr lang="en-US" sz="1600" i="1" baseline="-25000" dirty="0">
                <a:solidFill>
                  <a:srgbClr val="000000"/>
                </a:solidFill>
                <a:effectLst/>
                <a:latin typeface="Calibri" panose="020F0502020204030204" pitchFamily="34" charset="0"/>
                <a:ea typeface="Calibri" panose="020F0502020204030204" pitchFamily="34" charset="0"/>
              </a:rPr>
              <a:t> </a:t>
            </a:r>
            <a:endParaRPr lang="en-US" sz="1600" dirty="0">
              <a:solidFill>
                <a:srgbClr val="000000"/>
              </a:solidFill>
              <a:effectLst/>
              <a:latin typeface="Calibri" panose="020F0502020204030204" pitchFamily="34" charset="0"/>
              <a:ea typeface="Calibri" panose="020F0502020204030204" pitchFamily="34" charset="0"/>
            </a:endParaRPr>
          </a:p>
          <a:p>
            <a:pPr lvl="1">
              <a:spcBef>
                <a:spcPts val="0"/>
              </a:spcBef>
              <a:buFont typeface="+mj-lt"/>
              <a:buAutoNum type="arabicPeriod"/>
            </a:pPr>
            <a:r>
              <a:rPr lang="en-US" sz="1200" dirty="0" err="1">
                <a:solidFill>
                  <a:srgbClr val="FF0000"/>
                </a:solidFill>
                <a:effectLst/>
                <a:latin typeface="Aptos" panose="020B0004020202020204" pitchFamily="34" charset="0"/>
                <a:ea typeface="Calibri" panose="020F0502020204030204" pitchFamily="34" charset="0"/>
                <a:cs typeface="Calibri" panose="020F0502020204030204" pitchFamily="34" charset="0"/>
              </a:rPr>
              <a:t>RFAF</a:t>
            </a:r>
            <a:r>
              <a:rPr lang="en-US" sz="1200" baseline="-25000" dirty="0" err="1">
                <a:solidFill>
                  <a:srgbClr val="FF0000"/>
                </a:solidFill>
                <a:effectLst/>
                <a:latin typeface="Aptos" panose="020B0004020202020204" pitchFamily="34" charset="0"/>
                <a:ea typeface="Calibri" panose="020F0502020204030204" pitchFamily="34" charset="0"/>
                <a:cs typeface="Calibri" panose="020F0502020204030204" pitchFamily="34" charset="0"/>
              </a:rPr>
              <a:t>i</a:t>
            </a:r>
            <a:r>
              <a:rPr lang="en-US" sz="1200" dirty="0">
                <a:solidFill>
                  <a:srgbClr val="FF0000"/>
                </a:solidFill>
                <a:effectLst/>
                <a:latin typeface="Aptos" panose="020B0004020202020204" pitchFamily="34" charset="0"/>
                <a:ea typeface="Calibri" panose="020F0502020204030204" pitchFamily="34" charset="0"/>
                <a:cs typeface="Calibri" panose="020F0502020204030204" pitchFamily="34" charset="0"/>
              </a:rPr>
              <a:t> =</a:t>
            </a:r>
            <a:r>
              <a:rPr lang="en-US" sz="1200" dirty="0">
                <a:solidFill>
                  <a:srgbClr val="FF0000"/>
                </a:solidFill>
                <a:effectLst/>
                <a:latin typeface="Calibri" panose="020F0502020204030204" pitchFamily="34" charset="0"/>
                <a:ea typeface="Calibri" panose="020F0502020204030204" pitchFamily="34" charset="0"/>
              </a:rPr>
              <a:t> 21-day future prices / </a:t>
            </a:r>
            <a:r>
              <a:rPr lang="en-US" sz="1200" b="1" dirty="0">
                <a:solidFill>
                  <a:srgbClr val="FF0000"/>
                </a:solidFill>
                <a:effectLst/>
                <a:latin typeface="Calibri" panose="020F0502020204030204" pitchFamily="34" charset="0"/>
                <a:ea typeface="Calibri" panose="020F0502020204030204" pitchFamily="34" charset="0"/>
              </a:rPr>
              <a:t>14 days RTM Prices corresponding to the 14 days in </a:t>
            </a:r>
            <a:r>
              <a:rPr lang="en-US" sz="1200" b="1" dirty="0" err="1">
                <a:solidFill>
                  <a:srgbClr val="FF0000"/>
                </a:solidFill>
                <a:effectLst/>
                <a:latin typeface="Calibri" panose="020F0502020204030204" pitchFamily="34" charset="0"/>
                <a:ea typeface="Calibri" panose="020F0502020204030204" pitchFamily="34" charset="0"/>
              </a:rPr>
              <a:t>NLE</a:t>
            </a:r>
            <a:r>
              <a:rPr lang="en-US" sz="1200" b="1" baseline="-25000" dirty="0" err="1">
                <a:solidFill>
                  <a:srgbClr val="FF0000"/>
                </a:solidFill>
                <a:effectLst/>
                <a:latin typeface="Calibri" panose="020F0502020204030204" pitchFamily="34" charset="0"/>
                <a:ea typeface="Calibri" panose="020F0502020204030204" pitchFamily="34" charset="0"/>
              </a:rPr>
              <a:t>i</a:t>
            </a:r>
            <a:r>
              <a:rPr lang="en-US" sz="1200" b="1" baseline="-25000" dirty="0">
                <a:solidFill>
                  <a:srgbClr val="FF0000"/>
                </a:solidFill>
                <a:latin typeface="Aptos" panose="020B0004020202020204" pitchFamily="34" charset="0"/>
                <a:ea typeface="Calibri" panose="020F0502020204030204" pitchFamily="34" charset="0"/>
                <a:cs typeface="Calibri" panose="020F0502020204030204" pitchFamily="34" charset="0"/>
              </a:rPr>
              <a:t>. </a:t>
            </a:r>
            <a:r>
              <a:rPr lang="en-US" sz="1200" dirty="0">
                <a:solidFill>
                  <a:srgbClr val="FF0000"/>
                </a:solidFill>
                <a:latin typeface="Calibri" panose="020F0502020204030204" pitchFamily="34" charset="0"/>
                <a:ea typeface="Times New Roman" panose="02020603050405020304" pitchFamily="18" charset="0"/>
              </a:rPr>
              <a:t>Cap RFAF at 1.5. RFAF is applied against NLE. </a:t>
            </a:r>
            <a:r>
              <a:rPr lang="en-US" sz="1200" b="1" dirty="0">
                <a:solidFill>
                  <a:srgbClr val="FF0000"/>
                </a:solidFill>
                <a:latin typeface="Calibri" panose="020F0502020204030204" pitchFamily="34" charset="0"/>
                <a:ea typeface="Times New Roman" panose="02020603050405020304" pitchFamily="18" charset="0"/>
              </a:rPr>
              <a:t>There is a floor for RFAF at 1.00</a:t>
            </a:r>
            <a:r>
              <a:rPr lang="en-US" sz="1200" dirty="0">
                <a:solidFill>
                  <a:srgbClr val="FF0000"/>
                </a:solidFill>
                <a:latin typeface="Calibri" panose="020F0502020204030204" pitchFamily="34" charset="0"/>
                <a:ea typeface="Times New Roman" panose="02020603050405020304" pitchFamily="18" charset="0"/>
              </a:rPr>
              <a:t>. For each RFAF, we are using the corresponding Operating Day (and not Invoice Business Day) RTM settled prices, which match the respective operating Days in the NLE.  </a:t>
            </a:r>
          </a:p>
          <a:p>
            <a:pPr lvl="1">
              <a:spcBef>
                <a:spcPts val="0"/>
              </a:spcBef>
              <a:buFont typeface="+mj-lt"/>
              <a:buAutoNum type="arabicPeriod"/>
            </a:pPr>
            <a:r>
              <a:rPr lang="en-US" sz="1200" dirty="0">
                <a:solidFill>
                  <a:srgbClr val="FF0000"/>
                </a:solidFill>
                <a:latin typeface="Calibri" panose="020F0502020204030204" pitchFamily="34" charset="0"/>
                <a:ea typeface="Times New Roman" panose="02020603050405020304" pitchFamily="18" charset="0"/>
              </a:rPr>
              <a:t>Apply FAF against NLF. </a:t>
            </a:r>
            <a:r>
              <a:rPr lang="en-US" sz="1200" dirty="0">
                <a:solidFill>
                  <a:srgbClr val="FF0000"/>
                </a:solidFill>
                <a:effectLst/>
                <a:latin typeface="Aptos" panose="020B0004020202020204" pitchFamily="34" charset="0"/>
                <a:ea typeface="Calibri" panose="020F0502020204030204" pitchFamily="34" charset="0"/>
              </a:rPr>
              <a:t>FAF = 2</a:t>
            </a:r>
            <a:r>
              <a:rPr lang="en-US" sz="1200" dirty="0">
                <a:solidFill>
                  <a:srgbClr val="FF0000"/>
                </a:solidFill>
                <a:effectLst/>
                <a:latin typeface="Calibri" panose="020F0502020204030204" pitchFamily="34" charset="0"/>
                <a:ea typeface="Calibri" panose="020F0502020204030204" pitchFamily="34" charset="0"/>
              </a:rPr>
              <a:t>1-day future prices / </a:t>
            </a:r>
            <a:r>
              <a:rPr lang="en-US" sz="1200" b="1" dirty="0">
                <a:solidFill>
                  <a:srgbClr val="FF0000"/>
                </a:solidFill>
                <a:effectLst/>
                <a:latin typeface="Calibri" panose="020F0502020204030204" pitchFamily="34" charset="0"/>
                <a:ea typeface="Calibri" panose="020F0502020204030204" pitchFamily="34" charset="0"/>
              </a:rPr>
              <a:t>7 most recent days RTM Prices corresponding to the 7 days in NLF. Set a floor of 1 for FAF. </a:t>
            </a:r>
          </a:p>
          <a:p>
            <a:pPr lvl="1">
              <a:spcBef>
                <a:spcPts val="0"/>
              </a:spcBef>
              <a:buFont typeface="+mj-lt"/>
              <a:buAutoNum type="arabicPeriod"/>
            </a:pPr>
            <a:r>
              <a:rPr lang="en-US" sz="1200" b="1" dirty="0">
                <a:solidFill>
                  <a:srgbClr val="FF0000"/>
                </a:solidFill>
                <a:effectLst/>
                <a:latin typeface="Calibri" panose="020F0502020204030204" pitchFamily="34" charset="0"/>
                <a:ea typeface="Times New Roman" panose="02020603050405020304" pitchFamily="18" charset="0"/>
              </a:rPr>
              <a:t>Strip out impact of CARD invoices from both invoice exposures and TPEA </a:t>
            </a:r>
          </a:p>
          <a:p>
            <a:pPr lvl="1">
              <a:spcBef>
                <a:spcPts val="0"/>
              </a:spcBef>
              <a:buFont typeface="+mj-lt"/>
              <a:buAutoNum type="arabicPeriod"/>
            </a:pPr>
            <a:r>
              <a:rPr lang="en-US" sz="1200" dirty="0">
                <a:solidFill>
                  <a:srgbClr val="FF0000"/>
                </a:solidFill>
                <a:effectLst/>
                <a:latin typeface="Calibri" panose="020F0502020204030204" pitchFamily="34" charset="0"/>
                <a:ea typeface="Calibri" panose="020F0502020204030204" pitchFamily="34" charset="0"/>
              </a:rPr>
              <a:t>For MCE use RFAF (</a:t>
            </a:r>
            <a:r>
              <a:rPr lang="en-US" sz="1200" b="1" u="sng" dirty="0">
                <a:solidFill>
                  <a:srgbClr val="FF0000"/>
                </a:solidFill>
                <a:effectLst/>
                <a:latin typeface="Calibri" panose="020F0502020204030204" pitchFamily="34" charset="0"/>
                <a:ea typeface="Calibri" panose="020F0502020204030204" pitchFamily="34" charset="0"/>
              </a:rPr>
              <a:t>No floor Or Cap</a:t>
            </a:r>
            <a:r>
              <a:rPr lang="en-US" sz="1200" dirty="0">
                <a:solidFill>
                  <a:srgbClr val="FF0000"/>
                </a:solidFill>
                <a:effectLst/>
                <a:latin typeface="Calibri" panose="020F0502020204030204" pitchFamily="34" charset="0"/>
                <a:ea typeface="Calibri" panose="020F0502020204030204" pitchFamily="34" charset="0"/>
              </a:rPr>
              <a:t>) for a minimum of 2 days for load.    </a:t>
            </a:r>
          </a:p>
          <a:p>
            <a:pPr lvl="1">
              <a:spcBef>
                <a:spcPts val="0"/>
              </a:spcBef>
              <a:buFont typeface="+mj-lt"/>
              <a:buAutoNum type="arabicPeriod"/>
            </a:pPr>
            <a:endParaRPr lang="en-US" sz="1200" dirty="0">
              <a:solidFill>
                <a:srgbClr val="FF0000"/>
              </a:solidFill>
              <a:latin typeface="Calibri" panose="020F0502020204030204" pitchFamily="34" charset="0"/>
              <a:ea typeface="Calibri" panose="020F0502020204030204" pitchFamily="34" charset="0"/>
            </a:endParaRPr>
          </a:p>
          <a:p>
            <a:pPr lvl="1">
              <a:spcBef>
                <a:spcPts val="0"/>
              </a:spcBef>
              <a:buFont typeface="+mj-lt"/>
              <a:buAutoNum type="arabicPeriod"/>
            </a:pPr>
            <a:endParaRPr lang="en-US" sz="1200" dirty="0">
              <a:solidFill>
                <a:srgbClr val="FF0000"/>
              </a:solidFill>
              <a:latin typeface="Calibri" panose="020F0502020204030204" pitchFamily="34" charset="0"/>
              <a:ea typeface="Calibri" panose="020F0502020204030204" pitchFamily="34" charset="0"/>
            </a:endParaRPr>
          </a:p>
          <a:p>
            <a:pPr marL="0" marR="0" indent="0">
              <a:spcBef>
                <a:spcPts val="0"/>
              </a:spcBef>
              <a:spcAft>
                <a:spcPts val="0"/>
              </a:spcAft>
              <a:buNone/>
            </a:pPr>
            <a:r>
              <a:rPr lang="en-US" sz="1600" b="1" dirty="0">
                <a:effectLst/>
                <a:latin typeface="Arial-BoldMT"/>
                <a:ea typeface="Calibri" panose="020F0502020204030204" pitchFamily="34" charset="0"/>
                <a:cs typeface="Arial-BoldMT"/>
              </a:rPr>
              <a:t>Scenario #5B: </a:t>
            </a:r>
            <a:r>
              <a:rPr lang="en-US" sz="1600" dirty="0">
                <a:effectLst/>
                <a:latin typeface="Calibri" panose="020F0502020204030204" pitchFamily="34" charset="0"/>
                <a:ea typeface="Calibri" panose="020F0502020204030204" pitchFamily="34" charset="0"/>
                <a:cs typeface="Calibri" panose="020F0502020204030204" pitchFamily="34" charset="0"/>
              </a:rPr>
              <a:t>The same as #5 above, except </a:t>
            </a:r>
            <a:r>
              <a:rPr lang="en-US" sz="1600" b="1" u="sng" dirty="0">
                <a:solidFill>
                  <a:srgbClr val="FF0000"/>
                </a:solidFill>
                <a:latin typeface="Calibri" panose="020F0502020204030204" pitchFamily="34" charset="0"/>
                <a:ea typeface="Calibri" panose="020F0502020204030204" pitchFamily="34" charset="0"/>
                <a:cs typeface="Calibri" panose="020F0502020204030204" pitchFamily="34" charset="0"/>
              </a:rPr>
              <a:t>t</a:t>
            </a:r>
            <a:r>
              <a:rPr lang="en-US" sz="1600" b="1" u="sng"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he look back period for NLE and ULE</a:t>
            </a:r>
            <a:r>
              <a:rPr lang="en-US" sz="1600" b="1" u="sng" dirty="0">
                <a:solidFill>
                  <a:srgbClr val="FF0000"/>
                </a:solidFill>
                <a:latin typeface="Calibri" panose="020F0502020204030204" pitchFamily="34" charset="0"/>
                <a:ea typeface="Calibri" panose="020F0502020204030204" pitchFamily="34" charset="0"/>
                <a:cs typeface="Calibri" panose="020F0502020204030204" pitchFamily="34" charset="0"/>
              </a:rPr>
              <a:t> changes depending on a season (except for traders): </a:t>
            </a: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Calibri" panose="020F0502020204030204" pitchFamily="34" charset="0"/>
              </a:rPr>
              <a:t>summer months: 40 days from May 16 through Sep 15, </a:t>
            </a:r>
          </a:p>
          <a:p>
            <a:pPr marL="342900" marR="0" lvl="0" indent="-342900">
              <a:spcBef>
                <a:spcPts val="0"/>
              </a:spcBef>
              <a:spcAft>
                <a:spcPts val="0"/>
              </a:spcAft>
              <a:buFont typeface="Symbol" panose="05050102010706020507" pitchFamily="18" charset="2"/>
              <a:buChar char=""/>
            </a:pPr>
            <a:r>
              <a:rPr lang="en-US" sz="1600" dirty="0">
                <a:latin typeface="Calibri" panose="020F0502020204030204" pitchFamily="34" charset="0"/>
                <a:ea typeface="Times New Roman" panose="02020603050405020304" pitchFamily="18" charset="0"/>
                <a:cs typeface="Calibri" panose="020F0502020204030204" pitchFamily="34" charset="0"/>
              </a:rPr>
              <a:t>non summer months: </a:t>
            </a:r>
            <a:r>
              <a:rPr lang="en-US" sz="1600" dirty="0">
                <a:effectLst/>
                <a:latin typeface="Calibri" panose="020F0502020204030204" pitchFamily="34" charset="0"/>
                <a:ea typeface="Times New Roman" panose="02020603050405020304" pitchFamily="18" charset="0"/>
                <a:cs typeface="Calibri" panose="020F0502020204030204" pitchFamily="34" charset="0"/>
              </a:rPr>
              <a:t>20 day lookback from Sep 16 through May 15.</a:t>
            </a:r>
          </a:p>
          <a:p>
            <a:pPr marL="0" marR="0" indent="0">
              <a:lnSpc>
                <a:spcPct val="107000"/>
              </a:lnSpc>
              <a:spcBef>
                <a:spcPts val="0"/>
              </a:spcBef>
              <a:spcAft>
                <a:spcPts val="0"/>
              </a:spcAft>
              <a:buNone/>
            </a:pPr>
            <a:endParaRPr lang="en-US" sz="1600" b="1" dirty="0">
              <a:ea typeface="Times New Roman" panose="02020603050405020304" pitchFamily="18" charset="0"/>
            </a:endParaRPr>
          </a:p>
          <a:p>
            <a:pPr marL="0" marR="0" indent="0">
              <a:lnSpc>
                <a:spcPct val="107000"/>
              </a:lnSpc>
              <a:spcBef>
                <a:spcPts val="0"/>
              </a:spcBef>
              <a:spcAft>
                <a:spcPts val="0"/>
              </a:spcAft>
              <a:buNone/>
            </a:pPr>
            <a:r>
              <a:rPr lang="en-US" sz="1600" b="1" dirty="0">
                <a:ea typeface="Times New Roman" panose="02020603050405020304" pitchFamily="18" charset="0"/>
              </a:rPr>
              <a:t>Current: </a:t>
            </a:r>
            <a:r>
              <a:rPr lang="en-US" sz="1600" dirty="0">
                <a:effectLst/>
                <a:ea typeface="Times New Roman" panose="02020603050405020304" pitchFamily="18" charset="0"/>
              </a:rPr>
              <a:t>EAL </a:t>
            </a:r>
            <a:r>
              <a:rPr lang="en-US" sz="1600" i="1" baseline="-25000" dirty="0">
                <a:effectLst/>
                <a:ea typeface="Times New Roman" panose="02020603050405020304" pitchFamily="18" charset="0"/>
              </a:rPr>
              <a:t>q</a:t>
            </a:r>
            <a:r>
              <a:rPr lang="en-US" sz="1600" dirty="0">
                <a:effectLst/>
                <a:ea typeface="Times New Roman" panose="02020603050405020304" pitchFamily="18" charset="0"/>
              </a:rPr>
              <a:t> = Max [IEL during the first 40-day period only beginning on the date that the Counter-Party commences activity in ERCOT markets, </a:t>
            </a:r>
            <a:r>
              <a:rPr lang="en-US" sz="1600" dirty="0">
                <a:effectLst/>
                <a:highlight>
                  <a:srgbClr val="00FFFF"/>
                </a:highlight>
                <a:ea typeface="Times New Roman" panose="02020603050405020304" pitchFamily="18" charset="0"/>
              </a:rPr>
              <a:t>RFAF * Max {RTLE during the previous </a:t>
            </a:r>
            <a:r>
              <a:rPr lang="en-US" sz="1600" i="1" dirty="0" err="1">
                <a:effectLst/>
                <a:highlight>
                  <a:srgbClr val="00FFFF"/>
                </a:highlight>
                <a:ea typeface="Times New Roman" panose="02020603050405020304" pitchFamily="18" charset="0"/>
              </a:rPr>
              <a:t>lrq</a:t>
            </a:r>
            <a:r>
              <a:rPr lang="en-US" sz="1600" i="1" dirty="0">
                <a:effectLst/>
                <a:highlight>
                  <a:srgbClr val="00FFFF"/>
                </a:highlight>
                <a:ea typeface="Times New Roman" panose="02020603050405020304" pitchFamily="18" charset="0"/>
              </a:rPr>
              <a:t> </a:t>
            </a:r>
            <a:r>
              <a:rPr lang="en-US" sz="1600" dirty="0">
                <a:effectLst/>
                <a:highlight>
                  <a:srgbClr val="00FFFF"/>
                </a:highlight>
                <a:ea typeface="Times New Roman" panose="02020603050405020304" pitchFamily="18" charset="0"/>
              </a:rPr>
              <a:t>days}, RTLF</a:t>
            </a:r>
            <a:r>
              <a:rPr lang="en-US" sz="1600" dirty="0">
                <a:effectLst/>
                <a:ea typeface="Times New Roman" panose="02020603050405020304" pitchFamily="18" charset="0"/>
              </a:rPr>
              <a:t>] + </a:t>
            </a:r>
            <a:r>
              <a:rPr lang="en-US" sz="1600" dirty="0">
                <a:effectLst/>
                <a:highlight>
                  <a:srgbClr val="FF0000"/>
                </a:highlight>
                <a:ea typeface="Times New Roman" panose="02020603050405020304" pitchFamily="18" charset="0"/>
              </a:rPr>
              <a:t>DFAF * DALE</a:t>
            </a:r>
            <a:r>
              <a:rPr lang="en-US" sz="1600" dirty="0">
                <a:effectLst/>
                <a:ea typeface="Times New Roman" panose="02020603050405020304" pitchFamily="18" charset="0"/>
              </a:rPr>
              <a:t> + </a:t>
            </a:r>
            <a:r>
              <a:rPr lang="en-US" sz="1600" dirty="0">
                <a:effectLst/>
                <a:highlight>
                  <a:srgbClr val="00FF00"/>
                </a:highlight>
                <a:ea typeface="Times New Roman" panose="02020603050405020304" pitchFamily="18" charset="0"/>
              </a:rPr>
              <a:t>Max [RTLCNS, Max {URTA during the previous </a:t>
            </a:r>
            <a:r>
              <a:rPr lang="en-US" sz="1600" i="1" dirty="0" err="1">
                <a:effectLst/>
                <a:highlight>
                  <a:srgbClr val="00FF00"/>
                </a:highlight>
                <a:ea typeface="Times New Roman" panose="02020603050405020304" pitchFamily="18" charset="0"/>
              </a:rPr>
              <a:t>lrq</a:t>
            </a:r>
            <a:r>
              <a:rPr lang="en-US" sz="1600" i="1" dirty="0">
                <a:effectLst/>
                <a:highlight>
                  <a:srgbClr val="00FF00"/>
                </a:highlight>
                <a:ea typeface="Times New Roman" panose="02020603050405020304" pitchFamily="18" charset="0"/>
              </a:rPr>
              <a:t> </a:t>
            </a:r>
            <a:r>
              <a:rPr lang="en-US" sz="1600" dirty="0">
                <a:effectLst/>
                <a:highlight>
                  <a:srgbClr val="00FF00"/>
                </a:highlight>
                <a:ea typeface="Times New Roman" panose="02020603050405020304" pitchFamily="18" charset="0"/>
              </a:rPr>
              <a:t>days}]</a:t>
            </a:r>
            <a:r>
              <a:rPr lang="en-US" sz="1600" dirty="0">
                <a:effectLst/>
                <a:ea typeface="Times New Roman" panose="02020603050405020304" pitchFamily="18" charset="0"/>
              </a:rPr>
              <a:t> + OUT</a:t>
            </a:r>
            <a:r>
              <a:rPr lang="en-US" sz="1600" i="1" baseline="-25000" dirty="0">
                <a:effectLst/>
                <a:ea typeface="Times New Roman" panose="02020603050405020304" pitchFamily="18" charset="0"/>
              </a:rPr>
              <a:t> q</a:t>
            </a:r>
            <a:r>
              <a:rPr lang="en-US" sz="1600" dirty="0">
                <a:effectLst/>
                <a:ea typeface="Times New Roman" panose="02020603050405020304" pitchFamily="18" charset="0"/>
              </a:rPr>
              <a:t> + ILE</a:t>
            </a:r>
            <a:r>
              <a:rPr lang="en-US" sz="1600" baseline="-25000" dirty="0">
                <a:effectLst/>
                <a:ea typeface="Times New Roman" panose="02020603050405020304" pitchFamily="18" charset="0"/>
              </a:rPr>
              <a:t> </a:t>
            </a:r>
            <a:r>
              <a:rPr lang="en-US" sz="1600" i="1" baseline="-25000" dirty="0">
                <a:effectLst/>
                <a:ea typeface="Times New Roman" panose="02020603050405020304" pitchFamily="18" charset="0"/>
              </a:rPr>
              <a:t>q</a:t>
            </a:r>
          </a:p>
          <a:p>
            <a:pPr marL="0" marR="0" indent="0" algn="ctr">
              <a:lnSpc>
                <a:spcPct val="107000"/>
              </a:lnSpc>
              <a:spcBef>
                <a:spcPts val="0"/>
              </a:spcBef>
              <a:spcAft>
                <a:spcPts val="0"/>
              </a:spcAft>
              <a:buNone/>
            </a:pPr>
            <a:endParaRPr lang="en-US" sz="1600" i="1" baseline="-25000" dirty="0">
              <a:latin typeface="+mj-lt"/>
              <a:ea typeface="Times New Roman" panose="02020603050405020304" pitchFamily="18" charset="0"/>
            </a:endParaRPr>
          </a:p>
          <a:p>
            <a:pPr marL="0" indent="0" algn="ctr">
              <a:lnSpc>
                <a:spcPct val="107000"/>
              </a:lnSpc>
              <a:spcBef>
                <a:spcPts val="0"/>
              </a:spcBef>
              <a:buNone/>
            </a:pPr>
            <a:r>
              <a:rPr lang="en-US" sz="1600" dirty="0">
                <a:effectLst/>
                <a:latin typeface="+mj-lt"/>
                <a:ea typeface="Times New Roman" panose="02020603050405020304" pitchFamily="18" charset="0"/>
              </a:rPr>
              <a:t>OUT </a:t>
            </a:r>
            <a:r>
              <a:rPr lang="en-US" sz="1600" i="1" baseline="-25000" dirty="0">
                <a:effectLst/>
                <a:latin typeface="+mj-lt"/>
                <a:ea typeface="Times New Roman" panose="02020603050405020304" pitchFamily="18" charset="0"/>
              </a:rPr>
              <a:t>q</a:t>
            </a:r>
            <a:r>
              <a:rPr lang="en-US" sz="1600" dirty="0">
                <a:effectLst/>
                <a:latin typeface="+mj-lt"/>
                <a:ea typeface="Times New Roman" panose="02020603050405020304" pitchFamily="18" charset="0"/>
              </a:rPr>
              <a:t> = OIA </a:t>
            </a:r>
            <a:r>
              <a:rPr lang="en-US" sz="1600" i="1" baseline="-25000" dirty="0">
                <a:effectLst/>
                <a:latin typeface="+mj-lt"/>
                <a:ea typeface="Times New Roman" panose="02020603050405020304" pitchFamily="18" charset="0"/>
              </a:rPr>
              <a:t>q</a:t>
            </a:r>
            <a:r>
              <a:rPr lang="en-US" sz="1600" dirty="0">
                <a:effectLst/>
                <a:latin typeface="+mj-lt"/>
                <a:ea typeface="Times New Roman" panose="02020603050405020304" pitchFamily="18" charset="0"/>
              </a:rPr>
              <a:t> + UDAA </a:t>
            </a:r>
            <a:r>
              <a:rPr lang="en-US" sz="1600" i="1" baseline="-25000" dirty="0">
                <a:effectLst/>
                <a:latin typeface="+mj-lt"/>
                <a:ea typeface="Times New Roman" panose="02020603050405020304" pitchFamily="18" charset="0"/>
              </a:rPr>
              <a:t>q</a:t>
            </a:r>
            <a:r>
              <a:rPr lang="en-US" sz="1600" dirty="0">
                <a:effectLst/>
                <a:latin typeface="+mj-lt"/>
                <a:ea typeface="Times New Roman" panose="02020603050405020304" pitchFamily="18" charset="0"/>
              </a:rPr>
              <a:t> + UFA </a:t>
            </a:r>
            <a:r>
              <a:rPr lang="en-US" sz="1600" i="1" baseline="-25000" dirty="0">
                <a:effectLst/>
                <a:latin typeface="+mj-lt"/>
                <a:ea typeface="Times New Roman" panose="02020603050405020304" pitchFamily="18" charset="0"/>
              </a:rPr>
              <a:t>q</a:t>
            </a:r>
            <a:r>
              <a:rPr lang="en-US" sz="1600" dirty="0">
                <a:effectLst/>
                <a:latin typeface="+mj-lt"/>
                <a:ea typeface="Times New Roman" panose="02020603050405020304" pitchFamily="18" charset="0"/>
              </a:rPr>
              <a:t> + UTA </a:t>
            </a:r>
            <a:r>
              <a:rPr lang="en-US" sz="1600" i="1" baseline="-25000" dirty="0">
                <a:effectLst/>
                <a:latin typeface="+mj-lt"/>
                <a:ea typeface="Times New Roman" panose="02020603050405020304" pitchFamily="18" charset="0"/>
              </a:rPr>
              <a:t>q</a:t>
            </a:r>
            <a:r>
              <a:rPr lang="en-US" sz="1600" dirty="0">
                <a:effectLst/>
                <a:latin typeface="+mj-lt"/>
                <a:ea typeface="Times New Roman" panose="02020603050405020304" pitchFamily="18" charset="0"/>
              </a:rPr>
              <a:t> </a:t>
            </a:r>
            <a:r>
              <a:rPr lang="en-US" sz="1600" dirty="0">
                <a:solidFill>
                  <a:srgbClr val="FF0000"/>
                </a:solidFill>
                <a:effectLst/>
                <a:latin typeface="+mj-lt"/>
                <a:ea typeface="Times New Roman" panose="02020603050405020304" pitchFamily="18" charset="0"/>
              </a:rPr>
              <a:t>+ CARD*</a:t>
            </a:r>
            <a:endParaRPr lang="en-US" sz="1600" dirty="0">
              <a:effectLst/>
              <a:latin typeface="+mj-lt"/>
              <a:ea typeface="Times New Roman" panose="02020603050405020304" pitchFamily="18" charset="0"/>
            </a:endParaRPr>
          </a:p>
          <a:p>
            <a:pPr marL="457200" marR="0" indent="0">
              <a:spcBef>
                <a:spcPts val="0"/>
              </a:spcBef>
              <a:spcAft>
                <a:spcPts val="1200"/>
              </a:spcAft>
              <a:buNone/>
              <a:tabLst>
                <a:tab pos="914400" algn="l"/>
              </a:tabLst>
            </a:pPr>
            <a:endParaRPr lang="en-US" sz="1600" dirty="0">
              <a:effectLst/>
              <a:ea typeface="Times New Roman" panose="02020603050405020304" pitchFamily="18" charset="0"/>
            </a:endParaRPr>
          </a:p>
          <a:p>
            <a:pPr marL="0" marR="0" indent="0">
              <a:lnSpc>
                <a:spcPct val="107000"/>
              </a:lnSpc>
              <a:spcBef>
                <a:spcPts val="0"/>
              </a:spcBef>
              <a:spcAft>
                <a:spcPts val="800"/>
              </a:spcAft>
              <a:buNone/>
            </a:pPr>
            <a:r>
              <a:rPr lang="en-US" sz="1600" b="1" dirty="0">
                <a:effectLst/>
                <a:ea typeface="Calibri" panose="020F0502020204030204" pitchFamily="34" charset="0"/>
                <a:cs typeface="Arial-BoldMT"/>
              </a:rPr>
              <a:t> </a:t>
            </a:r>
            <a:endParaRPr lang="en-US" sz="1600" b="1" dirty="0">
              <a:effectLst/>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600" b="1" dirty="0">
              <a:effectLst/>
              <a:ea typeface="Times New Roman" panose="02020603050405020304" pitchFamily="18" charset="0"/>
            </a:endParaRPr>
          </a:p>
          <a:p>
            <a:pPr marL="0" marR="0" lvl="0" indent="0">
              <a:spcBef>
                <a:spcPts val="0"/>
              </a:spcBef>
              <a:spcAft>
                <a:spcPts val="0"/>
              </a:spcAft>
              <a:buNone/>
            </a:pPr>
            <a:endParaRPr lang="en-US" sz="1600" b="1" dirty="0">
              <a:ea typeface="Times New Roman" panose="02020603050405020304" pitchFamily="18" charset="0"/>
            </a:endParaRPr>
          </a:p>
          <a:p>
            <a:pPr marL="0" marR="0" lvl="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
        <p:nvSpPr>
          <p:cNvPr id="3" name="Footer Placeholder 2">
            <a:extLst>
              <a:ext uri="{FF2B5EF4-FFF2-40B4-BE49-F238E27FC236}">
                <a16:creationId xmlns:a16="http://schemas.microsoft.com/office/drawing/2014/main" id="{14FCE734-EE74-9AF3-2645-3D3C49C7818C}"/>
              </a:ext>
            </a:extLst>
          </p:cNvPr>
          <p:cNvSpPr>
            <a:spLocks noGrp="1"/>
          </p:cNvSpPr>
          <p:nvPr>
            <p:ph type="ftr" sz="quarter" idx="11"/>
          </p:nvPr>
        </p:nvSpPr>
        <p:spPr>
          <a:xfrm>
            <a:off x="2743200" y="6553200"/>
            <a:ext cx="4038600" cy="228600"/>
          </a:xfrm>
        </p:spPr>
        <p:txBody>
          <a:bodyPr/>
          <a:lstStyle/>
          <a:p>
            <a:r>
              <a:rPr lang="en-US" dirty="0"/>
              <a:t>* CARD not included in OUT/TPEA for this presentation</a:t>
            </a:r>
          </a:p>
        </p:txBody>
      </p:sp>
    </p:spTree>
    <p:extLst>
      <p:ext uri="{BB962C8B-B14F-4D97-AF65-F5344CB8AC3E}">
        <p14:creationId xmlns:p14="http://schemas.microsoft.com/office/powerpoint/2010/main" val="696471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EAL and TPEA for Scenarios 5A &amp; 5B vs. Current EAL    </a:t>
            </a:r>
          </a:p>
        </p:txBody>
      </p:sp>
      <p:sp>
        <p:nvSpPr>
          <p:cNvPr id="3" name="Content Placeholder 2"/>
          <p:cNvSpPr>
            <a:spLocks noGrp="1"/>
          </p:cNvSpPr>
          <p:nvPr>
            <p:ph idx="1"/>
          </p:nvPr>
        </p:nvSpPr>
        <p:spPr>
          <a:xfrm>
            <a:off x="157899" y="762000"/>
            <a:ext cx="8458200" cy="6553200"/>
          </a:xfrm>
        </p:spPr>
        <p:txBody>
          <a:bodyPr/>
          <a:lstStyle/>
          <a:p>
            <a:pPr marL="0" indent="0">
              <a:spcBef>
                <a:spcPts val="0"/>
              </a:spcBef>
              <a:buNone/>
            </a:pPr>
            <a:endParaRPr lang="en-US" sz="2000" dirty="0"/>
          </a:p>
          <a:p>
            <a:pPr marL="0" lvl="0" indent="0">
              <a:spcBef>
                <a:spcPts val="0"/>
              </a:spcBef>
              <a:buNone/>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2">
            <a:extLst>
              <a:ext uri="{FF2B5EF4-FFF2-40B4-BE49-F238E27FC236}">
                <a16:creationId xmlns:a16="http://schemas.microsoft.com/office/drawing/2014/main" id="{16CB508D-F3FE-3F78-669E-87A242B2AD16}"/>
              </a:ext>
            </a:extLst>
          </p:cNvPr>
          <p:cNvSpPr txBox="1">
            <a:spLocks/>
          </p:cNvSpPr>
          <p:nvPr/>
        </p:nvSpPr>
        <p:spPr>
          <a:xfrm>
            <a:off x="190500" y="3595183"/>
            <a:ext cx="8839200" cy="304827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endParaRPr lang="en-US" sz="1100" dirty="0">
              <a:latin typeface="Calibri" panose="020F0502020204030204" pitchFamily="34" charset="0"/>
              <a:ea typeface="Times New Roman" panose="02020603050405020304" pitchFamily="18" charset="0"/>
            </a:endParaRPr>
          </a:p>
          <a:p>
            <a:pPr marL="0" indent="0">
              <a:spcBef>
                <a:spcPts val="0"/>
              </a:spcBef>
              <a:buNone/>
            </a:pPr>
            <a:r>
              <a:rPr lang="en-US" sz="1100" dirty="0">
                <a:latin typeface="Calibri" panose="020F0502020204030204" pitchFamily="34" charset="0"/>
                <a:ea typeface="Times New Roman" panose="02020603050405020304" pitchFamily="18" charset="0"/>
              </a:rPr>
              <a:t> </a:t>
            </a:r>
          </a:p>
          <a:p>
            <a:pPr>
              <a:spcBef>
                <a:spcPts val="0"/>
              </a:spcBef>
              <a:buFont typeface="Symbol" panose="05050102010706020507" pitchFamily="18" charset="2"/>
              <a:buChar char=""/>
            </a:pPr>
            <a:endParaRPr lang="en-US" sz="1100" dirty="0">
              <a:latin typeface="Calibri" panose="020F0502020204030204" pitchFamily="34" charset="0"/>
              <a:ea typeface="Times New Roman" panose="02020603050405020304" pitchFamily="18" charset="0"/>
            </a:endParaRPr>
          </a:p>
          <a:p>
            <a:pPr>
              <a:spcBef>
                <a:spcPts val="0"/>
              </a:spcBef>
              <a:buFont typeface="Symbol" panose="05050102010706020507" pitchFamily="18" charset="2"/>
              <a:buChar char=""/>
            </a:pPr>
            <a:endParaRPr lang="en-US" sz="1100" dirty="0">
              <a:latin typeface="Calibri" panose="020F0502020204030204" pitchFamily="34" charset="0"/>
              <a:ea typeface="Times New Roman" panose="02020603050405020304" pitchFamily="18" charset="0"/>
            </a:endParaRPr>
          </a:p>
          <a:p>
            <a:pPr>
              <a:spcBef>
                <a:spcPts val="0"/>
              </a:spcBef>
              <a:buFont typeface="Symbol" panose="05050102010706020507" pitchFamily="18" charset="2"/>
              <a:buChar char=""/>
            </a:pPr>
            <a:endParaRPr lang="en-US" sz="1300" dirty="0">
              <a:latin typeface="Calibri" panose="020F0502020204030204" pitchFamily="34" charset="0"/>
              <a:ea typeface="Times New Roman" panose="02020603050405020304" pitchFamily="18" charset="0"/>
            </a:endParaRPr>
          </a:p>
          <a:p>
            <a:pPr>
              <a:spcBef>
                <a:spcPts val="0"/>
              </a:spcBef>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p:txBody>
      </p:sp>
      <p:pic>
        <p:nvPicPr>
          <p:cNvPr id="8" name="Picture 7">
            <a:extLst>
              <a:ext uri="{FF2B5EF4-FFF2-40B4-BE49-F238E27FC236}">
                <a16:creationId xmlns:a16="http://schemas.microsoft.com/office/drawing/2014/main" id="{37F4495E-89E8-BECA-64DC-CDAE204D3390}"/>
              </a:ext>
            </a:extLst>
          </p:cNvPr>
          <p:cNvPicPr>
            <a:picLocks noChangeAspect="1"/>
          </p:cNvPicPr>
          <p:nvPr/>
        </p:nvPicPr>
        <p:blipFill>
          <a:blip r:embed="rId2"/>
          <a:stretch>
            <a:fillRect/>
          </a:stretch>
        </p:blipFill>
        <p:spPr>
          <a:xfrm>
            <a:off x="562910" y="536258"/>
            <a:ext cx="7772400" cy="2780886"/>
          </a:xfrm>
          <a:prstGeom prst="rect">
            <a:avLst/>
          </a:prstGeom>
        </p:spPr>
      </p:pic>
      <p:pic>
        <p:nvPicPr>
          <p:cNvPr id="6" name="Picture 5">
            <a:extLst>
              <a:ext uri="{FF2B5EF4-FFF2-40B4-BE49-F238E27FC236}">
                <a16:creationId xmlns:a16="http://schemas.microsoft.com/office/drawing/2014/main" id="{6A361B47-7FFE-9F67-2B1C-78BEE66DBF57}"/>
              </a:ext>
            </a:extLst>
          </p:cNvPr>
          <p:cNvPicPr>
            <a:picLocks noChangeAspect="1"/>
          </p:cNvPicPr>
          <p:nvPr/>
        </p:nvPicPr>
        <p:blipFill>
          <a:blip r:embed="rId3"/>
          <a:stretch>
            <a:fillRect/>
          </a:stretch>
        </p:blipFill>
        <p:spPr>
          <a:xfrm>
            <a:off x="614221" y="3132729"/>
            <a:ext cx="7669777" cy="3189013"/>
          </a:xfrm>
          <a:prstGeom prst="rect">
            <a:avLst/>
          </a:prstGeom>
        </p:spPr>
      </p:pic>
    </p:spTree>
    <p:extLst>
      <p:ext uri="{BB962C8B-B14F-4D97-AF65-F5344CB8AC3E}">
        <p14:creationId xmlns:p14="http://schemas.microsoft.com/office/powerpoint/2010/main" val="1869877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for the entire period: Market</a:t>
            </a:r>
          </a:p>
        </p:txBody>
      </p:sp>
      <p:sp>
        <p:nvSpPr>
          <p:cNvPr id="3" name="Content Placeholder 2"/>
          <p:cNvSpPr>
            <a:spLocks noGrp="1"/>
          </p:cNvSpPr>
          <p:nvPr>
            <p:ph idx="1"/>
          </p:nvPr>
        </p:nvSpPr>
        <p:spPr>
          <a:xfrm>
            <a:off x="157899" y="762000"/>
            <a:ext cx="8458200" cy="42672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6" name="Picture 5">
            <a:extLst>
              <a:ext uri="{FF2B5EF4-FFF2-40B4-BE49-F238E27FC236}">
                <a16:creationId xmlns:a16="http://schemas.microsoft.com/office/drawing/2014/main" id="{4C9EC042-3A5C-C449-9F3A-C5A104A3C47C}"/>
              </a:ext>
            </a:extLst>
          </p:cNvPr>
          <p:cNvPicPr>
            <a:picLocks noChangeAspect="1"/>
          </p:cNvPicPr>
          <p:nvPr/>
        </p:nvPicPr>
        <p:blipFill>
          <a:blip r:embed="rId2"/>
          <a:stretch>
            <a:fillRect/>
          </a:stretch>
        </p:blipFill>
        <p:spPr>
          <a:xfrm>
            <a:off x="914400" y="620909"/>
            <a:ext cx="6629400" cy="5627491"/>
          </a:xfrm>
          <a:prstGeom prst="rect">
            <a:avLst/>
          </a:prstGeom>
        </p:spPr>
      </p:pic>
    </p:spTree>
    <p:extLst>
      <p:ext uri="{BB962C8B-B14F-4D97-AF65-F5344CB8AC3E}">
        <p14:creationId xmlns:p14="http://schemas.microsoft.com/office/powerpoint/2010/main" val="2023651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during Elliott</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6" name="Picture 5">
            <a:extLst>
              <a:ext uri="{FF2B5EF4-FFF2-40B4-BE49-F238E27FC236}">
                <a16:creationId xmlns:a16="http://schemas.microsoft.com/office/drawing/2014/main" id="{B2EC068E-ACD7-18AC-85DF-BB7B636AE224}"/>
              </a:ext>
            </a:extLst>
          </p:cNvPr>
          <p:cNvPicPr>
            <a:picLocks noChangeAspect="1"/>
          </p:cNvPicPr>
          <p:nvPr/>
        </p:nvPicPr>
        <p:blipFill>
          <a:blip r:embed="rId2"/>
          <a:stretch>
            <a:fillRect/>
          </a:stretch>
        </p:blipFill>
        <p:spPr>
          <a:xfrm>
            <a:off x="1529499" y="699534"/>
            <a:ext cx="5715000" cy="5458931"/>
          </a:xfrm>
          <a:prstGeom prst="rect">
            <a:avLst/>
          </a:prstGeom>
        </p:spPr>
      </p:pic>
    </p:spTree>
    <p:extLst>
      <p:ext uri="{BB962C8B-B14F-4D97-AF65-F5344CB8AC3E}">
        <p14:creationId xmlns:p14="http://schemas.microsoft.com/office/powerpoint/2010/main" val="2571231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Negative and Positive Gaps during Summer 2022 </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pic>
        <p:nvPicPr>
          <p:cNvPr id="3" name="Picture 2">
            <a:extLst>
              <a:ext uri="{FF2B5EF4-FFF2-40B4-BE49-F238E27FC236}">
                <a16:creationId xmlns:a16="http://schemas.microsoft.com/office/drawing/2014/main" id="{9CE4B24E-C23B-E7FD-5FC8-66EEFCDB729B}"/>
              </a:ext>
            </a:extLst>
          </p:cNvPr>
          <p:cNvPicPr>
            <a:picLocks noChangeAspect="1"/>
          </p:cNvPicPr>
          <p:nvPr/>
        </p:nvPicPr>
        <p:blipFill>
          <a:blip r:embed="rId2"/>
          <a:stretch>
            <a:fillRect/>
          </a:stretch>
        </p:blipFill>
        <p:spPr>
          <a:xfrm>
            <a:off x="1524000" y="666137"/>
            <a:ext cx="5867400" cy="5525725"/>
          </a:xfrm>
          <a:prstGeom prst="rect">
            <a:avLst/>
          </a:prstGeom>
        </p:spPr>
      </p:pic>
    </p:spTree>
    <p:extLst>
      <p:ext uri="{BB962C8B-B14F-4D97-AF65-F5344CB8AC3E}">
        <p14:creationId xmlns:p14="http://schemas.microsoft.com/office/powerpoint/2010/main" val="119804881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45845</TotalTime>
  <Words>2169</Words>
  <Application>Microsoft Office PowerPoint</Application>
  <PresentationFormat>On-screen Show (4:3)</PresentationFormat>
  <Paragraphs>205</Paragraphs>
  <Slides>19</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19</vt:i4>
      </vt:variant>
    </vt:vector>
  </HeadingPairs>
  <TitlesOfParts>
    <vt:vector size="29" baseType="lpstr">
      <vt:lpstr>Aptos</vt:lpstr>
      <vt:lpstr>Arial</vt:lpstr>
      <vt:lpstr>Arial-BoldMT</vt:lpstr>
      <vt:lpstr>Calibri</vt:lpstr>
      <vt:lpstr>Cambria Math</vt:lpstr>
      <vt:lpstr>Symbol</vt:lpstr>
      <vt:lpstr>Times New Roman</vt:lpstr>
      <vt:lpstr>1_Custom Design</vt:lpstr>
      <vt:lpstr>Office Theme</vt:lpstr>
      <vt:lpstr>Custom Design</vt:lpstr>
      <vt:lpstr>PowerPoint Presentation</vt:lpstr>
      <vt:lpstr>Invoice Exposures – Definitions  </vt:lpstr>
      <vt:lpstr>Current EAL Formula vs. Scenarios #1, #1a and 1b</vt:lpstr>
      <vt:lpstr>Scenarios #2, #3 and #4 </vt:lpstr>
      <vt:lpstr>Scenario #5B – Final proposal   </vt:lpstr>
      <vt:lpstr>EAL and TPEA for Scenarios 5A &amp; 5B vs. Current EAL    </vt:lpstr>
      <vt:lpstr>Negative and Positive Gaps for the entire period: Market</vt:lpstr>
      <vt:lpstr>Negative and Positive Gaps during Elliott</vt:lpstr>
      <vt:lpstr>Negative and Positive Gaps during Summer 2022 </vt:lpstr>
      <vt:lpstr>Negative and Positive Gaps during Summer 2023 </vt:lpstr>
      <vt:lpstr>Negative and Positive Gaps during Winter Storm Heather (Jan 2024)  </vt:lpstr>
      <vt:lpstr>Sample CP – TPEA comparison</vt:lpstr>
      <vt:lpstr>Historical TPEA comparison </vt:lpstr>
      <vt:lpstr>Historical average price comparison </vt:lpstr>
      <vt:lpstr>Sample CP – gap events </vt:lpstr>
      <vt:lpstr>IMCE (Initial Minimum Current Exposure) – Traders only </vt:lpstr>
      <vt:lpstr>IMCE (Initial Minimum Current Exposure) – Traders only </vt:lpstr>
      <vt:lpstr>IMCE (Initial Minimum Current Exposure) – Traders only </vt:lpstr>
      <vt:lpstr>Conclusion: Scenario 5B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Dashnyam, Sanchir</cp:lastModifiedBy>
  <cp:revision>525</cp:revision>
  <cp:lastPrinted>2016-01-21T20:53:15Z</cp:lastPrinted>
  <dcterms:created xsi:type="dcterms:W3CDTF">2016-01-21T15:20:31Z</dcterms:created>
  <dcterms:modified xsi:type="dcterms:W3CDTF">2024-08-16T19:43:08Z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2023-10-06T20:34:45Z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c0b2b8ba-cace-4c3c-96d7-e426ee90befd</vt:lpwstr>
  </property>
  <property fmtid="{D5CDD505-2E9C-101B-9397-08002B2CF9AE}" pid="9" name="MSIP_Label_7084cbda-52b8-46fb-a7b7-cb5bd465ed85_ContentBits">
    <vt:lpwstr>0</vt:lpwstr>
  </property>
</Properties>
</file>