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Sheet1!$B$11:$B$22</c:f>
              <c:numCache>
                <c:formatCode>General</c:formatCode>
                <c:ptCount val="12"/>
                <c:pt idx="0">
                  <c:v>0.28000000000000003</c:v>
                </c:pt>
                <c:pt idx="1">
                  <c:v>0.35</c:v>
                </c:pt>
                <c:pt idx="2">
                  <c:v>0.35</c:v>
                </c:pt>
                <c:pt idx="3" formatCode="0.00">
                  <c:v>0.39</c:v>
                </c:pt>
                <c:pt idx="4">
                  <c:v>0.37</c:v>
                </c:pt>
                <c:pt idx="5">
                  <c:v>0.41</c:v>
                </c:pt>
                <c:pt idx="6">
                  <c:v>0.4</c:v>
                </c:pt>
                <c:pt idx="7">
                  <c:v>0.32</c:v>
                </c:pt>
                <c:pt idx="8">
                  <c:v>0.24</c:v>
                </c:pt>
                <c:pt idx="9">
                  <c:v>0.24</c:v>
                </c:pt>
                <c:pt idx="10">
                  <c:v>0.26</c:v>
                </c:pt>
                <c:pt idx="11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Sheet1!$C$11:$C$22</c:f>
              <c:numCache>
                <c:formatCode>General</c:formatCode>
                <c:ptCount val="12"/>
                <c:pt idx="0">
                  <c:v>2.2599999999999998</c:v>
                </c:pt>
                <c:pt idx="1">
                  <c:v>2.4500000000000002</c:v>
                </c:pt>
                <c:pt idx="2">
                  <c:v>2.46</c:v>
                </c:pt>
                <c:pt idx="3" formatCode="0.00">
                  <c:v>2.0099999999999998</c:v>
                </c:pt>
                <c:pt idx="4">
                  <c:v>2.04</c:v>
                </c:pt>
                <c:pt idx="5">
                  <c:v>2.14</c:v>
                </c:pt>
                <c:pt idx="6">
                  <c:v>1.94</c:v>
                </c:pt>
                <c:pt idx="7">
                  <c:v>1.77</c:v>
                </c:pt>
                <c:pt idx="8">
                  <c:v>0.56999999999999995</c:v>
                </c:pt>
                <c:pt idx="9">
                  <c:v>0.66</c:v>
                </c:pt>
                <c:pt idx="10">
                  <c:v>0.69</c:v>
                </c:pt>
                <c:pt idx="11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Sheet1!$D$11:$D$22</c:f>
              <c:numCache>
                <c:formatCode>General</c:formatCode>
                <c:ptCount val="12"/>
                <c:pt idx="0">
                  <c:v>0.49</c:v>
                </c:pt>
                <c:pt idx="1">
                  <c:v>0.49</c:v>
                </c:pt>
                <c:pt idx="2">
                  <c:v>0.52</c:v>
                </c:pt>
                <c:pt idx="3" formatCode="0.00">
                  <c:v>0.6</c:v>
                </c:pt>
                <c:pt idx="4">
                  <c:v>0.62</c:v>
                </c:pt>
                <c:pt idx="5">
                  <c:v>0.61</c:v>
                </c:pt>
                <c:pt idx="6">
                  <c:v>0.6</c:v>
                </c:pt>
                <c:pt idx="7">
                  <c:v>0.53</c:v>
                </c:pt>
                <c:pt idx="8">
                  <c:v>0.35</c:v>
                </c:pt>
                <c:pt idx="9">
                  <c:v>0.35</c:v>
                </c:pt>
                <c:pt idx="10">
                  <c:v>0.63</c:v>
                </c:pt>
                <c:pt idx="11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Sheet1!$A$13:$A$23</c:f>
              <c:strCache>
                <c:ptCount val="11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</c:strCache>
            </c:strRef>
          </c:cat>
          <c:val>
            <c:numRef>
              <c:f>Sheet1!$B$13:$B$23</c:f>
              <c:numCache>
                <c:formatCode>General</c:formatCode>
                <c:ptCount val="11"/>
                <c:pt idx="0">
                  <c:v>631492</c:v>
                </c:pt>
                <c:pt idx="1">
                  <c:v>504795</c:v>
                </c:pt>
                <c:pt idx="2">
                  <c:v>395398</c:v>
                </c:pt>
                <c:pt idx="3">
                  <c:v>312236</c:v>
                </c:pt>
                <c:pt idx="4">
                  <c:v>458584</c:v>
                </c:pt>
                <c:pt idx="5">
                  <c:v>325727</c:v>
                </c:pt>
                <c:pt idx="6">
                  <c:v>391033</c:v>
                </c:pt>
                <c:pt idx="7">
                  <c:v>378310</c:v>
                </c:pt>
                <c:pt idx="8">
                  <c:v>505788</c:v>
                </c:pt>
                <c:pt idx="9">
                  <c:v>480493</c:v>
                </c:pt>
                <c:pt idx="10">
                  <c:v>524774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Sheet1!$A$10:$A$21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Sheet1!$B$10:$B$21</c:f>
              <c:numCache>
                <c:formatCode>General</c:formatCode>
                <c:ptCount val="12"/>
                <c:pt idx="0">
                  <c:v>3491</c:v>
                </c:pt>
                <c:pt idx="1">
                  <c:v>3832</c:v>
                </c:pt>
                <c:pt idx="2">
                  <c:v>3876</c:v>
                </c:pt>
                <c:pt idx="3">
                  <c:v>3640</c:v>
                </c:pt>
                <c:pt idx="4">
                  <c:v>3532</c:v>
                </c:pt>
                <c:pt idx="5">
                  <c:v>3796</c:v>
                </c:pt>
                <c:pt idx="6">
                  <c:v>3496</c:v>
                </c:pt>
                <c:pt idx="7">
                  <c:v>3835</c:v>
                </c:pt>
                <c:pt idx="8">
                  <c:v>3821</c:v>
                </c:pt>
                <c:pt idx="9">
                  <c:v>3839</c:v>
                </c:pt>
                <c:pt idx="10">
                  <c:v>3876</c:v>
                </c:pt>
                <c:pt idx="11">
                  <c:v>3945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Site Failover Performed 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18</a:t>
            </a:r>
            <a:r>
              <a:rPr lang="en-US" sz="1600" kern="0" baseline="30000" dirty="0">
                <a:solidFill>
                  <a:srgbClr val="000000"/>
                </a:solidFill>
              </a:rPr>
              <a:t>th </a:t>
            </a:r>
            <a:r>
              <a:rPr lang="en-US" sz="1600" kern="0" dirty="0">
                <a:solidFill>
                  <a:srgbClr val="000000"/>
                </a:solidFill>
              </a:rPr>
              <a:t>ERCOT Planned Site Failover.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9630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768374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3896 Posts</a:t>
            </a:r>
          </a:p>
          <a:p>
            <a:r>
              <a:rPr lang="en-US" sz="2000" dirty="0"/>
              <a:t>524774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112 Posts</a:t>
            </a:r>
          </a:p>
          <a:p>
            <a:pPr lvl="1"/>
            <a:r>
              <a:rPr lang="en-US" sz="2000" dirty="0"/>
              <a:t>14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205058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492953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72683"/>
              </p:ext>
            </p:extLst>
          </p:nvPr>
        </p:nvGraphicFramePr>
        <p:xfrm>
          <a:off x="343640" y="838200"/>
          <a:ext cx="8647960" cy="541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5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42504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741867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1013081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7/22/2024 12:06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andrew.ekberg@IGS.COM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6/9/2024 18:35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tanner@TXRYAN.COM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6/10/2024 7:09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kevin.nodarse@NEXTERAENERGY.COM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6/11/2024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Rcongi@ENERGYTEXAS.COM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6/16/2024 18:00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Swebb0274@YAHOO.COM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6/19/2024 9:05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jparedes@TYRENERGY.COM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6/24/2024 14:57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david.hunt@ONCOR.COM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6/25/2024 10:44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joscelyn32@GMAIL.COM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6/26/2024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tywneshia.coleman@SHELLENERGY.COM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6/26/2024 6:52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Baggera777@YAHOO.COM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6/28/2024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rvelasquez@AGRGROUPINC.COM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7/3/2024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alinan@CNHINEWS.COM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7/11/2024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MMCaretrainingQA@EXELONCORP.COM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7/11/2024 16:32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btine@ENERGYWELL.COM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64221161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7/12/2024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MMOPSTX@EXELONCORP.COM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11526693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7/12/2024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doriecomeaux@HOTMAIL.COM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13379896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7/15/2024 18:56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Jonfla@ATT.NET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86417576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7/22/2024 12:06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dawn.compton@ONCOR.COM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66935028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7/23/2024 22:49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z.scrog@GMAIL.COM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6365491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7/31/2024 6:42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johntaggart73@GMAIL.COM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47649383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8/2/2024 15:18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kad75043@YAHOO.COM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SIGNOFF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9135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51339"/>
              </p:ext>
            </p:extLst>
          </p:nvPr>
        </p:nvGraphicFramePr>
        <p:xfrm>
          <a:off x="381000" y="990600"/>
          <a:ext cx="8229600" cy="43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848394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2010374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752344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1/30-1/31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40859</TotalTime>
  <Words>573</Words>
  <Application>Microsoft Office PowerPoint</Application>
  <PresentationFormat>On-screen Show (4:3)</PresentationFormat>
  <Paragraphs>218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 Removals</vt:lpstr>
      <vt:lpstr>SLA Discussion</vt:lpstr>
      <vt:lpstr>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349</cp:revision>
  <cp:lastPrinted>2019-05-06T20:09:17Z</cp:lastPrinted>
  <dcterms:created xsi:type="dcterms:W3CDTF">2016-01-21T15:20:31Z</dcterms:created>
  <dcterms:modified xsi:type="dcterms:W3CDTF">2024-08-14T08:19:05Z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