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407" r:id="rId3"/>
    <p:sldId id="408" r:id="rId4"/>
    <p:sldId id="404" r:id="rId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553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ms Siddiqi" userId="8515217b9be739cd" providerId="LiveId" clId="{D6B7BB0E-A26F-4B71-BBE6-465675197626}"/>
    <pc:docChg chg="undo custSel addSld modSld">
      <pc:chgData name="Shams Siddiqi" userId="8515217b9be739cd" providerId="LiveId" clId="{D6B7BB0E-A26F-4B71-BBE6-465675197626}" dt="2024-08-14T13:31:40.072" v="2257" actId="20577"/>
      <pc:docMkLst>
        <pc:docMk/>
      </pc:docMkLst>
      <pc:sldChg chg="modSp mod">
        <pc:chgData name="Shams Siddiqi" userId="8515217b9be739cd" providerId="LiveId" clId="{D6B7BB0E-A26F-4B71-BBE6-465675197626}" dt="2024-08-14T13:31:40.072" v="2257" actId="20577"/>
        <pc:sldMkLst>
          <pc:docMk/>
          <pc:sldMk cId="1356570113" sldId="404"/>
        </pc:sldMkLst>
        <pc:spChg chg="mod">
          <ac:chgData name="Shams Siddiqi" userId="8515217b9be739cd" providerId="LiveId" clId="{D6B7BB0E-A26F-4B71-BBE6-465675197626}" dt="2024-08-14T13:17:42.408" v="1377" actId="20577"/>
          <ac:spMkLst>
            <pc:docMk/>
            <pc:sldMk cId="1356570113" sldId="404"/>
            <ac:spMk id="9218" creationId="{16543939-5D24-1CF2-5C97-E7526FBEDD2A}"/>
          </ac:spMkLst>
        </pc:spChg>
        <pc:spChg chg="mod">
          <ac:chgData name="Shams Siddiqi" userId="8515217b9be739cd" providerId="LiveId" clId="{D6B7BB0E-A26F-4B71-BBE6-465675197626}" dt="2024-08-14T13:23:45.838" v="2072" actId="20577"/>
          <ac:spMkLst>
            <pc:docMk/>
            <pc:sldMk cId="1356570113" sldId="404"/>
            <ac:spMk id="9220" creationId="{CDAEFA0E-D76A-46E5-46DA-F1D33CA7EB35}"/>
          </ac:spMkLst>
        </pc:spChg>
        <pc:spChg chg="mod">
          <ac:chgData name="Shams Siddiqi" userId="8515217b9be739cd" providerId="LiveId" clId="{D6B7BB0E-A26F-4B71-BBE6-465675197626}" dt="2024-08-14T13:31:40.072" v="2257" actId="20577"/>
          <ac:spMkLst>
            <pc:docMk/>
            <pc:sldMk cId="1356570113" sldId="404"/>
            <ac:spMk id="9221" creationId="{2140A200-0470-0A73-BDEF-041B99701BDA}"/>
          </ac:spMkLst>
        </pc:spChg>
      </pc:sldChg>
      <pc:sldChg chg="modSp mod">
        <pc:chgData name="Shams Siddiqi" userId="8515217b9be739cd" providerId="LiveId" clId="{D6B7BB0E-A26F-4B71-BBE6-465675197626}" dt="2024-08-14T13:28:06.172" v="2255" actId="20577"/>
        <pc:sldMkLst>
          <pc:docMk/>
          <pc:sldMk cId="2403262022" sldId="407"/>
        </pc:sldMkLst>
        <pc:spChg chg="mod">
          <ac:chgData name="Shams Siddiqi" userId="8515217b9be739cd" providerId="LiveId" clId="{D6B7BB0E-A26F-4B71-BBE6-465675197626}" dt="2024-08-14T13:03:12.160" v="674" actId="20577"/>
          <ac:spMkLst>
            <pc:docMk/>
            <pc:sldMk cId="2403262022" sldId="407"/>
            <ac:spMk id="9218" creationId="{16543939-5D24-1CF2-5C97-E7526FBEDD2A}"/>
          </ac:spMkLst>
        </pc:spChg>
        <pc:spChg chg="mod">
          <ac:chgData name="Shams Siddiqi" userId="8515217b9be739cd" providerId="LiveId" clId="{D6B7BB0E-A26F-4B71-BBE6-465675197626}" dt="2024-08-14T13:28:06.172" v="2255" actId="20577"/>
          <ac:spMkLst>
            <pc:docMk/>
            <pc:sldMk cId="2403262022" sldId="407"/>
            <ac:spMk id="9221" creationId="{2140A200-0470-0A73-BDEF-041B99701BDA}"/>
          </ac:spMkLst>
        </pc:spChg>
      </pc:sldChg>
      <pc:sldChg chg="addSp delSp modSp add mod">
        <pc:chgData name="Shams Siddiqi" userId="8515217b9be739cd" providerId="LiveId" clId="{D6B7BB0E-A26F-4B71-BBE6-465675197626}" dt="2024-08-14T13:05:09.594" v="741" actId="20577"/>
        <pc:sldMkLst>
          <pc:docMk/>
          <pc:sldMk cId="4059645418" sldId="408"/>
        </pc:sldMkLst>
        <pc:spChg chg="add del mod">
          <ac:chgData name="Shams Siddiqi" userId="8515217b9be739cd" providerId="LiveId" clId="{D6B7BB0E-A26F-4B71-BBE6-465675197626}" dt="2024-08-14T13:04:33.696" v="715"/>
          <ac:spMkLst>
            <pc:docMk/>
            <pc:sldMk cId="4059645418" sldId="408"/>
            <ac:spMk id="2" creationId="{0058CD1E-4B85-6A72-C2CC-9F32A7810241}"/>
          </ac:spMkLst>
        </pc:spChg>
        <pc:spChg chg="mod">
          <ac:chgData name="Shams Siddiqi" userId="8515217b9be739cd" providerId="LiveId" clId="{D6B7BB0E-A26F-4B71-BBE6-465675197626}" dt="2024-08-14T13:05:09.594" v="741" actId="20577"/>
          <ac:spMkLst>
            <pc:docMk/>
            <pc:sldMk cId="4059645418" sldId="408"/>
            <ac:spMk id="9220" creationId="{CDAEFA0E-D76A-46E5-46DA-F1D33CA7EB35}"/>
          </ac:spMkLst>
        </pc:spChg>
        <pc:spChg chg="del">
          <ac:chgData name="Shams Siddiqi" userId="8515217b9be739cd" providerId="LiveId" clId="{D6B7BB0E-A26F-4B71-BBE6-465675197626}" dt="2024-08-14T13:03:42.912" v="676" actId="478"/>
          <ac:spMkLst>
            <pc:docMk/>
            <pc:sldMk cId="4059645418" sldId="408"/>
            <ac:spMk id="9221" creationId="{2140A200-0470-0A73-BDEF-041B99701BDA}"/>
          </ac:spMkLst>
        </pc:spChg>
        <pc:picChg chg="add mod">
          <ac:chgData name="Shams Siddiqi" userId="8515217b9be739cd" providerId="LiveId" clId="{D6B7BB0E-A26F-4B71-BBE6-465675197626}" dt="2024-08-14T13:04:33.696" v="715"/>
          <ac:picMkLst>
            <pc:docMk/>
            <pc:sldMk cId="4059645418" sldId="408"/>
            <ac:picMk id="3" creationId="{8780210C-0995-F38B-7E44-49F41C8C32B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B9A2601-A6AC-B860-C87B-92672D0301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667BFDE-FCFC-CBFF-FC53-A9B90D0BBB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972D1A1A-7505-3C04-8F41-C1C8B533CB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6763FC17-303D-24BD-593F-AFE42CAF58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896AB9-E865-4E0A-AD54-79321AEDA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67D744D-9CE9-9ACF-E2BC-378AB5DCD0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F378D37-4A1F-0A54-5E9B-4E9CB2D9D8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CAE6A66-5757-17AB-3704-595C59D554C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3EE40649-FE1E-6679-BC5E-4C8DCD4BC6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3E8861D6-C213-BA1E-7D4F-E40020B80B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6950F17-EF6A-17AC-90DB-57DDEDAE1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5F5976-DC91-4BB4-939A-A2F956F53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23234D7-48E4-45A9-7F3F-0605CFB7D4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B8E49D-4BF8-4AB6-8A31-F2D4E822C18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68776C-B7FF-9EBA-8F90-2BA021EB3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269CE6-A2F2-8FD7-862D-20E10A7B2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11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26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F2041B77-AD32-3F55-C8AF-8445D6243EB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AB92B168-F425-15AE-86BC-6C31A53E51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276910A9-E156-9789-E197-2787007228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0A32B266-5ACA-0747-71E7-84CDF2FA46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EB84DA-6801-1936-78A8-A51B420E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BE876E4-1147-96F6-F2C9-5255D0246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5138911-4793-AF47-B707-EEB58BE76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31CB-EC68-4B41-AC68-202A33300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2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0A8A86-087E-302A-A343-58580D53F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78493A-8748-FD69-43B2-3DB3A7271E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E99F7-03E8-23E2-D4C7-656366787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DB7F-0158-40FB-B3F0-D941C1D551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7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B467A9-D6B8-1F77-4C89-ACEB4DFC2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203E07-2FC0-1323-E6A3-73604441E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3DA997-A966-B7E8-5B7A-69F36C9E9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9ABEC-FCC6-469C-9763-6CDD5A816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EB1634-6FC8-4080-59F4-FD8BF8DC4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EBBEF2-2C27-7546-7A47-15E290025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C4FC9D-3857-8A82-AD73-E734A9621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0721B-D0FC-42F8-946C-01E541E53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55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ED2EE-A8B4-0616-7292-6374BF4C8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22F6F-576B-35A6-ED0D-2DD9DDA0F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5E7D00-A8D6-6504-416B-67915E7E0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10DC-2E5E-482B-A911-773A7A4DC8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29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5FCF1-94ED-04E1-6CCF-CBF05227E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C27739-0A0E-62D2-7F5B-1069D2FDF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BDBBA1-2AC8-ED46-7C6F-EF8A5216D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A6CB-DF96-4A1B-96B8-2CA30659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1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1AFB631-117B-0C1B-ACAB-A31E7BC7B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39B4CF-8FF9-71DB-077E-FACF42477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74D733-8A1D-AA08-E1FF-EE3996E5C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1B77-6736-4ED0-9F8E-23DA1C7D7A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24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CE9D26-A1C5-030E-4F37-5432CB57C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1EC6F8-612D-87C3-F30E-1100E46F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C4E5A5-37EB-BACD-E0E2-BC5F22B27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6FFD9-8304-4E39-98AE-CA1DC6390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66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3A5768-7AB9-DA3C-6D50-D9FA40121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57B4D6-F8DD-E11A-3DF6-07D7A8436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F8DBA9-AC8C-717F-0312-3D5EA72C6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7DA9-49B9-4A38-A72E-9EB6707F05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4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B760CA-1AEE-E8E9-0B92-B3B1A02D0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C5FBC-19C8-1745-D521-1637CEE46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13824-C789-C307-5F06-E0968CCB0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594A2-EE34-4C56-9702-FDBA8C02C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8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3C6A3-EB36-1D36-6181-942C6E089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2205A-68BB-7F70-BB60-E317C8F71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368873-68A9-D28A-1B40-3940D9B74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10042-5AF9-47A9-AD2D-AEB5041A7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5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CB507C-3F44-F199-0B85-3078ABD07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3B8C4B-C525-FA67-B112-0BA43A643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DE811D7-90B0-1EA1-C8F8-519020B4D5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E1590DB-80C7-48E4-D991-BFCC104E17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C00FFB4-429B-6491-35F6-36430A0930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3AA2215-3D16-4841-90AE-AC6637DAC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CB60D10-51E6-8570-06AE-405320D3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133DE3E-7D3A-FB95-215D-6FFFC1F87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26F98DC-A43B-22C9-941F-AA426A1F1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685DF19-BFC0-AF36-300C-121CF2CD9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10" r:id="rId2"/>
    <p:sldLayoutId id="2147484211" r:id="rId3"/>
    <p:sldLayoutId id="2147484212" r:id="rId4"/>
    <p:sldLayoutId id="2147484213" r:id="rId5"/>
    <p:sldLayoutId id="2147484214" r:id="rId6"/>
    <p:sldLayoutId id="2147484215" r:id="rId7"/>
    <p:sldLayoutId id="2147484216" r:id="rId8"/>
    <p:sldLayoutId id="2147484217" r:id="rId9"/>
    <p:sldLayoutId id="2147484218" r:id="rId10"/>
    <p:sldLayoutId id="214748421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ms@crescentpower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C76799-6A2F-DAB4-808D-BA29161BC8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077200" cy="212725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Indifference Payment required under RTC to avoid Incentive Incompatibility</a:t>
            </a:r>
            <a:endParaRPr lang="en-US" altLang="en-US" sz="44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48F9BFE-A2EB-4979-EC7E-7C52D0C999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0250"/>
            <a:ext cx="7848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Shams Siddiqi, Ph.D.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Hunt Energy Network (HEN)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(512) 619-3532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shams@crescentpower.net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RTCBTF Meeting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August 14, 2024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16543939-5D24-1CF2-5C97-E7526FBEDD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/>
              <a:t>August 2024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RTC inadvertently Eliminated Indifference Payment related to RDPA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Reliability Deployment Price Adder (RDPA) creates Settlement Point Prices (SPPs) at Resource Nodes that are inconsistent with (and higher than) SCED Dispatch LMPs – this is true for every instance of positive RDPA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For example: 4/22/22 at 15:00, System Lambda=$63.85/MWh and RDPA=$230.45/MWh 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Without an Indifference Payment, there is a very strong incentive to not follow Resource Base Point (BP) based on $63.85/MWh SCED dispatch run LMP but rather chase $294.30/MWh LMP+RDPA payment by overproducing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To avoid this incentive incompatibility, currently all Resource available capacity is paid the RTRDAIAMT (RDPA-related Ancillary Service Imbalance Amount) of $230.45/MWh – which is magnitudes greater than needed to keep Resource’s indifferent and eliminate incentive to not follow their respective BPs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However, RTC eliminates RTRDAIAMT and thus creates an incentive incompatibility in following BP (the market is currently overpaying just to ensure this issue is addressed)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following graph compares what is paid today as RTRDAIAMT and the proposed Indifference Payment based on 0.5*</a:t>
            </a:r>
            <a:r>
              <a:rPr lang="el-GR" altLang="en-US" sz="1600" dirty="0"/>
              <a:t>Δ</a:t>
            </a:r>
            <a:r>
              <a:rPr lang="en-US" altLang="en-US" sz="1600" dirty="0"/>
              <a:t>LMP*</a:t>
            </a:r>
            <a:r>
              <a:rPr lang="el-GR" altLang="en-US" sz="1600" dirty="0"/>
              <a:t>Δ</a:t>
            </a:r>
            <a:r>
              <a:rPr lang="en-US" altLang="en-US" sz="1600" dirty="0"/>
              <a:t>MW between pricing run and dispatch run deltas (graph values based on </a:t>
            </a:r>
            <a:r>
              <a:rPr lang="el-GR" altLang="en-US" sz="1600" dirty="0"/>
              <a:t>Δ</a:t>
            </a:r>
            <a:r>
              <a:rPr lang="en-US" altLang="en-US" sz="1600" dirty="0"/>
              <a:t>LMP*</a:t>
            </a:r>
            <a:r>
              <a:rPr lang="el-GR" altLang="en-US" sz="1600" dirty="0"/>
              <a:t>Δ</a:t>
            </a:r>
            <a:r>
              <a:rPr lang="en-US" altLang="en-US" sz="1600" dirty="0"/>
              <a:t>MW)</a:t>
            </a:r>
          </a:p>
        </p:txBody>
      </p:sp>
    </p:spTree>
    <p:extLst>
      <p:ext uri="{BB962C8B-B14F-4D97-AF65-F5344CB8AC3E}">
        <p14:creationId xmlns:p14="http://schemas.microsoft.com/office/powerpoint/2010/main" val="2403262022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16543939-5D24-1CF2-5C97-E7526FBEDD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/>
              <a:t>August 2024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Current RDRDASIAMT v. Proposed Indifference Payment related to RDPA</a:t>
            </a:r>
          </a:p>
        </p:txBody>
      </p:sp>
      <p:pic>
        <p:nvPicPr>
          <p:cNvPr id="3" name="Picture 4" descr="Chart&#10;&#10;Description automatically generated">
            <a:extLst>
              <a:ext uri="{FF2B5EF4-FFF2-40B4-BE49-F238E27FC236}">
                <a16:creationId xmlns:a16="http://schemas.microsoft.com/office/drawing/2014/main" id="{8780210C-0995-F38B-7E44-49F41C8C32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77" y="1600200"/>
            <a:ext cx="7328446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645418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16543939-5D24-1CF2-5C97-E7526FBEDD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/>
              <a:t>August 2024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Recommended Next Steps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400" dirty="0"/>
              <a:t>Since AS (in particular Non-Spin) is likely to be awarded to almost all available capacity, a further refinement is to account to AS award differences between the SCED pricing run and dispatch run as follows (this will further reduce the Indifference Payment): </a:t>
            </a:r>
          </a:p>
          <a:p>
            <a:pPr marL="60325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400" dirty="0"/>
              <a:t>	Indifference Payment=Max(0, 0.5*</a:t>
            </a:r>
            <a:r>
              <a:rPr lang="el-GR" altLang="en-US" sz="1400" dirty="0"/>
              <a:t>Δ</a:t>
            </a:r>
            <a:r>
              <a:rPr lang="en-US" altLang="en-US" sz="1400" dirty="0"/>
              <a:t>LMP*</a:t>
            </a:r>
            <a:r>
              <a:rPr lang="el-GR" altLang="en-US" sz="1400" dirty="0"/>
              <a:t>Δ</a:t>
            </a:r>
            <a:r>
              <a:rPr lang="en-US" altLang="en-US" sz="1400" dirty="0" err="1"/>
              <a:t>MWenergy</a:t>
            </a:r>
            <a:r>
              <a:rPr lang="en-US" altLang="en-US" sz="1400" dirty="0"/>
              <a:t> + </a:t>
            </a:r>
            <a:r>
              <a:rPr lang="el-GR" altLang="en-US" sz="1400" dirty="0"/>
              <a:t>Σ</a:t>
            </a:r>
            <a:r>
              <a:rPr lang="en-US" altLang="en-US" sz="1400" dirty="0"/>
              <a:t> (</a:t>
            </a:r>
            <a:r>
              <a:rPr lang="el-GR" altLang="en-US" sz="1400" dirty="0"/>
              <a:t>Δ</a:t>
            </a:r>
            <a:r>
              <a:rPr lang="en-US" altLang="en-US" sz="1400" dirty="0"/>
              <a:t>MCPC*</a:t>
            </a:r>
            <a:r>
              <a:rPr lang="el-GR" altLang="en-US" sz="1400" dirty="0"/>
              <a:t>Δ</a:t>
            </a:r>
            <a:r>
              <a:rPr lang="en-US" altLang="en-US" sz="1400" dirty="0" err="1"/>
              <a:t>MWas</a:t>
            </a:r>
            <a:r>
              <a:rPr lang="en-US" altLang="en-US" sz="1400" dirty="0"/>
              <a:t>))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400" dirty="0"/>
              <a:t>NPRR1214 addresses this issue by introducing an Indifference Payment under the current market (to eliminate RDPA-related RTRDASIAMT) as well as under RTC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400" dirty="0"/>
              <a:t>However, recently filed ERCOT comments on NPRR1214 would defer even considering this issue till after RTC is implemented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400" dirty="0"/>
              <a:t>The 4/22/22 example provided is a moderate one – if a severe scarcity event were to occur after RTC implementation but prior to fixing this lack of Indifference Payment, RDPA could be $4,000/MWh whereas System Lambda $1,000/MWh creating a huge reliability concern with Resources not following their BPs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400" dirty="0"/>
              <a:t>HEN recommends either pursuing NPRR1214 to implement Indifference Payment with RTC implementation or pursuing a new Urgent NPRR to do that same.</a:t>
            </a:r>
          </a:p>
        </p:txBody>
      </p:sp>
    </p:spTree>
    <p:extLst>
      <p:ext uri="{BB962C8B-B14F-4D97-AF65-F5344CB8AC3E}">
        <p14:creationId xmlns:p14="http://schemas.microsoft.com/office/powerpoint/2010/main" val="1356570113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27862</TotalTime>
  <Words>481</Words>
  <Application>Microsoft Office PowerPoint</Application>
  <PresentationFormat>On-screen Show (4:3)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Garamond</vt:lpstr>
      <vt:lpstr>Times New Roman</vt:lpstr>
      <vt:lpstr>Verdana</vt:lpstr>
      <vt:lpstr>Wingdings</vt:lpstr>
      <vt:lpstr>Level</vt:lpstr>
      <vt:lpstr>Indifference Payment required under RTC to avoid Incentive Incompatibility</vt:lpstr>
      <vt:lpstr>RTC inadvertently Eliminated Indifference Payment related to RDPA</vt:lpstr>
      <vt:lpstr>Current RDRDASIAMT v. Proposed Indifference Payment related to RDPA</vt:lpstr>
      <vt:lpstr>Recommended Next Steps</vt:lpstr>
    </vt:vector>
  </TitlesOfParts>
  <Company>Lower Colorado River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Locational Marginal Pricing: The Texas Nodal Market</dc:title>
  <dc:creator>ssiddiqi</dc:creator>
  <cp:lastModifiedBy>Shams Siddiqi</cp:lastModifiedBy>
  <cp:revision>206</cp:revision>
  <dcterms:created xsi:type="dcterms:W3CDTF">2006-07-23T21:38:03Z</dcterms:created>
  <dcterms:modified xsi:type="dcterms:W3CDTF">2024-08-14T13:32:31Z</dcterms:modified>
</cp:coreProperties>
</file>