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338" r:id="rId6"/>
    <p:sldId id="312" r:id="rId7"/>
    <p:sldId id="346" r:id="rId8"/>
    <p:sldId id="339" r:id="rId9"/>
    <p:sldId id="342" r:id="rId10"/>
    <p:sldId id="343" r:id="rId11"/>
    <p:sldId id="344" r:id="rId12"/>
    <p:sldId id="341" r:id="rId13"/>
    <p:sldId id="345" r:id="rId14"/>
    <p:sldId id="347" r:id="rId15"/>
    <p:sldId id="340" r:id="rId16"/>
    <p:sldId id="305"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5BF4A-79CF-094C-5A49-8F5E49E493A8}" name="Schmall, John" initials="SJ" userId="S::John.Schmall@ercot.com::f98f7ff2-2efd-46b1-a0be-6e7428f04ce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FAC8E2-4C74-4923-9DE8-08C1C809419D}" v="27" dt="2024-08-09T13:58:05.1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showGuides="1">
      <p:cViewPr varScale="1">
        <p:scale>
          <a:sx n="88" d="100"/>
          <a:sy n="88" d="100"/>
        </p:scale>
        <p:origin x="66" y="23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67FAC8E2-4C74-4923-9DE8-08C1C809419D}"/>
    <pc:docChg chg="undo custSel addSld modSld sldOrd">
      <pc:chgData name="Solis, Stephen" userId="4217e5b7-af20-42de-818f-e9ca39127043" providerId="ADAL" clId="{67FAC8E2-4C74-4923-9DE8-08C1C809419D}" dt="2024-08-09T13:58:17.481" v="5721" actId="20577"/>
      <pc:docMkLst>
        <pc:docMk/>
      </pc:docMkLst>
      <pc:sldChg chg="addSp delSp modSp mod">
        <pc:chgData name="Solis, Stephen" userId="4217e5b7-af20-42de-818f-e9ca39127043" providerId="ADAL" clId="{67FAC8E2-4C74-4923-9DE8-08C1C809419D}" dt="2024-08-08T18:09:42.332" v="4836" actId="1076"/>
        <pc:sldMkLst>
          <pc:docMk/>
          <pc:sldMk cId="4083415869" sldId="312"/>
        </pc:sldMkLst>
        <pc:spChg chg="mod">
          <ac:chgData name="Solis, Stephen" userId="4217e5b7-af20-42de-818f-e9ca39127043" providerId="ADAL" clId="{67FAC8E2-4C74-4923-9DE8-08C1C809419D}" dt="2024-08-08T18:03:24.770" v="4441" actId="20577"/>
          <ac:spMkLst>
            <pc:docMk/>
            <pc:sldMk cId="4083415869" sldId="312"/>
            <ac:spMk id="2" creationId="{6B2BD268-4206-4FB7-9DCB-7C50C8A6CC04}"/>
          </ac:spMkLst>
        </pc:spChg>
        <pc:spChg chg="add del">
          <ac:chgData name="Solis, Stephen" userId="4217e5b7-af20-42de-818f-e9ca39127043" providerId="ADAL" clId="{67FAC8E2-4C74-4923-9DE8-08C1C809419D}" dt="2024-08-08T13:59:50.146" v="204" actId="22"/>
          <ac:spMkLst>
            <pc:docMk/>
            <pc:sldMk cId="4083415869" sldId="312"/>
            <ac:spMk id="6" creationId="{8FCEF2CA-16F7-73FD-F8A2-FBF886D49A0A}"/>
          </ac:spMkLst>
        </pc:spChg>
        <pc:spChg chg="add del mod">
          <ac:chgData name="Solis, Stephen" userId="4217e5b7-af20-42de-818f-e9ca39127043" providerId="ADAL" clId="{67FAC8E2-4C74-4923-9DE8-08C1C809419D}" dt="2024-08-08T18:03:29.390" v="4442" actId="21"/>
          <ac:spMkLst>
            <pc:docMk/>
            <pc:sldMk cId="4083415869" sldId="312"/>
            <ac:spMk id="7" creationId="{C2AC4EE0-6227-ABE8-38B1-4232D6EA46C2}"/>
          </ac:spMkLst>
        </pc:spChg>
        <pc:spChg chg="add del mod">
          <ac:chgData name="Solis, Stephen" userId="4217e5b7-af20-42de-818f-e9ca39127043" providerId="ADAL" clId="{67FAC8E2-4C74-4923-9DE8-08C1C809419D}" dt="2024-08-08T18:09:42.332" v="4836" actId="1076"/>
          <ac:spMkLst>
            <pc:docMk/>
            <pc:sldMk cId="4083415869" sldId="312"/>
            <ac:spMk id="8" creationId="{E97B83B0-FEFF-BD84-7E08-3BDAE210960C}"/>
          </ac:spMkLst>
        </pc:spChg>
        <pc:picChg chg="del">
          <ac:chgData name="Solis, Stephen" userId="4217e5b7-af20-42de-818f-e9ca39127043" providerId="ADAL" clId="{67FAC8E2-4C74-4923-9DE8-08C1C809419D}" dt="2024-08-08T13:51:23.495" v="84" actId="478"/>
          <ac:picMkLst>
            <pc:docMk/>
            <pc:sldMk cId="4083415869" sldId="312"/>
            <ac:picMk id="5" creationId="{613E6BF5-4A1D-4174-1B6F-EA3521787B9E}"/>
          </ac:picMkLst>
        </pc:picChg>
      </pc:sldChg>
      <pc:sldChg chg="modSp mod">
        <pc:chgData name="Solis, Stephen" userId="4217e5b7-af20-42de-818f-e9ca39127043" providerId="ADAL" clId="{67FAC8E2-4C74-4923-9DE8-08C1C809419D}" dt="2024-08-09T13:58:17.481" v="5721" actId="20577"/>
        <pc:sldMkLst>
          <pc:docMk/>
          <pc:sldMk cId="3676918888" sldId="338"/>
        </pc:sldMkLst>
        <pc:spChg chg="mod">
          <ac:chgData name="Solis, Stephen" userId="4217e5b7-af20-42de-818f-e9ca39127043" providerId="ADAL" clId="{67FAC8E2-4C74-4923-9DE8-08C1C809419D}" dt="2024-08-09T13:58:17.481" v="5721" actId="20577"/>
          <ac:spMkLst>
            <pc:docMk/>
            <pc:sldMk cId="3676918888" sldId="338"/>
            <ac:spMk id="7" creationId="{00000000-0000-0000-0000-000000000000}"/>
          </ac:spMkLst>
        </pc:spChg>
      </pc:sldChg>
      <pc:sldChg chg="addSp modSp add mod">
        <pc:chgData name="Solis, Stephen" userId="4217e5b7-af20-42de-818f-e9ca39127043" providerId="ADAL" clId="{67FAC8E2-4C74-4923-9DE8-08C1C809419D}" dt="2024-08-08T18:01:19.200" v="4420" actId="20577"/>
        <pc:sldMkLst>
          <pc:docMk/>
          <pc:sldMk cId="3799469175" sldId="339"/>
        </pc:sldMkLst>
        <pc:spChg chg="mod">
          <ac:chgData name="Solis, Stephen" userId="4217e5b7-af20-42de-818f-e9ca39127043" providerId="ADAL" clId="{67FAC8E2-4C74-4923-9DE8-08C1C809419D}" dt="2024-08-08T14:23:02.520" v="720" actId="20577"/>
          <ac:spMkLst>
            <pc:docMk/>
            <pc:sldMk cId="3799469175" sldId="339"/>
            <ac:spMk id="2" creationId="{6B2BD268-4206-4FB7-9DCB-7C50C8A6CC04}"/>
          </ac:spMkLst>
        </pc:spChg>
        <pc:spChg chg="add mod">
          <ac:chgData name="Solis, Stephen" userId="4217e5b7-af20-42de-818f-e9ca39127043" providerId="ADAL" clId="{67FAC8E2-4C74-4923-9DE8-08C1C809419D}" dt="2024-08-08T14:42:57.193" v="1309" actId="20577"/>
          <ac:spMkLst>
            <pc:docMk/>
            <pc:sldMk cId="3799469175" sldId="339"/>
            <ac:spMk id="3" creationId="{8E4AB5E0-D913-10F5-A5D2-AE933483922B}"/>
          </ac:spMkLst>
        </pc:spChg>
        <pc:spChg chg="mod">
          <ac:chgData name="Solis, Stephen" userId="4217e5b7-af20-42de-818f-e9ca39127043" providerId="ADAL" clId="{67FAC8E2-4C74-4923-9DE8-08C1C809419D}" dt="2024-08-08T14:36:19.986" v="1069" actId="1076"/>
          <ac:spMkLst>
            <pc:docMk/>
            <pc:sldMk cId="3799469175" sldId="339"/>
            <ac:spMk id="7" creationId="{C2AC4EE0-6227-ABE8-38B1-4232D6EA46C2}"/>
          </ac:spMkLst>
        </pc:spChg>
        <pc:spChg chg="mod">
          <ac:chgData name="Solis, Stephen" userId="4217e5b7-af20-42de-818f-e9ca39127043" providerId="ADAL" clId="{67FAC8E2-4C74-4923-9DE8-08C1C809419D}" dt="2024-08-08T18:01:19.200" v="4420" actId="20577"/>
          <ac:spMkLst>
            <pc:docMk/>
            <pc:sldMk cId="3799469175" sldId="339"/>
            <ac:spMk id="8" creationId="{E97B83B0-FEFF-BD84-7E08-3BDAE210960C}"/>
          </ac:spMkLst>
        </pc:spChg>
      </pc:sldChg>
      <pc:sldChg chg="addSp delSp modSp add mod">
        <pc:chgData name="Solis, Stephen" userId="4217e5b7-af20-42de-818f-e9ca39127043" providerId="ADAL" clId="{67FAC8E2-4C74-4923-9DE8-08C1C809419D}" dt="2024-08-08T18:55:55.596" v="5718" actId="207"/>
        <pc:sldMkLst>
          <pc:docMk/>
          <pc:sldMk cId="2391004024" sldId="340"/>
        </pc:sldMkLst>
        <pc:spChg chg="mod">
          <ac:chgData name="Solis, Stephen" userId="4217e5b7-af20-42de-818f-e9ca39127043" providerId="ADAL" clId="{67FAC8E2-4C74-4923-9DE8-08C1C809419D}" dt="2024-08-08T14:33:26.217" v="821" actId="20577"/>
          <ac:spMkLst>
            <pc:docMk/>
            <pc:sldMk cId="2391004024" sldId="340"/>
            <ac:spMk id="2" creationId="{6B2BD268-4206-4FB7-9DCB-7C50C8A6CC04}"/>
          </ac:spMkLst>
        </pc:spChg>
        <pc:spChg chg="add mod">
          <ac:chgData name="Solis, Stephen" userId="4217e5b7-af20-42de-818f-e9ca39127043" providerId="ADAL" clId="{67FAC8E2-4C74-4923-9DE8-08C1C809419D}" dt="2024-08-08T14:33:33.417" v="823"/>
          <ac:spMkLst>
            <pc:docMk/>
            <pc:sldMk cId="2391004024" sldId="340"/>
            <ac:spMk id="3" creationId="{E97B83B0-FEFF-BD84-7E08-3BDAE210960C}"/>
          </ac:spMkLst>
        </pc:spChg>
        <pc:spChg chg="mod">
          <ac:chgData name="Solis, Stephen" userId="4217e5b7-af20-42de-818f-e9ca39127043" providerId="ADAL" clId="{67FAC8E2-4C74-4923-9DE8-08C1C809419D}" dt="2024-08-08T18:54:17.611" v="5561" actId="20577"/>
          <ac:spMkLst>
            <pc:docMk/>
            <pc:sldMk cId="2391004024" sldId="340"/>
            <ac:spMk id="7" creationId="{C2AC4EE0-6227-ABE8-38B1-4232D6EA46C2}"/>
          </ac:spMkLst>
        </pc:spChg>
        <pc:spChg chg="del">
          <ac:chgData name="Solis, Stephen" userId="4217e5b7-af20-42de-818f-e9ca39127043" providerId="ADAL" clId="{67FAC8E2-4C74-4923-9DE8-08C1C809419D}" dt="2024-08-08T14:33:31.967" v="822" actId="21"/>
          <ac:spMkLst>
            <pc:docMk/>
            <pc:sldMk cId="2391004024" sldId="340"/>
            <ac:spMk id="8" creationId="{E97B83B0-FEFF-BD84-7E08-3BDAE210960C}"/>
          </ac:spMkLst>
        </pc:spChg>
        <pc:spChg chg="add mod">
          <ac:chgData name="Solis, Stephen" userId="4217e5b7-af20-42de-818f-e9ca39127043" providerId="ADAL" clId="{67FAC8E2-4C74-4923-9DE8-08C1C809419D}" dt="2024-08-08T18:55:55.596" v="5718" actId="207"/>
          <ac:spMkLst>
            <pc:docMk/>
            <pc:sldMk cId="2391004024" sldId="340"/>
            <ac:spMk id="9" creationId="{272C558C-56FE-4076-6199-C4A52B156DFA}"/>
          </ac:spMkLst>
        </pc:spChg>
        <pc:picChg chg="add mod">
          <ac:chgData name="Solis, Stephen" userId="4217e5b7-af20-42de-818f-e9ca39127043" providerId="ADAL" clId="{67FAC8E2-4C74-4923-9DE8-08C1C809419D}" dt="2024-08-08T18:54:04.160" v="5548" actId="14100"/>
          <ac:picMkLst>
            <pc:docMk/>
            <pc:sldMk cId="2391004024" sldId="340"/>
            <ac:picMk id="6" creationId="{C39314A9-F2C0-D23F-3D24-5DCE6E8A082E}"/>
          </ac:picMkLst>
        </pc:picChg>
      </pc:sldChg>
      <pc:sldChg chg="modSp add mod ord">
        <pc:chgData name="Solis, Stephen" userId="4217e5b7-af20-42de-818f-e9ca39127043" providerId="ADAL" clId="{67FAC8E2-4C74-4923-9DE8-08C1C809419D}" dt="2024-08-08T18:47:06.090" v="5046" actId="20577"/>
        <pc:sldMkLst>
          <pc:docMk/>
          <pc:sldMk cId="978200442" sldId="341"/>
        </pc:sldMkLst>
        <pc:spChg chg="mod">
          <ac:chgData name="Solis, Stephen" userId="4217e5b7-af20-42de-818f-e9ca39127043" providerId="ADAL" clId="{67FAC8E2-4C74-4923-9DE8-08C1C809419D}" dt="2024-08-08T15:41:30.297" v="1491" actId="20577"/>
          <ac:spMkLst>
            <pc:docMk/>
            <pc:sldMk cId="978200442" sldId="341"/>
            <ac:spMk id="2" creationId="{6B2BD268-4206-4FB7-9DCB-7C50C8A6CC04}"/>
          </ac:spMkLst>
        </pc:spChg>
        <pc:spChg chg="mod">
          <ac:chgData name="Solis, Stephen" userId="4217e5b7-af20-42de-818f-e9ca39127043" providerId="ADAL" clId="{67FAC8E2-4C74-4923-9DE8-08C1C809419D}" dt="2024-08-08T18:47:06.090" v="5046" actId="20577"/>
          <ac:spMkLst>
            <pc:docMk/>
            <pc:sldMk cId="978200442" sldId="341"/>
            <ac:spMk id="7" creationId="{C2AC4EE0-6227-ABE8-38B1-4232D6EA46C2}"/>
          </ac:spMkLst>
        </pc:spChg>
        <pc:spChg chg="mod">
          <ac:chgData name="Solis, Stephen" userId="4217e5b7-af20-42de-818f-e9ca39127043" providerId="ADAL" clId="{67FAC8E2-4C74-4923-9DE8-08C1C809419D}" dt="2024-08-08T16:07:18.388" v="1537" actId="114"/>
          <ac:spMkLst>
            <pc:docMk/>
            <pc:sldMk cId="978200442" sldId="341"/>
            <ac:spMk id="8" creationId="{E97B83B0-FEFF-BD84-7E08-3BDAE210960C}"/>
          </ac:spMkLst>
        </pc:spChg>
      </pc:sldChg>
      <pc:sldChg chg="delSp modSp add mod">
        <pc:chgData name="Solis, Stephen" userId="4217e5b7-af20-42de-818f-e9ca39127043" providerId="ADAL" clId="{67FAC8E2-4C74-4923-9DE8-08C1C809419D}" dt="2024-08-08T18:53:35.930" v="5547" actId="20577"/>
        <pc:sldMkLst>
          <pc:docMk/>
          <pc:sldMk cId="2076952690" sldId="342"/>
        </pc:sldMkLst>
        <pc:spChg chg="mod">
          <ac:chgData name="Solis, Stephen" userId="4217e5b7-af20-42de-818f-e9ca39127043" providerId="ADAL" clId="{67FAC8E2-4C74-4923-9DE8-08C1C809419D}" dt="2024-08-08T16:15:30.536" v="1999" actId="20577"/>
          <ac:spMkLst>
            <pc:docMk/>
            <pc:sldMk cId="2076952690" sldId="342"/>
            <ac:spMk id="2" creationId="{6B2BD268-4206-4FB7-9DCB-7C50C8A6CC04}"/>
          </ac:spMkLst>
        </pc:spChg>
        <pc:spChg chg="del">
          <ac:chgData name="Solis, Stephen" userId="4217e5b7-af20-42de-818f-e9ca39127043" providerId="ADAL" clId="{67FAC8E2-4C74-4923-9DE8-08C1C809419D}" dt="2024-08-08T16:56:35.255" v="2411" actId="21"/>
          <ac:spMkLst>
            <pc:docMk/>
            <pc:sldMk cId="2076952690" sldId="342"/>
            <ac:spMk id="3" creationId="{8E4AB5E0-D913-10F5-A5D2-AE933483922B}"/>
          </ac:spMkLst>
        </pc:spChg>
        <pc:spChg chg="mod">
          <ac:chgData name="Solis, Stephen" userId="4217e5b7-af20-42de-818f-e9ca39127043" providerId="ADAL" clId="{67FAC8E2-4C74-4923-9DE8-08C1C809419D}" dt="2024-08-08T18:53:35.930" v="5547" actId="20577"/>
          <ac:spMkLst>
            <pc:docMk/>
            <pc:sldMk cId="2076952690" sldId="342"/>
            <ac:spMk id="7" creationId="{C2AC4EE0-6227-ABE8-38B1-4232D6EA46C2}"/>
          </ac:spMkLst>
        </pc:spChg>
        <pc:spChg chg="mod">
          <ac:chgData name="Solis, Stephen" userId="4217e5b7-af20-42de-818f-e9ca39127043" providerId="ADAL" clId="{67FAC8E2-4C74-4923-9DE8-08C1C809419D}" dt="2024-08-08T17:32:22.224" v="3872" actId="20577"/>
          <ac:spMkLst>
            <pc:docMk/>
            <pc:sldMk cId="2076952690" sldId="342"/>
            <ac:spMk id="8" creationId="{E97B83B0-FEFF-BD84-7E08-3BDAE210960C}"/>
          </ac:spMkLst>
        </pc:spChg>
      </pc:sldChg>
      <pc:sldChg chg="addSp delSp modSp add mod ord">
        <pc:chgData name="Solis, Stephen" userId="4217e5b7-af20-42de-818f-e9ca39127043" providerId="ADAL" clId="{67FAC8E2-4C74-4923-9DE8-08C1C809419D}" dt="2024-08-08T17:01:18.004" v="2653" actId="20577"/>
        <pc:sldMkLst>
          <pc:docMk/>
          <pc:sldMk cId="557535975" sldId="343"/>
        </pc:sldMkLst>
        <pc:spChg chg="mod">
          <ac:chgData name="Solis, Stephen" userId="4217e5b7-af20-42de-818f-e9ca39127043" providerId="ADAL" clId="{67FAC8E2-4C74-4923-9DE8-08C1C809419D}" dt="2024-08-08T16:58:39.132" v="2421" actId="20577"/>
          <ac:spMkLst>
            <pc:docMk/>
            <pc:sldMk cId="557535975" sldId="343"/>
            <ac:spMk id="2" creationId="{6B2BD268-4206-4FB7-9DCB-7C50C8A6CC04}"/>
          </ac:spMkLst>
        </pc:spChg>
        <pc:spChg chg="mod">
          <ac:chgData name="Solis, Stephen" userId="4217e5b7-af20-42de-818f-e9ca39127043" providerId="ADAL" clId="{67FAC8E2-4C74-4923-9DE8-08C1C809419D}" dt="2024-08-08T17:01:18.004" v="2653" actId="20577"/>
          <ac:spMkLst>
            <pc:docMk/>
            <pc:sldMk cId="557535975" sldId="343"/>
            <ac:spMk id="7" creationId="{C2AC4EE0-6227-ABE8-38B1-4232D6EA46C2}"/>
          </ac:spMkLst>
        </pc:spChg>
        <pc:picChg chg="add mod modCrop">
          <ac:chgData name="Solis, Stephen" userId="4217e5b7-af20-42de-818f-e9ca39127043" providerId="ADAL" clId="{67FAC8E2-4C74-4923-9DE8-08C1C809419D}" dt="2024-08-08T16:59:12.023" v="2430" actId="732"/>
          <ac:picMkLst>
            <pc:docMk/>
            <pc:sldMk cId="557535975" sldId="343"/>
            <ac:picMk id="3" creationId="{70F7B3FC-2FD1-5F0F-6B4A-97F5E69DB34B}"/>
          </ac:picMkLst>
        </pc:picChg>
        <pc:picChg chg="del mod">
          <ac:chgData name="Solis, Stephen" userId="4217e5b7-af20-42de-818f-e9ca39127043" providerId="ADAL" clId="{67FAC8E2-4C74-4923-9DE8-08C1C809419D}" dt="2024-08-08T16:58:49.373" v="2425" actId="478"/>
          <ac:picMkLst>
            <pc:docMk/>
            <pc:sldMk cId="557535975" sldId="343"/>
            <ac:picMk id="6" creationId="{C39314A9-F2C0-D23F-3D24-5DCE6E8A082E}"/>
          </ac:picMkLst>
        </pc:picChg>
        <pc:picChg chg="add mod">
          <ac:chgData name="Solis, Stephen" userId="4217e5b7-af20-42de-818f-e9ca39127043" providerId="ADAL" clId="{67FAC8E2-4C74-4923-9DE8-08C1C809419D}" dt="2024-08-08T16:58:46.740" v="2424" actId="1076"/>
          <ac:picMkLst>
            <pc:docMk/>
            <pc:sldMk cId="557535975" sldId="343"/>
            <ac:picMk id="1026" creationId="{7779E1D8-594D-4891-E1F1-1FC305788207}"/>
          </ac:picMkLst>
        </pc:picChg>
      </pc:sldChg>
      <pc:sldChg chg="addSp delSp modSp add mod">
        <pc:chgData name="Solis, Stephen" userId="4217e5b7-af20-42de-818f-e9ca39127043" providerId="ADAL" clId="{67FAC8E2-4C74-4923-9DE8-08C1C809419D}" dt="2024-08-08T17:35:41.161" v="4221" actId="20577"/>
        <pc:sldMkLst>
          <pc:docMk/>
          <pc:sldMk cId="1755597259" sldId="344"/>
        </pc:sldMkLst>
        <pc:spChg chg="mod">
          <ac:chgData name="Solis, Stephen" userId="4217e5b7-af20-42de-818f-e9ca39127043" providerId="ADAL" clId="{67FAC8E2-4C74-4923-9DE8-08C1C809419D}" dt="2024-08-08T17:34:23.293" v="4024" actId="113"/>
          <ac:spMkLst>
            <pc:docMk/>
            <pc:sldMk cId="1755597259" sldId="344"/>
            <ac:spMk id="7" creationId="{C2AC4EE0-6227-ABE8-38B1-4232D6EA46C2}"/>
          </ac:spMkLst>
        </pc:spChg>
        <pc:spChg chg="add mod">
          <ac:chgData name="Solis, Stephen" userId="4217e5b7-af20-42de-818f-e9ca39127043" providerId="ADAL" clId="{67FAC8E2-4C74-4923-9DE8-08C1C809419D}" dt="2024-08-08T17:29:17.757" v="3385" actId="1076"/>
          <ac:spMkLst>
            <pc:docMk/>
            <pc:sldMk cId="1755597259" sldId="344"/>
            <ac:spMk id="10" creationId="{B26E93D8-D230-96F7-52C2-DE85DC071CF8}"/>
          </ac:spMkLst>
        </pc:spChg>
        <pc:spChg chg="add del mod">
          <ac:chgData name="Solis, Stephen" userId="4217e5b7-af20-42de-818f-e9ca39127043" providerId="ADAL" clId="{67FAC8E2-4C74-4923-9DE8-08C1C809419D}" dt="2024-08-08T17:21:00.183" v="2710" actId="478"/>
          <ac:spMkLst>
            <pc:docMk/>
            <pc:sldMk cId="1755597259" sldId="344"/>
            <ac:spMk id="11" creationId="{AEF816D0-052B-9869-A7EB-BAEBB7C6AE28}"/>
          </ac:spMkLst>
        </pc:spChg>
        <pc:spChg chg="add mod">
          <ac:chgData name="Solis, Stephen" userId="4217e5b7-af20-42de-818f-e9ca39127043" providerId="ADAL" clId="{67FAC8E2-4C74-4923-9DE8-08C1C809419D}" dt="2024-08-08T17:21:16.635" v="2713" actId="1076"/>
          <ac:spMkLst>
            <pc:docMk/>
            <pc:sldMk cId="1755597259" sldId="344"/>
            <ac:spMk id="12" creationId="{DA32E643-03BC-5F12-EE1E-48592AA111E8}"/>
          </ac:spMkLst>
        </pc:spChg>
        <pc:spChg chg="add mod">
          <ac:chgData name="Solis, Stephen" userId="4217e5b7-af20-42de-818f-e9ca39127043" providerId="ADAL" clId="{67FAC8E2-4C74-4923-9DE8-08C1C809419D}" dt="2024-08-08T17:29:20.452" v="3386" actId="1076"/>
          <ac:spMkLst>
            <pc:docMk/>
            <pc:sldMk cId="1755597259" sldId="344"/>
            <ac:spMk id="13" creationId="{95D3CF89-CD9B-BA52-06CE-2CD0FA1B9AC0}"/>
          </ac:spMkLst>
        </pc:spChg>
        <pc:spChg chg="add mod">
          <ac:chgData name="Solis, Stephen" userId="4217e5b7-af20-42de-818f-e9ca39127043" providerId="ADAL" clId="{67FAC8E2-4C74-4923-9DE8-08C1C809419D}" dt="2024-08-08T17:27:49.759" v="3212" actId="1076"/>
          <ac:spMkLst>
            <pc:docMk/>
            <pc:sldMk cId="1755597259" sldId="344"/>
            <ac:spMk id="16" creationId="{D0BA7832-ADED-CA93-D25E-E2E31FA2A195}"/>
          </ac:spMkLst>
        </pc:spChg>
        <pc:spChg chg="add del mod">
          <ac:chgData name="Solis, Stephen" userId="4217e5b7-af20-42de-818f-e9ca39127043" providerId="ADAL" clId="{67FAC8E2-4C74-4923-9DE8-08C1C809419D}" dt="2024-08-08T17:28:53.448" v="3384" actId="21"/>
          <ac:spMkLst>
            <pc:docMk/>
            <pc:sldMk cId="1755597259" sldId="344"/>
            <ac:spMk id="18" creationId="{5C8D41CE-8041-EBE1-BFCB-F3579D69152A}"/>
          </ac:spMkLst>
        </pc:spChg>
        <pc:spChg chg="add mod">
          <ac:chgData name="Solis, Stephen" userId="4217e5b7-af20-42de-818f-e9ca39127043" providerId="ADAL" clId="{67FAC8E2-4C74-4923-9DE8-08C1C809419D}" dt="2024-08-08T17:35:41.161" v="4221" actId="20577"/>
          <ac:spMkLst>
            <pc:docMk/>
            <pc:sldMk cId="1755597259" sldId="344"/>
            <ac:spMk id="19" creationId="{3A580072-1BA3-1421-57C8-70B1FA806A99}"/>
          </ac:spMkLst>
        </pc:spChg>
        <pc:graphicFrameChg chg="add mod">
          <ac:chgData name="Solis, Stephen" userId="4217e5b7-af20-42de-818f-e9ca39127043" providerId="ADAL" clId="{67FAC8E2-4C74-4923-9DE8-08C1C809419D}" dt="2024-08-08T17:17:29.341" v="2659"/>
          <ac:graphicFrameMkLst>
            <pc:docMk/>
            <pc:sldMk cId="1755597259" sldId="344"/>
            <ac:graphicFrameMk id="6" creationId="{B2D42106-E54A-441C-8EEA-85BD0C3C6851}"/>
          </ac:graphicFrameMkLst>
        </pc:graphicFrameChg>
        <pc:picChg chg="del">
          <ac:chgData name="Solis, Stephen" userId="4217e5b7-af20-42de-818f-e9ca39127043" providerId="ADAL" clId="{67FAC8E2-4C74-4923-9DE8-08C1C809419D}" dt="2024-08-08T17:06:39.607" v="2656" actId="478"/>
          <ac:picMkLst>
            <pc:docMk/>
            <pc:sldMk cId="1755597259" sldId="344"/>
            <ac:picMk id="3" creationId="{70F7B3FC-2FD1-5F0F-6B4A-97F5E69DB34B}"/>
          </ac:picMkLst>
        </pc:picChg>
        <pc:picChg chg="add del mod">
          <ac:chgData name="Solis, Stephen" userId="4217e5b7-af20-42de-818f-e9ca39127043" providerId="ADAL" clId="{67FAC8E2-4C74-4923-9DE8-08C1C809419D}" dt="2024-08-08T17:17:25.291" v="2657" actId="478"/>
          <ac:picMkLst>
            <pc:docMk/>
            <pc:sldMk cId="1755597259" sldId="344"/>
            <ac:picMk id="5" creationId="{BC68F401-F0B8-74C7-9384-0BA79FD2DDAF}"/>
          </ac:picMkLst>
        </pc:picChg>
        <pc:picChg chg="add">
          <ac:chgData name="Solis, Stephen" userId="4217e5b7-af20-42de-818f-e9ca39127043" providerId="ADAL" clId="{67FAC8E2-4C74-4923-9DE8-08C1C809419D}" dt="2024-08-08T17:18:19.695" v="2660"/>
          <ac:picMkLst>
            <pc:docMk/>
            <pc:sldMk cId="1755597259" sldId="344"/>
            <ac:picMk id="8" creationId="{63C89A7A-6570-CD26-5F12-C6E42828405C}"/>
          </ac:picMkLst>
        </pc:picChg>
        <pc:picChg chg="add mod">
          <ac:chgData name="Solis, Stephen" userId="4217e5b7-af20-42de-818f-e9ca39127043" providerId="ADAL" clId="{67FAC8E2-4C74-4923-9DE8-08C1C809419D}" dt="2024-08-08T17:19:55.475" v="2670" actId="1076"/>
          <ac:picMkLst>
            <pc:docMk/>
            <pc:sldMk cId="1755597259" sldId="344"/>
            <ac:picMk id="9" creationId="{83009872-3631-7379-7D31-E10A4F7FB932}"/>
          </ac:picMkLst>
        </pc:picChg>
        <pc:cxnChg chg="add mod">
          <ac:chgData name="Solis, Stephen" userId="4217e5b7-af20-42de-818f-e9ca39127043" providerId="ADAL" clId="{67FAC8E2-4C74-4923-9DE8-08C1C809419D}" dt="2024-08-08T17:27:57.940" v="3214" actId="14100"/>
          <ac:cxnSpMkLst>
            <pc:docMk/>
            <pc:sldMk cId="1755597259" sldId="344"/>
            <ac:cxnSpMk id="15" creationId="{B8C54743-0811-C561-9F49-32B7F0C3107D}"/>
          </ac:cxnSpMkLst>
        </pc:cxnChg>
      </pc:sldChg>
      <pc:sldChg chg="modSp add mod ord">
        <pc:chgData name="Solis, Stephen" userId="4217e5b7-af20-42de-818f-e9ca39127043" providerId="ADAL" clId="{67FAC8E2-4C74-4923-9DE8-08C1C809419D}" dt="2024-08-08T18:49:04.926" v="5398" actId="20577"/>
        <pc:sldMkLst>
          <pc:docMk/>
          <pc:sldMk cId="1455147145" sldId="345"/>
        </pc:sldMkLst>
        <pc:spChg chg="mod">
          <ac:chgData name="Solis, Stephen" userId="4217e5b7-af20-42de-818f-e9ca39127043" providerId="ADAL" clId="{67FAC8E2-4C74-4923-9DE8-08C1C809419D}" dt="2024-08-08T17:58:32.684" v="4335" actId="20577"/>
          <ac:spMkLst>
            <pc:docMk/>
            <pc:sldMk cId="1455147145" sldId="345"/>
            <ac:spMk id="2" creationId="{6B2BD268-4206-4FB7-9DCB-7C50C8A6CC04}"/>
          </ac:spMkLst>
        </pc:spChg>
        <pc:spChg chg="mod">
          <ac:chgData name="Solis, Stephen" userId="4217e5b7-af20-42de-818f-e9ca39127043" providerId="ADAL" clId="{67FAC8E2-4C74-4923-9DE8-08C1C809419D}" dt="2024-08-08T18:49:04.926" v="5398" actId="20577"/>
          <ac:spMkLst>
            <pc:docMk/>
            <pc:sldMk cId="1455147145" sldId="345"/>
            <ac:spMk id="7" creationId="{C2AC4EE0-6227-ABE8-38B1-4232D6EA46C2}"/>
          </ac:spMkLst>
        </pc:spChg>
        <pc:spChg chg="mod">
          <ac:chgData name="Solis, Stephen" userId="4217e5b7-af20-42de-818f-e9ca39127043" providerId="ADAL" clId="{67FAC8E2-4C74-4923-9DE8-08C1C809419D}" dt="2024-08-08T18:42:23.024" v="4987" actId="20577"/>
          <ac:spMkLst>
            <pc:docMk/>
            <pc:sldMk cId="1455147145" sldId="345"/>
            <ac:spMk id="8" creationId="{E97B83B0-FEFF-BD84-7E08-3BDAE210960C}"/>
          </ac:spMkLst>
        </pc:spChg>
      </pc:sldChg>
      <pc:sldChg chg="add">
        <pc:chgData name="Solis, Stephen" userId="4217e5b7-af20-42de-818f-e9ca39127043" providerId="ADAL" clId="{67FAC8E2-4C74-4923-9DE8-08C1C809419D}" dt="2024-08-08T18:03:08.331" v="4421" actId="2890"/>
        <pc:sldMkLst>
          <pc:docMk/>
          <pc:sldMk cId="1774135815" sldId="346"/>
        </pc:sldMkLst>
      </pc:sldChg>
      <pc:sldChg chg="modSp add mod ord">
        <pc:chgData name="Solis, Stephen" userId="4217e5b7-af20-42de-818f-e9ca39127043" providerId="ADAL" clId="{67FAC8E2-4C74-4923-9DE8-08C1C809419D}" dt="2024-08-08T18:53:22.495" v="5531" actId="20577"/>
        <pc:sldMkLst>
          <pc:docMk/>
          <pc:sldMk cId="1098108993" sldId="347"/>
        </pc:sldMkLst>
        <pc:spChg chg="mod">
          <ac:chgData name="Solis, Stephen" userId="4217e5b7-af20-42de-818f-e9ca39127043" providerId="ADAL" clId="{67FAC8E2-4C74-4923-9DE8-08C1C809419D}" dt="2024-08-08T18:53:22.495" v="5531" actId="20577"/>
          <ac:spMkLst>
            <pc:docMk/>
            <pc:sldMk cId="1098108993" sldId="347"/>
            <ac:spMk id="7" creationId="{C2AC4EE0-6227-ABE8-38B1-4232D6EA46C2}"/>
          </ac:spMkLst>
        </pc:spChg>
        <pc:spChg chg="mod">
          <ac:chgData name="Solis, Stephen" userId="4217e5b7-af20-42de-818f-e9ca39127043" providerId="ADAL" clId="{67FAC8E2-4C74-4923-9DE8-08C1C809419D}" dt="2024-08-08T18:52:44.713" v="5481" actId="20577"/>
          <ac:spMkLst>
            <pc:docMk/>
            <pc:sldMk cId="1098108993" sldId="347"/>
            <ac:spMk id="8" creationId="{E97B83B0-FEFF-BD84-7E08-3BDAE210960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8/9/2024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8/9/2024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8/9/2024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3416320"/>
          </a:xfrm>
          <a:prstGeom prst="rect">
            <a:avLst/>
          </a:prstGeom>
          <a:noFill/>
        </p:spPr>
        <p:txBody>
          <a:bodyPr wrap="square" rtlCol="0">
            <a:spAutoFit/>
          </a:bodyPr>
          <a:lstStyle/>
          <a:p>
            <a:r>
              <a:rPr lang="en-US" sz="2800" b="1" dirty="0">
                <a:solidFill>
                  <a:schemeClr val="tx2"/>
                </a:solidFill>
              </a:rPr>
              <a:t>RoCoF and Phase Jump Measurement Discussion</a:t>
            </a:r>
          </a:p>
          <a:p>
            <a:endParaRPr lang="en-US" sz="2000" b="1" dirty="0">
              <a:solidFill>
                <a:schemeClr val="tx2"/>
              </a:solidFill>
            </a:endParaRPr>
          </a:p>
          <a:p>
            <a:r>
              <a:rPr lang="en-US" sz="2000" b="1" dirty="0">
                <a:solidFill>
                  <a:schemeClr val="tx2"/>
                </a:solidFill>
              </a:rPr>
              <a:t>IBRWG</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endParaRPr lang="en-US" sz="2000" b="1" dirty="0">
              <a:solidFill>
                <a:schemeClr val="tx2"/>
              </a:solidFill>
            </a:endParaRPr>
          </a:p>
          <a:p>
            <a:r>
              <a:rPr lang="en-US" sz="2000" b="1">
                <a:solidFill>
                  <a:schemeClr val="tx2"/>
                </a:solidFill>
              </a:rPr>
              <a:t>August 9</a:t>
            </a:r>
            <a:r>
              <a:rPr lang="en-US" sz="2000" b="1" baseline="30000">
                <a:solidFill>
                  <a:schemeClr val="tx2"/>
                </a:solidFill>
              </a:rPr>
              <a:t>th</a:t>
            </a:r>
            <a:r>
              <a:rPr lang="en-US" sz="2000" b="1" dirty="0">
                <a:solidFill>
                  <a:schemeClr val="tx2"/>
                </a:solidFill>
              </a:rPr>
              <a:t>, 2024</a:t>
            </a:r>
          </a:p>
        </p:txBody>
      </p:sp>
    </p:spTree>
    <p:extLst>
      <p:ext uri="{BB962C8B-B14F-4D97-AF65-F5344CB8AC3E}">
        <p14:creationId xmlns:p14="http://schemas.microsoft.com/office/powerpoint/2010/main" val="367691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Additional Considerations for RoCoF</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8" name="TextBox 7">
            <a:extLst>
              <a:ext uri="{FF2B5EF4-FFF2-40B4-BE49-F238E27FC236}">
                <a16:creationId xmlns:a16="http://schemas.microsoft.com/office/drawing/2014/main" id="{E97B83B0-FEFF-BD84-7E08-3BDAE210960C}"/>
              </a:ext>
            </a:extLst>
          </p:cNvPr>
          <p:cNvSpPr txBox="1"/>
          <p:nvPr/>
        </p:nvSpPr>
        <p:spPr>
          <a:xfrm>
            <a:off x="342900" y="903506"/>
            <a:ext cx="8599714" cy="2031325"/>
          </a:xfrm>
          <a:prstGeom prst="rect">
            <a:avLst/>
          </a:prstGeom>
          <a:noFill/>
        </p:spPr>
        <p:txBody>
          <a:bodyPr wrap="square" rtlCol="0">
            <a:spAutoFit/>
          </a:bodyPr>
          <a:lstStyle/>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Phase angle jump protection is not required for transmission connected IBRs</a:t>
            </a: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Instantaneous protection, if enabled, should utilize filtering to prevent erroneous measurements from being used AND/OR sufficient time delays to the extent possible.</a:t>
            </a:r>
          </a:p>
          <a:p>
            <a:pPr marL="285750" indent="-285750">
              <a:buFont typeface="Arial" panose="020B0604020202020204" pitchFamily="34" charset="0"/>
              <a:buChar char="•"/>
            </a:pPr>
            <a:r>
              <a:rPr lang="en-US" dirty="0">
                <a:solidFill>
                  <a:srgbClr val="000000"/>
                </a:solidFill>
                <a:latin typeface="Times New Roman" panose="02020603050405020304" pitchFamily="18" charset="0"/>
              </a:rPr>
              <a:t>If phase angle jump protection is enabled, it should be set to the maximum equipment capabilities.</a:t>
            </a: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Phase angle jump protection is primary focus, however Phase Lock Loop controls should also be set to maximize the ride-through capability for frequency deviations.</a:t>
            </a:r>
          </a:p>
        </p:txBody>
      </p:sp>
      <p:sp>
        <p:nvSpPr>
          <p:cNvPr id="7" name="TextBox 6">
            <a:extLst>
              <a:ext uri="{FF2B5EF4-FFF2-40B4-BE49-F238E27FC236}">
                <a16:creationId xmlns:a16="http://schemas.microsoft.com/office/drawing/2014/main" id="{C2AC4EE0-6227-ABE8-38B1-4232D6EA46C2}"/>
              </a:ext>
            </a:extLst>
          </p:cNvPr>
          <p:cNvSpPr txBox="1"/>
          <p:nvPr/>
        </p:nvSpPr>
        <p:spPr>
          <a:xfrm>
            <a:off x="256903" y="4733291"/>
            <a:ext cx="8458200" cy="830997"/>
          </a:xfrm>
          <a:prstGeom prst="rect">
            <a:avLst/>
          </a:prstGeom>
          <a:solidFill>
            <a:schemeClr val="accent1">
              <a:lumMod val="20000"/>
              <a:lumOff val="80000"/>
            </a:schemeClr>
          </a:solidFill>
          <a:ln>
            <a:solidFill>
              <a:schemeClr val="tx1"/>
            </a:solidFill>
          </a:ln>
        </p:spPr>
        <p:txBody>
          <a:bodyPr wrap="square" rtlCol="0">
            <a:spAutoFit/>
          </a:bodyPr>
          <a:lstStyle/>
          <a:p>
            <a:r>
              <a:rPr lang="en-US" sz="1600" b="1" dirty="0"/>
              <a:t>Key Takeaway: </a:t>
            </a:r>
            <a:r>
              <a:rPr lang="en-US" sz="1600" dirty="0"/>
              <a:t>IBRs should not enable phase angle jump protection unless needed.  If needed, should use filtering and time delays and maximize settings to equipment capabilities even if beyond requirement.</a:t>
            </a:r>
          </a:p>
        </p:txBody>
      </p:sp>
    </p:spTree>
    <p:extLst>
      <p:ext uri="{BB962C8B-B14F-4D97-AF65-F5344CB8AC3E}">
        <p14:creationId xmlns:p14="http://schemas.microsoft.com/office/powerpoint/2010/main" val="1098108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Phase Angle Jump example from Odessa 2022 event</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7" name="TextBox 6">
            <a:extLst>
              <a:ext uri="{FF2B5EF4-FFF2-40B4-BE49-F238E27FC236}">
                <a16:creationId xmlns:a16="http://schemas.microsoft.com/office/drawing/2014/main" id="{C2AC4EE0-6227-ABE8-38B1-4232D6EA46C2}"/>
              </a:ext>
            </a:extLst>
          </p:cNvPr>
          <p:cNvSpPr txBox="1"/>
          <p:nvPr/>
        </p:nvSpPr>
        <p:spPr>
          <a:xfrm>
            <a:off x="413657" y="4960938"/>
            <a:ext cx="8458200" cy="584775"/>
          </a:xfrm>
          <a:prstGeom prst="rect">
            <a:avLst/>
          </a:prstGeom>
          <a:solidFill>
            <a:schemeClr val="accent1">
              <a:lumMod val="20000"/>
              <a:lumOff val="80000"/>
            </a:schemeClr>
          </a:solidFill>
          <a:ln>
            <a:solidFill>
              <a:schemeClr val="tx1"/>
            </a:solidFill>
          </a:ln>
        </p:spPr>
        <p:txBody>
          <a:bodyPr wrap="square" rtlCol="0">
            <a:spAutoFit/>
          </a:bodyPr>
          <a:lstStyle/>
          <a:p>
            <a:r>
              <a:rPr lang="en-US" sz="1600" b="1" dirty="0"/>
              <a:t>Key Takeaway: </a:t>
            </a:r>
            <a:r>
              <a:rPr lang="en-US" sz="1600" dirty="0"/>
              <a:t>This example shows that a 10 cycle (.167 sec) interval measurement.  Extending the measurement interval would not have resulted in significant delta decrease.  </a:t>
            </a:r>
          </a:p>
        </p:txBody>
      </p:sp>
      <p:pic>
        <p:nvPicPr>
          <p:cNvPr id="6" name="Picture 5" descr="Chart&#10;&#10;Description automatically generated with low confidence">
            <a:extLst>
              <a:ext uri="{FF2B5EF4-FFF2-40B4-BE49-F238E27FC236}">
                <a16:creationId xmlns:a16="http://schemas.microsoft.com/office/drawing/2014/main" id="{C39314A9-F2C0-D23F-3D24-5DCE6E8A08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255" y="892995"/>
            <a:ext cx="8162365" cy="3907605"/>
          </a:xfrm>
          <a:prstGeom prst="rect">
            <a:avLst/>
          </a:prstGeom>
        </p:spPr>
      </p:pic>
      <p:sp>
        <p:nvSpPr>
          <p:cNvPr id="9" name="TextBox 8">
            <a:extLst>
              <a:ext uri="{FF2B5EF4-FFF2-40B4-BE49-F238E27FC236}">
                <a16:creationId xmlns:a16="http://schemas.microsoft.com/office/drawing/2014/main" id="{272C558C-56FE-4076-6199-C4A52B156DFA}"/>
              </a:ext>
            </a:extLst>
          </p:cNvPr>
          <p:cNvSpPr txBox="1"/>
          <p:nvPr/>
        </p:nvSpPr>
        <p:spPr>
          <a:xfrm>
            <a:off x="413657" y="5672617"/>
            <a:ext cx="8458200" cy="584775"/>
          </a:xfrm>
          <a:prstGeom prst="rect">
            <a:avLst/>
          </a:prstGeom>
          <a:solidFill>
            <a:srgbClr val="FFFF00"/>
          </a:solidFill>
          <a:ln>
            <a:solidFill>
              <a:schemeClr val="tx1"/>
            </a:solidFill>
          </a:ln>
        </p:spPr>
        <p:txBody>
          <a:bodyPr wrap="square" rtlCol="0">
            <a:spAutoFit/>
          </a:bodyPr>
          <a:lstStyle/>
          <a:p>
            <a:r>
              <a:rPr lang="en-US" sz="1600" b="1" dirty="0"/>
              <a:t>Key Question: </a:t>
            </a:r>
            <a:r>
              <a:rPr lang="en-US" sz="1600" dirty="0"/>
              <a:t>If faults and recovery normally occur within .2 to .33 seconds, is phase angle jump protection relevant after .5 seconds?</a:t>
            </a:r>
          </a:p>
        </p:txBody>
      </p:sp>
    </p:spTree>
    <p:extLst>
      <p:ext uri="{BB962C8B-B14F-4D97-AF65-F5344CB8AC3E}">
        <p14:creationId xmlns:p14="http://schemas.microsoft.com/office/powerpoint/2010/main" val="2391004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Introduction</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8" name="TextBox 7">
            <a:extLst>
              <a:ext uri="{FF2B5EF4-FFF2-40B4-BE49-F238E27FC236}">
                <a16:creationId xmlns:a16="http://schemas.microsoft.com/office/drawing/2014/main" id="{E97B83B0-FEFF-BD84-7E08-3BDAE210960C}"/>
              </a:ext>
            </a:extLst>
          </p:cNvPr>
          <p:cNvSpPr txBox="1"/>
          <p:nvPr/>
        </p:nvSpPr>
        <p:spPr>
          <a:xfrm>
            <a:off x="310243" y="1219200"/>
            <a:ext cx="8599714" cy="1200329"/>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000000"/>
                </a:solidFill>
                <a:latin typeface="Times New Roman" panose="02020603050405020304" pitchFamily="18" charset="0"/>
              </a:rPr>
              <a:t>The intent of this presentation is to continue the discussion on Rate of Change of Frequency (RoCoF) and Phase Angle Jump requirements and measurement windows.</a:t>
            </a:r>
          </a:p>
          <a:p>
            <a:pPr marL="285750" indent="-285750">
              <a:buFont typeface="Arial" panose="020B0604020202020204" pitchFamily="34" charset="0"/>
              <a:buChar char="•"/>
            </a:pPr>
            <a:r>
              <a:rPr lang="en-US" dirty="0">
                <a:solidFill>
                  <a:srgbClr val="000000"/>
                </a:solidFill>
                <a:latin typeface="Times New Roman" panose="02020603050405020304" pitchFamily="18" charset="0"/>
              </a:rPr>
              <a:t>Further clarity can provide additional understanding and consistency in measuring, protections, conformity and post event analysis.</a:t>
            </a:r>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IEEE 2800-2022 – Rate of Change of Frequency (RoCoF)</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8" name="TextBox 7">
            <a:extLst>
              <a:ext uri="{FF2B5EF4-FFF2-40B4-BE49-F238E27FC236}">
                <a16:creationId xmlns:a16="http://schemas.microsoft.com/office/drawing/2014/main" id="{E97B83B0-FEFF-BD84-7E08-3BDAE210960C}"/>
              </a:ext>
            </a:extLst>
          </p:cNvPr>
          <p:cNvSpPr txBox="1"/>
          <p:nvPr/>
        </p:nvSpPr>
        <p:spPr>
          <a:xfrm>
            <a:off x="342900" y="903506"/>
            <a:ext cx="8599714" cy="4278094"/>
          </a:xfrm>
          <a:prstGeom prst="rect">
            <a:avLst/>
          </a:prstGeom>
          <a:noFill/>
        </p:spPr>
        <p:txBody>
          <a:bodyPr wrap="square" rtlCol="0">
            <a:spAutoFit/>
          </a:bodyPr>
          <a:lstStyle/>
          <a:p>
            <a:r>
              <a:rPr lang="en-US" sz="1600" b="1" i="0" u="none" strike="noStrike" baseline="0" dirty="0">
                <a:solidFill>
                  <a:srgbClr val="000000"/>
                </a:solidFill>
                <a:latin typeface="Arial-BoldMT"/>
              </a:rPr>
              <a:t>7.3.2.3.5 Rate of change of frequency (ROCOF) ride-through </a:t>
            </a:r>
            <a:r>
              <a:rPr lang="en-US" sz="1600" b="0" i="0" u="none" strike="noStrike" baseline="0" dirty="0">
                <a:solidFill>
                  <a:srgbClr val="0070C0"/>
                </a:solidFill>
                <a:latin typeface="TimesNewRomanPSMT"/>
              </a:rPr>
              <a:t>(emphasis added)</a:t>
            </a:r>
          </a:p>
          <a:p>
            <a:pPr algn="l"/>
            <a:r>
              <a:rPr lang="en-US" sz="1600" b="1" dirty="0">
                <a:solidFill>
                  <a:srgbClr val="000000"/>
                </a:solidFill>
                <a:latin typeface="Arial-BoldMT"/>
              </a:rPr>
              <a:t>“</a:t>
            </a:r>
            <a:r>
              <a:rPr lang="en-US" sz="1600" b="0" i="0" u="none" strike="noStrike" baseline="0" dirty="0">
                <a:solidFill>
                  <a:srgbClr val="000000"/>
                </a:solidFill>
                <a:latin typeface="TimesNewRomanPSMT"/>
              </a:rPr>
              <a:t>Within the </a:t>
            </a:r>
            <a:r>
              <a:rPr lang="en-US" sz="1600" b="0" i="1" u="none" strike="noStrike" baseline="0" dirty="0">
                <a:solidFill>
                  <a:srgbClr val="000000"/>
                </a:solidFill>
                <a:latin typeface="TimesNewRomanPS-ItalicMT"/>
              </a:rPr>
              <a:t>mandatory operation region </a:t>
            </a:r>
            <a:r>
              <a:rPr lang="en-US" sz="1600" b="0" i="0" u="none" strike="noStrike" baseline="0" dirty="0">
                <a:solidFill>
                  <a:srgbClr val="000000"/>
                </a:solidFill>
                <a:latin typeface="TimesNewRomanPSMT"/>
              </a:rPr>
              <a:t>and </a:t>
            </a:r>
            <a:r>
              <a:rPr lang="en-US" sz="1600" b="0" i="1" u="none" strike="noStrike" baseline="0" dirty="0">
                <a:solidFill>
                  <a:srgbClr val="000000"/>
                </a:solidFill>
                <a:latin typeface="TimesNewRomanPS-ItalicMT"/>
              </a:rPr>
              <a:t>continuous operation region </a:t>
            </a:r>
            <a:r>
              <a:rPr lang="en-US" sz="1600" b="0" i="0" u="none" strike="noStrike" baseline="0" dirty="0">
                <a:solidFill>
                  <a:srgbClr val="000000"/>
                </a:solidFill>
                <a:latin typeface="TimesNewRomanPSMT"/>
              </a:rPr>
              <a:t>(frequency range and corresponding cumulative duration, time), the </a:t>
            </a:r>
            <a:r>
              <a:rPr lang="en-US" sz="1600" b="0" i="1" u="none" strike="noStrike" baseline="0" dirty="0">
                <a:solidFill>
                  <a:srgbClr val="000000"/>
                </a:solidFill>
                <a:latin typeface="TimesNewRomanPS-ItalicMT"/>
              </a:rPr>
              <a:t>IBR plant </a:t>
            </a:r>
            <a:r>
              <a:rPr lang="en-US" sz="1600" b="0" i="0" u="none" strike="noStrike" baseline="0" dirty="0">
                <a:solidFill>
                  <a:srgbClr val="000000"/>
                </a:solidFill>
                <a:latin typeface="TimesNewRomanPSMT"/>
              </a:rPr>
              <a:t>shall ride through and shall not trip for frequency excursions having an absolute rate of change of frequency (ROCOF) magnitude that is less than or equal to 5.0 Hz/s. As specified in </a:t>
            </a:r>
            <a:r>
              <a:rPr lang="en-US" sz="1600" b="0" i="0" u="none" strike="noStrike" baseline="0" dirty="0">
                <a:solidFill>
                  <a:srgbClr val="0000FF"/>
                </a:solidFill>
                <a:latin typeface="TimesNewRomanPSMT"/>
              </a:rPr>
              <a:t>4.3</a:t>
            </a:r>
            <a:r>
              <a:rPr lang="en-US" sz="1600" b="0" i="0" u="none" strike="noStrike" baseline="0" dirty="0">
                <a:solidFill>
                  <a:srgbClr val="000000"/>
                </a:solidFill>
                <a:latin typeface="TimesNewRomanPSMT"/>
              </a:rPr>
              <a:t>, the ROCOF shall be the average rate of change of frequency over an averaging window </a:t>
            </a:r>
            <a:r>
              <a:rPr lang="en-US" sz="1600" b="1" i="1" u="none" strike="noStrike" baseline="0" dirty="0">
                <a:solidFill>
                  <a:srgbClr val="000000"/>
                </a:solidFill>
                <a:latin typeface="TimesNewRomanPSMT"/>
              </a:rPr>
              <a:t>of at least 0.1 s</a:t>
            </a:r>
            <a:r>
              <a:rPr lang="en-US" sz="1600" b="0" i="0" u="none" strike="noStrike" baseline="0" dirty="0">
                <a:solidFill>
                  <a:srgbClr val="000000"/>
                </a:solidFill>
                <a:latin typeface="TimesNewRomanPSMT"/>
              </a:rPr>
              <a:t>. </a:t>
            </a:r>
            <a:r>
              <a:rPr lang="en-US" sz="1600" b="1" i="1" u="none" strike="noStrike" baseline="0" dirty="0">
                <a:solidFill>
                  <a:srgbClr val="000000"/>
                </a:solidFill>
                <a:latin typeface="TimesNewRomanPSMT"/>
              </a:rPr>
              <a:t>Upon mutual agreement </a:t>
            </a:r>
            <a:r>
              <a:rPr lang="en-US" sz="1600" b="0" i="0" u="none" strike="noStrike" baseline="0" dirty="0">
                <a:solidFill>
                  <a:srgbClr val="000000"/>
                </a:solidFill>
                <a:latin typeface="TimesNewRomanPSMT"/>
              </a:rPr>
              <a:t>between the </a:t>
            </a:r>
            <a:r>
              <a:rPr lang="en-US" sz="1600" b="1" i="1" u="none" strike="noStrike" baseline="0" dirty="0">
                <a:solidFill>
                  <a:srgbClr val="000000"/>
                </a:solidFill>
                <a:latin typeface="TimesNewRomanPS-ItalicMT"/>
              </a:rPr>
              <a:t>TS operator </a:t>
            </a:r>
            <a:r>
              <a:rPr lang="en-US" sz="1600" b="1" i="1" u="none" strike="noStrike" baseline="0" dirty="0">
                <a:solidFill>
                  <a:srgbClr val="000000"/>
                </a:solidFill>
                <a:latin typeface="TimesNewRomanPSMT"/>
              </a:rPr>
              <a:t>and the </a:t>
            </a:r>
            <a:r>
              <a:rPr lang="en-US" sz="1600" b="1" i="1" u="none" strike="noStrike" baseline="0" dirty="0">
                <a:solidFill>
                  <a:srgbClr val="000000"/>
                </a:solidFill>
                <a:latin typeface="TimesNewRomanPS-ItalicMT"/>
              </a:rPr>
              <a:t>IBR operator</a:t>
            </a:r>
            <a:r>
              <a:rPr lang="en-US" sz="1600" b="0" i="0" u="none" strike="noStrike" baseline="0" dirty="0">
                <a:solidFill>
                  <a:srgbClr val="000000"/>
                </a:solidFill>
                <a:latin typeface="TimesNewRomanPSMT"/>
              </a:rPr>
              <a:t>, the </a:t>
            </a:r>
            <a:r>
              <a:rPr lang="en-US" sz="1600" b="1" i="1" u="none" strike="noStrike" baseline="0" dirty="0">
                <a:solidFill>
                  <a:srgbClr val="000000"/>
                </a:solidFill>
                <a:latin typeface="TimesNewRomanPS-ItalicMT"/>
              </a:rPr>
              <a:t>IBR plant </a:t>
            </a:r>
            <a:r>
              <a:rPr lang="en-US" sz="1600" b="1" i="1" u="none" strike="noStrike" baseline="0" dirty="0">
                <a:solidFill>
                  <a:srgbClr val="000000"/>
                </a:solidFill>
                <a:latin typeface="TimesNewRomanPSMT"/>
              </a:rPr>
              <a:t>may be required to ride-through and not trip for higher ROCOF levels</a:t>
            </a:r>
            <a:r>
              <a:rPr lang="en-US" sz="1600" b="0" i="0" u="none" strike="noStrike" baseline="0" dirty="0">
                <a:solidFill>
                  <a:srgbClr val="000000"/>
                </a:solidFill>
                <a:latin typeface="TimesNewRomanPSMT"/>
              </a:rPr>
              <a:t>.”</a:t>
            </a:r>
            <a:endParaRPr lang="en-US" sz="1600" dirty="0">
              <a:solidFill>
                <a:srgbClr val="000000"/>
              </a:solidFill>
              <a:latin typeface="TimesNewRomanPSMT"/>
            </a:endParaRPr>
          </a:p>
          <a:p>
            <a:pPr algn="l"/>
            <a:r>
              <a:rPr lang="en-US" sz="1600" b="1" i="0" u="none" strike="noStrike" baseline="0" dirty="0">
                <a:latin typeface="Arial-BoldMT"/>
              </a:rPr>
              <a:t>4.3 Applicable voltages and frequency</a:t>
            </a:r>
            <a:r>
              <a:rPr lang="en-US" sz="1600" b="0" i="0" u="none" strike="noStrike" baseline="0" dirty="0">
                <a:solidFill>
                  <a:srgbClr val="000000"/>
                </a:solidFill>
                <a:latin typeface="TimesNewRomanPSMT"/>
              </a:rPr>
              <a:t> </a:t>
            </a:r>
            <a:r>
              <a:rPr lang="en-US" sz="1600" b="0" i="0" u="none" strike="noStrike" baseline="0" dirty="0">
                <a:solidFill>
                  <a:srgbClr val="0070C0"/>
                </a:solidFill>
                <a:latin typeface="TimesNewRomanPSMT"/>
              </a:rPr>
              <a:t>(emphasis added)</a:t>
            </a:r>
          </a:p>
          <a:p>
            <a:pPr algn="l"/>
            <a:r>
              <a:rPr lang="en-US" sz="1600" b="0" i="0" u="none" strike="noStrike" baseline="0" dirty="0">
                <a:solidFill>
                  <a:srgbClr val="000000"/>
                </a:solidFill>
                <a:latin typeface="TimesNewRomanPSMT"/>
              </a:rPr>
              <a:t>“For rate of change of frequency (ROCOF) ride-through requirements in </a:t>
            </a:r>
            <a:r>
              <a:rPr lang="en-US" sz="1600" b="0" i="0" u="none" strike="noStrike" baseline="0" dirty="0">
                <a:solidFill>
                  <a:srgbClr val="0000FF"/>
                </a:solidFill>
                <a:latin typeface="TimesNewRomanPSMT"/>
              </a:rPr>
              <a:t>7.3.2.3.5</a:t>
            </a:r>
            <a:r>
              <a:rPr lang="en-US" sz="1600" b="0" i="0" u="none" strike="noStrike" baseline="0" dirty="0">
                <a:solidFill>
                  <a:srgbClr val="000000"/>
                </a:solidFill>
                <a:latin typeface="TimesNewRomanPSMT"/>
              </a:rPr>
              <a:t>, the ROCOF shall be the average rate of change of frequency over an averaging window </a:t>
            </a:r>
            <a:r>
              <a:rPr lang="en-US" sz="1600" b="1" i="1" u="none" strike="noStrike" baseline="0" dirty="0">
                <a:solidFill>
                  <a:srgbClr val="000000"/>
                </a:solidFill>
                <a:latin typeface="TimesNewRomanPSMT"/>
              </a:rPr>
              <a:t>of at least 0.1 s</a:t>
            </a:r>
            <a:r>
              <a:rPr lang="en-US" sz="1600" b="0" i="0" u="none" strike="noStrike" baseline="0" dirty="0">
                <a:solidFill>
                  <a:srgbClr val="000000"/>
                </a:solidFill>
                <a:latin typeface="TimesNewRomanPSMT"/>
              </a:rPr>
              <a:t>.”</a:t>
            </a:r>
          </a:p>
          <a:p>
            <a:r>
              <a:rPr lang="en-US" sz="1600" b="1" i="0" u="none" strike="noStrike" baseline="0" dirty="0">
                <a:latin typeface="Arial-BoldMT"/>
              </a:rPr>
              <a:t>9.2 Rate of change of frequency (ROCOF) protection </a:t>
            </a:r>
            <a:r>
              <a:rPr lang="en-US" sz="1600" b="0" i="0" u="none" strike="noStrike" baseline="0" dirty="0">
                <a:solidFill>
                  <a:srgbClr val="0070C0"/>
                </a:solidFill>
                <a:latin typeface="TimesNewRomanPSMT"/>
              </a:rPr>
              <a:t>(emphasis added)</a:t>
            </a:r>
            <a:endParaRPr lang="en-US" sz="1600" b="1" i="0" u="none" strike="noStrike" baseline="0" dirty="0">
              <a:latin typeface="Arial-BoldMT"/>
            </a:endParaRPr>
          </a:p>
          <a:p>
            <a:pPr algn="l"/>
            <a:r>
              <a:rPr lang="en-US" sz="1600" b="0" i="0" u="none" strike="noStrike" baseline="0" dirty="0">
                <a:latin typeface="TimesNewRomanPSMT"/>
              </a:rPr>
              <a:t>This standard does not require rate of change of frequency (ROCOF) protection in an </a:t>
            </a:r>
            <a:r>
              <a:rPr lang="en-US" sz="1600" b="0" i="1" u="none" strike="noStrike" baseline="0" dirty="0">
                <a:latin typeface="TimesNewRomanPS-ItalicMT"/>
              </a:rPr>
              <a:t>IBR plant</a:t>
            </a:r>
            <a:r>
              <a:rPr lang="en-US" sz="1600" b="0" i="0" u="none" strike="noStrike" baseline="0" dirty="0">
                <a:latin typeface="TimesNewRomanPSMT"/>
              </a:rPr>
              <a:t>. In cases where ROCOF protection is used to protect specific equipment within the </a:t>
            </a:r>
            <a:r>
              <a:rPr lang="en-US" sz="1600" b="0" i="1" u="none" strike="noStrike" baseline="0" dirty="0">
                <a:latin typeface="TimesNewRomanPS-ItalicMT"/>
              </a:rPr>
              <a:t>IBR plant</a:t>
            </a:r>
            <a:r>
              <a:rPr lang="en-US" sz="1600" b="0" i="0" u="none" strike="noStrike" baseline="0" dirty="0">
                <a:latin typeface="TimesNewRomanPSMT"/>
              </a:rPr>
              <a:t>, it shall not impede the </a:t>
            </a:r>
            <a:r>
              <a:rPr lang="en-US" sz="1600" b="0" i="1" u="none" strike="noStrike" baseline="0" dirty="0">
                <a:latin typeface="TimesNewRomanPS-ItalicMT"/>
              </a:rPr>
              <a:t>IBR plant </a:t>
            </a:r>
            <a:r>
              <a:rPr lang="en-US" sz="1600" b="0" i="0" u="none" strike="noStrike" baseline="0" dirty="0">
                <a:latin typeface="TimesNewRomanPSMT"/>
              </a:rPr>
              <a:t>from meeting the ride-through requirements of this standard inclusive of ROCOF ride-through requirements. </a:t>
            </a:r>
            <a:r>
              <a:rPr lang="en-US" sz="1600" b="1" i="1" u="none" strike="noStrike" baseline="0" dirty="0">
                <a:latin typeface="TimesNewRomanPSMT"/>
              </a:rPr>
              <a:t>ROCOF should be based on a change of frequency averaged over sufficient time to reject spurious frequency measurements caused by distortion and transients</a:t>
            </a:r>
            <a:r>
              <a:rPr lang="en-US" sz="1600" b="0" i="0" u="none" strike="noStrike" baseline="0" dirty="0">
                <a:latin typeface="TimesNewRomanPSMT"/>
              </a:rPr>
              <a:t>.</a:t>
            </a:r>
            <a:endParaRPr lang="en-US" sz="1600" dirty="0"/>
          </a:p>
        </p:txBody>
      </p:sp>
      <p:sp>
        <p:nvSpPr>
          <p:cNvPr id="7" name="TextBox 6">
            <a:extLst>
              <a:ext uri="{FF2B5EF4-FFF2-40B4-BE49-F238E27FC236}">
                <a16:creationId xmlns:a16="http://schemas.microsoft.com/office/drawing/2014/main" id="{C2AC4EE0-6227-ABE8-38B1-4232D6EA46C2}"/>
              </a:ext>
            </a:extLst>
          </p:cNvPr>
          <p:cNvSpPr txBox="1"/>
          <p:nvPr/>
        </p:nvSpPr>
        <p:spPr>
          <a:xfrm>
            <a:off x="413657" y="5181600"/>
            <a:ext cx="8458200" cy="1077218"/>
          </a:xfrm>
          <a:prstGeom prst="rect">
            <a:avLst/>
          </a:prstGeom>
          <a:solidFill>
            <a:schemeClr val="accent1">
              <a:lumMod val="20000"/>
              <a:lumOff val="80000"/>
            </a:schemeClr>
          </a:solidFill>
          <a:ln>
            <a:solidFill>
              <a:schemeClr val="tx1"/>
            </a:solidFill>
          </a:ln>
        </p:spPr>
        <p:txBody>
          <a:bodyPr wrap="square" rtlCol="0">
            <a:spAutoFit/>
          </a:bodyPr>
          <a:lstStyle/>
          <a:p>
            <a:r>
              <a:rPr lang="en-US" sz="1600" b="1" dirty="0"/>
              <a:t>Key Takeaway: </a:t>
            </a:r>
            <a:r>
              <a:rPr lang="en-US" sz="1600" dirty="0"/>
              <a:t>IEEE 2800-2022 defines the lowest possible averaging window and provides guidance but does not define the averaging window.   This window should be defined so that protections and post event evaluation are consistent; and so that the 5.0 Hz/s requirement can be verified as sufficient for the ERCOT Interconnection.</a:t>
            </a:r>
          </a:p>
        </p:txBody>
      </p:sp>
    </p:spTree>
    <p:extLst>
      <p:ext uri="{BB962C8B-B14F-4D97-AF65-F5344CB8AC3E}">
        <p14:creationId xmlns:p14="http://schemas.microsoft.com/office/powerpoint/2010/main" val="1774135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IEEE P2800-2 – Rate of Change of Frequency (RoCoF)</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8" name="TextBox 7">
            <a:extLst>
              <a:ext uri="{FF2B5EF4-FFF2-40B4-BE49-F238E27FC236}">
                <a16:creationId xmlns:a16="http://schemas.microsoft.com/office/drawing/2014/main" id="{E97B83B0-FEFF-BD84-7E08-3BDAE210960C}"/>
              </a:ext>
            </a:extLst>
          </p:cNvPr>
          <p:cNvSpPr txBox="1"/>
          <p:nvPr/>
        </p:nvSpPr>
        <p:spPr>
          <a:xfrm>
            <a:off x="342900" y="903506"/>
            <a:ext cx="8599714" cy="3354765"/>
          </a:xfrm>
          <a:prstGeom prst="rect">
            <a:avLst/>
          </a:prstGeom>
          <a:noFill/>
        </p:spPr>
        <p:txBody>
          <a:bodyPr wrap="square" rtlCol="0">
            <a:spAutoFit/>
          </a:bodyPr>
          <a:lstStyle/>
          <a:p>
            <a:r>
              <a:rPr lang="en-US" sz="1600" b="1" i="0" u="none" strike="noStrike" baseline="0" dirty="0">
                <a:solidFill>
                  <a:srgbClr val="000000"/>
                </a:solidFill>
                <a:latin typeface="Arial-BoldMT"/>
              </a:rPr>
              <a:t>P2800-2 Drafting team has attempted to add additional clarity in its initial draft.</a:t>
            </a:r>
          </a:p>
          <a:p>
            <a:endParaRPr lang="en-US" sz="1600" b="1" dirty="0">
              <a:solidFill>
                <a:srgbClr val="000000"/>
              </a:solidFill>
              <a:latin typeface="Arial-BoldMT"/>
            </a:endParaRP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The intent of the RoCoF requirement is to address switching and load rejection related frequency excursions and not fault related.</a:t>
            </a: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Frequency and RoCoF cannot be reliably measured during a fault and clearance.</a:t>
            </a:r>
            <a:endParaRPr lang="en-US" sz="1600" b="0" i="0" u="none" strike="noStrike" baseline="0" dirty="0">
              <a:solidFill>
                <a:srgbClr val="000000"/>
              </a:solidFill>
              <a:latin typeface="Times New Roman" panose="02020603050405020304" pitchFamily="18" charset="0"/>
            </a:endParaRP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Frequency protection is disabled in most equipment during severe voltage-dips and faults </a:t>
            </a: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IBRs should not trip due to any measured RoCoF during the fault disturbance and recovery period </a:t>
            </a:r>
          </a:p>
          <a:p>
            <a:pPr marL="285750" indent="-285750">
              <a:buFont typeface="Arial" panose="020B0604020202020204" pitchFamily="34" charset="0"/>
              <a:buChar char="•"/>
            </a:pPr>
            <a:r>
              <a:rPr lang="en-US" dirty="0">
                <a:solidFill>
                  <a:srgbClr val="000000"/>
                </a:solidFill>
                <a:latin typeface="Times New Roman" panose="02020603050405020304" pitchFamily="18" charset="0"/>
              </a:rPr>
              <a:t>Drafting recommends </a:t>
            </a:r>
            <a:r>
              <a:rPr lang="en-US" sz="1800" b="0" i="0" u="none" strike="noStrike" baseline="0" dirty="0">
                <a:solidFill>
                  <a:srgbClr val="000000"/>
                </a:solidFill>
                <a:latin typeface="Times New Roman" panose="02020603050405020304" pitchFamily="18" charset="0"/>
              </a:rPr>
              <a:t>that TSP and RE agree on a method to measure frequency and calculate ROCOF during </a:t>
            </a:r>
            <a:r>
              <a:rPr lang="en-US" dirty="0">
                <a:solidFill>
                  <a:srgbClr val="000000"/>
                </a:solidFill>
                <a:latin typeface="Times New Roman" panose="02020603050405020304" pitchFamily="18" charset="0"/>
              </a:rPr>
              <a:t>generation loss </a:t>
            </a:r>
            <a:r>
              <a:rPr lang="en-US" sz="1800" b="0" i="0" u="none" strike="noStrike" baseline="0" dirty="0">
                <a:solidFill>
                  <a:srgbClr val="000000"/>
                </a:solidFill>
                <a:latin typeface="Times New Roman" panose="02020603050405020304" pitchFamily="18" charset="0"/>
              </a:rPr>
              <a:t>events.  </a:t>
            </a:r>
          </a:p>
          <a:p>
            <a:endParaRPr lang="en-US" sz="1800" b="0" i="0" u="none" strike="noStrike" baseline="0" dirty="0">
              <a:solidFill>
                <a:srgbClr val="000000"/>
              </a:solidFill>
              <a:latin typeface="Times New Roman" panose="02020603050405020304" pitchFamily="18" charset="0"/>
            </a:endParaRPr>
          </a:p>
        </p:txBody>
      </p:sp>
      <p:sp>
        <p:nvSpPr>
          <p:cNvPr id="7" name="TextBox 6">
            <a:extLst>
              <a:ext uri="{FF2B5EF4-FFF2-40B4-BE49-F238E27FC236}">
                <a16:creationId xmlns:a16="http://schemas.microsoft.com/office/drawing/2014/main" id="{C2AC4EE0-6227-ABE8-38B1-4232D6EA46C2}"/>
              </a:ext>
            </a:extLst>
          </p:cNvPr>
          <p:cNvSpPr txBox="1"/>
          <p:nvPr/>
        </p:nvSpPr>
        <p:spPr>
          <a:xfrm>
            <a:off x="256903" y="4733291"/>
            <a:ext cx="8458200" cy="1077218"/>
          </a:xfrm>
          <a:prstGeom prst="rect">
            <a:avLst/>
          </a:prstGeom>
          <a:solidFill>
            <a:schemeClr val="accent1">
              <a:lumMod val="20000"/>
              <a:lumOff val="80000"/>
            </a:schemeClr>
          </a:solidFill>
          <a:ln>
            <a:solidFill>
              <a:schemeClr val="tx1"/>
            </a:solidFill>
          </a:ln>
        </p:spPr>
        <p:txBody>
          <a:bodyPr wrap="square" rtlCol="0">
            <a:spAutoFit/>
          </a:bodyPr>
          <a:lstStyle/>
          <a:p>
            <a:r>
              <a:rPr lang="en-US" sz="1600" b="1" dirty="0"/>
              <a:t>Key Takeaway: </a:t>
            </a:r>
            <a:r>
              <a:rPr lang="en-US" sz="1600" dirty="0"/>
              <a:t>IEEE 2800-2022 defines the lowest possible averaging window and provides guidance but does not define the averaging window.   This window should be defined so that protections and post event evaluation are consistent; and so that the 5.0 Hz/s requirement can be verified as sufficient for the ERCOT Interconnection.</a:t>
            </a:r>
          </a:p>
        </p:txBody>
      </p:sp>
      <p:sp>
        <p:nvSpPr>
          <p:cNvPr id="3" name="TextBox 2">
            <a:extLst>
              <a:ext uri="{FF2B5EF4-FFF2-40B4-BE49-F238E27FC236}">
                <a16:creationId xmlns:a16="http://schemas.microsoft.com/office/drawing/2014/main" id="{8E4AB5E0-D913-10F5-A5D2-AE933483922B}"/>
              </a:ext>
            </a:extLst>
          </p:cNvPr>
          <p:cNvSpPr txBox="1"/>
          <p:nvPr/>
        </p:nvSpPr>
        <p:spPr>
          <a:xfrm>
            <a:off x="186146" y="5947867"/>
            <a:ext cx="8599714" cy="338554"/>
          </a:xfrm>
          <a:prstGeom prst="rect">
            <a:avLst/>
          </a:prstGeom>
          <a:noFill/>
        </p:spPr>
        <p:txBody>
          <a:bodyPr wrap="square" rtlCol="0">
            <a:spAutoFit/>
          </a:bodyPr>
          <a:lstStyle/>
          <a:p>
            <a:r>
              <a:rPr lang="en-US" sz="1600" b="1" i="0" u="none" strike="noStrike" baseline="0" dirty="0">
                <a:solidFill>
                  <a:srgbClr val="000000"/>
                </a:solidFill>
                <a:latin typeface="Arial-BoldMT"/>
              </a:rPr>
              <a:t>Disclaimer: This summary is based on draft language which has not been approved. </a:t>
            </a:r>
            <a:endParaRPr lang="en-US" sz="1600" dirty="0"/>
          </a:p>
        </p:txBody>
      </p:sp>
    </p:spTree>
    <p:extLst>
      <p:ext uri="{BB962C8B-B14F-4D97-AF65-F5344CB8AC3E}">
        <p14:creationId xmlns:p14="http://schemas.microsoft.com/office/powerpoint/2010/main" val="3799469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Additional Considerations for RoCoF</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8" name="TextBox 7">
            <a:extLst>
              <a:ext uri="{FF2B5EF4-FFF2-40B4-BE49-F238E27FC236}">
                <a16:creationId xmlns:a16="http://schemas.microsoft.com/office/drawing/2014/main" id="{E97B83B0-FEFF-BD84-7E08-3BDAE210960C}"/>
              </a:ext>
            </a:extLst>
          </p:cNvPr>
          <p:cNvSpPr txBox="1"/>
          <p:nvPr/>
        </p:nvSpPr>
        <p:spPr>
          <a:xfrm>
            <a:off x="342900" y="903506"/>
            <a:ext cx="8599714" cy="2585323"/>
          </a:xfrm>
          <a:prstGeom prst="rect">
            <a:avLst/>
          </a:prstGeom>
          <a:noFill/>
        </p:spPr>
        <p:txBody>
          <a:bodyPr wrap="square" rtlCol="0">
            <a:spAutoFit/>
          </a:bodyPr>
          <a:lstStyle/>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RoCoF (df/dt) protection is not required for transmission connected IBRs</a:t>
            </a:r>
          </a:p>
          <a:p>
            <a:pPr marL="285750" indent="-285750">
              <a:buFont typeface="Arial" panose="020B0604020202020204" pitchFamily="34" charset="0"/>
              <a:buChar char="•"/>
            </a:pPr>
            <a:r>
              <a:rPr lang="en-US" dirty="0">
                <a:solidFill>
                  <a:srgbClr val="000000"/>
                </a:solidFill>
                <a:latin typeface="Times New Roman" panose="02020603050405020304" pitchFamily="18" charset="0"/>
              </a:rPr>
              <a:t>F</a:t>
            </a:r>
            <a:r>
              <a:rPr lang="en-US" sz="1800" b="0" i="0" u="none" strike="noStrike" baseline="0" dirty="0">
                <a:solidFill>
                  <a:srgbClr val="000000"/>
                </a:solidFill>
                <a:latin typeface="Times New Roman" panose="02020603050405020304" pitchFamily="18" charset="0"/>
              </a:rPr>
              <a:t>requency protection is disabled in most equipment during severe voltage dips and for faults.</a:t>
            </a: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Instantaneous Frequency protection, if enabled, should utilize filtering to prevent erroneous measurements from being used AND/OR sufficient time delays.</a:t>
            </a:r>
          </a:p>
          <a:p>
            <a:pPr marL="285750" indent="-285750">
              <a:buFont typeface="Arial" panose="020B0604020202020204" pitchFamily="34" charset="0"/>
              <a:buChar char="•"/>
            </a:pPr>
            <a:r>
              <a:rPr lang="en-US" dirty="0">
                <a:solidFill>
                  <a:srgbClr val="000000"/>
                </a:solidFill>
                <a:latin typeface="Times New Roman" panose="02020603050405020304" pitchFamily="18" charset="0"/>
              </a:rPr>
              <a:t>If frequency protection is enabled, it should be set to the maximum equipment capabilities.</a:t>
            </a: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RoCoF protection is primary focus, however Phase Lock Loop controls should also be set to maximize the ride-through capability for frequency deviations.</a:t>
            </a:r>
          </a:p>
        </p:txBody>
      </p:sp>
      <p:sp>
        <p:nvSpPr>
          <p:cNvPr id="7" name="TextBox 6">
            <a:extLst>
              <a:ext uri="{FF2B5EF4-FFF2-40B4-BE49-F238E27FC236}">
                <a16:creationId xmlns:a16="http://schemas.microsoft.com/office/drawing/2014/main" id="{C2AC4EE0-6227-ABE8-38B1-4232D6EA46C2}"/>
              </a:ext>
            </a:extLst>
          </p:cNvPr>
          <p:cNvSpPr txBox="1"/>
          <p:nvPr/>
        </p:nvSpPr>
        <p:spPr>
          <a:xfrm>
            <a:off x="256903" y="4733291"/>
            <a:ext cx="8458200" cy="830997"/>
          </a:xfrm>
          <a:prstGeom prst="rect">
            <a:avLst/>
          </a:prstGeom>
          <a:solidFill>
            <a:schemeClr val="accent1">
              <a:lumMod val="20000"/>
              <a:lumOff val="80000"/>
            </a:schemeClr>
          </a:solidFill>
          <a:ln>
            <a:solidFill>
              <a:schemeClr val="tx1"/>
            </a:solidFill>
          </a:ln>
        </p:spPr>
        <p:txBody>
          <a:bodyPr wrap="square" rtlCol="0">
            <a:spAutoFit/>
          </a:bodyPr>
          <a:lstStyle/>
          <a:p>
            <a:r>
              <a:rPr lang="en-US" sz="1600" b="1" dirty="0"/>
              <a:t>Key Takeaway: </a:t>
            </a:r>
            <a:r>
              <a:rPr lang="en-US" sz="1600" dirty="0"/>
              <a:t>IBRs should not enable RoCoF or frequency protection unless needed.  If needed, should use filtering and time delays and maximize settings to equipment capabilities even if beyond requirement.</a:t>
            </a:r>
          </a:p>
        </p:txBody>
      </p:sp>
    </p:spTree>
    <p:extLst>
      <p:ext uri="{BB962C8B-B14F-4D97-AF65-F5344CB8AC3E}">
        <p14:creationId xmlns:p14="http://schemas.microsoft.com/office/powerpoint/2010/main" val="2076952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RoCoF example from Odessa 2022 event</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7" name="TextBox 6">
            <a:extLst>
              <a:ext uri="{FF2B5EF4-FFF2-40B4-BE49-F238E27FC236}">
                <a16:creationId xmlns:a16="http://schemas.microsoft.com/office/drawing/2014/main" id="{C2AC4EE0-6227-ABE8-38B1-4232D6EA46C2}"/>
              </a:ext>
            </a:extLst>
          </p:cNvPr>
          <p:cNvSpPr txBox="1"/>
          <p:nvPr/>
        </p:nvSpPr>
        <p:spPr>
          <a:xfrm>
            <a:off x="206196" y="5232985"/>
            <a:ext cx="8458200" cy="584775"/>
          </a:xfrm>
          <a:prstGeom prst="rect">
            <a:avLst/>
          </a:prstGeom>
          <a:solidFill>
            <a:schemeClr val="accent1">
              <a:lumMod val="20000"/>
              <a:lumOff val="80000"/>
            </a:schemeClr>
          </a:solidFill>
          <a:ln>
            <a:solidFill>
              <a:schemeClr val="tx1"/>
            </a:solidFill>
          </a:ln>
        </p:spPr>
        <p:txBody>
          <a:bodyPr wrap="square" rtlCol="0">
            <a:spAutoFit/>
          </a:bodyPr>
          <a:lstStyle/>
          <a:p>
            <a:r>
              <a:rPr lang="en-US" sz="1600" b="1" dirty="0"/>
              <a:t>Key Takeaway: </a:t>
            </a:r>
            <a:r>
              <a:rPr lang="en-US" sz="1600" dirty="0"/>
              <a:t>Using a .1 second average window suggests RoCoF requirements be set higher than 5 Hz/second.   </a:t>
            </a:r>
          </a:p>
        </p:txBody>
      </p:sp>
      <p:pic>
        <p:nvPicPr>
          <p:cNvPr id="3" name="Picture 2">
            <a:extLst>
              <a:ext uri="{FF2B5EF4-FFF2-40B4-BE49-F238E27FC236}">
                <a16:creationId xmlns:a16="http://schemas.microsoft.com/office/drawing/2014/main" id="{70F7B3FC-2FD1-5F0F-6B4A-97F5E69DB34B}"/>
              </a:ext>
            </a:extLst>
          </p:cNvPr>
          <p:cNvPicPr>
            <a:picLocks noChangeAspect="1"/>
          </p:cNvPicPr>
          <p:nvPr/>
        </p:nvPicPr>
        <p:blipFill rotWithShape="1">
          <a:blip r:embed="rId2"/>
          <a:srcRect t="1890"/>
          <a:stretch/>
        </p:blipFill>
        <p:spPr>
          <a:xfrm>
            <a:off x="239169" y="1143000"/>
            <a:ext cx="8665661" cy="3956397"/>
          </a:xfrm>
          <a:prstGeom prst="rect">
            <a:avLst/>
          </a:prstGeom>
        </p:spPr>
      </p:pic>
    </p:spTree>
    <p:extLst>
      <p:ext uri="{BB962C8B-B14F-4D97-AF65-F5344CB8AC3E}">
        <p14:creationId xmlns:p14="http://schemas.microsoft.com/office/powerpoint/2010/main" val="557535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RoCoF example from Odessa 2022 event</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7" name="TextBox 6">
            <a:extLst>
              <a:ext uri="{FF2B5EF4-FFF2-40B4-BE49-F238E27FC236}">
                <a16:creationId xmlns:a16="http://schemas.microsoft.com/office/drawing/2014/main" id="{C2AC4EE0-6227-ABE8-38B1-4232D6EA46C2}"/>
              </a:ext>
            </a:extLst>
          </p:cNvPr>
          <p:cNvSpPr txBox="1"/>
          <p:nvPr/>
        </p:nvSpPr>
        <p:spPr>
          <a:xfrm>
            <a:off x="303571" y="4579996"/>
            <a:ext cx="8458200" cy="830997"/>
          </a:xfrm>
          <a:prstGeom prst="rect">
            <a:avLst/>
          </a:prstGeom>
          <a:solidFill>
            <a:schemeClr val="accent1">
              <a:lumMod val="20000"/>
              <a:lumOff val="80000"/>
            </a:schemeClr>
          </a:solidFill>
          <a:ln>
            <a:solidFill>
              <a:schemeClr val="tx1"/>
            </a:solidFill>
          </a:ln>
        </p:spPr>
        <p:txBody>
          <a:bodyPr wrap="square" rtlCol="0">
            <a:spAutoFit/>
          </a:bodyPr>
          <a:lstStyle/>
          <a:p>
            <a:r>
              <a:rPr lang="en-US" sz="1600" b="1" dirty="0"/>
              <a:t>Key Takeaway: </a:t>
            </a:r>
            <a:r>
              <a:rPr lang="en-US" sz="1600" dirty="0"/>
              <a:t>Assuming normal and backup clearing times are .2 to .33 seconds (12 to 20 cycles) and giving a small amount of time (~.2 sec) to recover, would .5 seconds of an averaging window be appropriate? </a:t>
            </a:r>
          </a:p>
        </p:txBody>
      </p:sp>
      <p:pic>
        <p:nvPicPr>
          <p:cNvPr id="9" name="Picture 8">
            <a:extLst>
              <a:ext uri="{FF2B5EF4-FFF2-40B4-BE49-F238E27FC236}">
                <a16:creationId xmlns:a16="http://schemas.microsoft.com/office/drawing/2014/main" id="{83009872-3631-7379-7D31-E10A4F7FB932}"/>
              </a:ext>
            </a:extLst>
          </p:cNvPr>
          <p:cNvPicPr>
            <a:picLocks noChangeAspect="1"/>
          </p:cNvPicPr>
          <p:nvPr/>
        </p:nvPicPr>
        <p:blipFill>
          <a:blip r:embed="rId2"/>
          <a:stretch>
            <a:fillRect/>
          </a:stretch>
        </p:blipFill>
        <p:spPr>
          <a:xfrm>
            <a:off x="0" y="926850"/>
            <a:ext cx="9144000" cy="3579963"/>
          </a:xfrm>
          <a:prstGeom prst="rect">
            <a:avLst/>
          </a:prstGeom>
        </p:spPr>
      </p:pic>
      <p:sp>
        <p:nvSpPr>
          <p:cNvPr id="10" name="Rectangle 9">
            <a:extLst>
              <a:ext uri="{FF2B5EF4-FFF2-40B4-BE49-F238E27FC236}">
                <a16:creationId xmlns:a16="http://schemas.microsoft.com/office/drawing/2014/main" id="{B26E93D8-D230-96F7-52C2-DE85DC071CF8}"/>
              </a:ext>
            </a:extLst>
          </p:cNvPr>
          <p:cNvSpPr/>
          <p:nvPr/>
        </p:nvSpPr>
        <p:spPr>
          <a:xfrm>
            <a:off x="1752600" y="4187217"/>
            <a:ext cx="990600" cy="310993"/>
          </a:xfrm>
          <a:prstGeom prst="rect">
            <a:avLst/>
          </a:prstGeom>
          <a:solidFill>
            <a:srgbClr val="00B050">
              <a:alpha val="12941"/>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lumMod val="75000"/>
                    <a:lumOff val="25000"/>
                  </a:schemeClr>
                </a:solidFill>
              </a:rPr>
              <a:t>Normal Clearing</a:t>
            </a:r>
          </a:p>
        </p:txBody>
      </p:sp>
      <p:sp>
        <p:nvSpPr>
          <p:cNvPr id="13" name="Rectangle 12">
            <a:extLst>
              <a:ext uri="{FF2B5EF4-FFF2-40B4-BE49-F238E27FC236}">
                <a16:creationId xmlns:a16="http://schemas.microsoft.com/office/drawing/2014/main" id="{95D3CF89-CD9B-BA52-06CE-2CD0FA1B9AC0}"/>
              </a:ext>
            </a:extLst>
          </p:cNvPr>
          <p:cNvSpPr/>
          <p:nvPr/>
        </p:nvSpPr>
        <p:spPr>
          <a:xfrm>
            <a:off x="2743200" y="4195330"/>
            <a:ext cx="990600" cy="310993"/>
          </a:xfrm>
          <a:prstGeom prst="rect">
            <a:avLst/>
          </a:prstGeom>
          <a:solidFill>
            <a:srgbClr val="FFFF00">
              <a:alpha val="12941"/>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lumMod val="75000"/>
                    <a:lumOff val="25000"/>
                  </a:schemeClr>
                </a:solidFill>
              </a:rPr>
              <a:t>Backup Clearing</a:t>
            </a:r>
          </a:p>
        </p:txBody>
      </p:sp>
      <p:cxnSp>
        <p:nvCxnSpPr>
          <p:cNvPr id="15" name="Straight Arrow Connector 14">
            <a:extLst>
              <a:ext uri="{FF2B5EF4-FFF2-40B4-BE49-F238E27FC236}">
                <a16:creationId xmlns:a16="http://schemas.microsoft.com/office/drawing/2014/main" id="{B8C54743-0811-C561-9F49-32B7F0C3107D}"/>
              </a:ext>
            </a:extLst>
          </p:cNvPr>
          <p:cNvCxnSpPr>
            <a:cxnSpLocks/>
          </p:cNvCxnSpPr>
          <p:nvPr/>
        </p:nvCxnSpPr>
        <p:spPr>
          <a:xfrm flipH="1">
            <a:off x="4953000" y="2953404"/>
            <a:ext cx="946355" cy="1041582"/>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16" name="TextBox 15">
            <a:extLst>
              <a:ext uri="{FF2B5EF4-FFF2-40B4-BE49-F238E27FC236}">
                <a16:creationId xmlns:a16="http://schemas.microsoft.com/office/drawing/2014/main" id="{D0BA7832-ADED-CA93-D25E-E2E31FA2A195}"/>
              </a:ext>
            </a:extLst>
          </p:cNvPr>
          <p:cNvSpPr txBox="1"/>
          <p:nvPr/>
        </p:nvSpPr>
        <p:spPr>
          <a:xfrm>
            <a:off x="5867400" y="2728276"/>
            <a:ext cx="2209800" cy="646331"/>
          </a:xfrm>
          <a:prstGeom prst="rect">
            <a:avLst/>
          </a:prstGeom>
          <a:noFill/>
        </p:spPr>
        <p:txBody>
          <a:bodyPr wrap="square" rtlCol="0">
            <a:spAutoFit/>
          </a:bodyPr>
          <a:lstStyle/>
          <a:p>
            <a:r>
              <a:rPr lang="en-US" dirty="0">
                <a:solidFill>
                  <a:schemeClr val="accent3">
                    <a:lumMod val="75000"/>
                  </a:schemeClr>
                </a:solidFill>
              </a:rPr>
              <a:t>Should .5 sec be used (30 cycles)??</a:t>
            </a:r>
          </a:p>
        </p:txBody>
      </p:sp>
      <p:sp>
        <p:nvSpPr>
          <p:cNvPr id="19" name="TextBox 18">
            <a:extLst>
              <a:ext uri="{FF2B5EF4-FFF2-40B4-BE49-F238E27FC236}">
                <a16:creationId xmlns:a16="http://schemas.microsoft.com/office/drawing/2014/main" id="{3A580072-1BA3-1421-57C8-70B1FA806A99}"/>
              </a:ext>
            </a:extLst>
          </p:cNvPr>
          <p:cNvSpPr txBox="1"/>
          <p:nvPr/>
        </p:nvSpPr>
        <p:spPr>
          <a:xfrm>
            <a:off x="303571" y="5484176"/>
            <a:ext cx="8458200" cy="584775"/>
          </a:xfrm>
          <a:prstGeom prst="rect">
            <a:avLst/>
          </a:prstGeom>
          <a:solidFill>
            <a:schemeClr val="accent1">
              <a:lumMod val="20000"/>
              <a:lumOff val="80000"/>
            </a:schemeClr>
          </a:solidFill>
          <a:ln>
            <a:solidFill>
              <a:schemeClr val="tx1"/>
            </a:solidFill>
          </a:ln>
        </p:spPr>
        <p:txBody>
          <a:bodyPr wrap="square" rtlCol="0">
            <a:spAutoFit/>
          </a:bodyPr>
          <a:lstStyle/>
          <a:p>
            <a:r>
              <a:rPr lang="en-US" sz="1600" b="1" dirty="0"/>
              <a:t>Key Takeaway: </a:t>
            </a:r>
            <a:r>
              <a:rPr lang="en-US" sz="1600" dirty="0"/>
              <a:t>Validating and properly modeling capabilities may be important to verify IBR’s ability to ride-through large load rejection and UFLS/UVLS simulations.</a:t>
            </a:r>
          </a:p>
        </p:txBody>
      </p:sp>
    </p:spTree>
    <p:extLst>
      <p:ext uri="{BB962C8B-B14F-4D97-AF65-F5344CB8AC3E}">
        <p14:creationId xmlns:p14="http://schemas.microsoft.com/office/powerpoint/2010/main" val="1755597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IEEE 2800-2022 – Phase Angle Jump (PAJ)</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8" name="TextBox 7">
            <a:extLst>
              <a:ext uri="{FF2B5EF4-FFF2-40B4-BE49-F238E27FC236}">
                <a16:creationId xmlns:a16="http://schemas.microsoft.com/office/drawing/2014/main" id="{E97B83B0-FEFF-BD84-7E08-3BDAE210960C}"/>
              </a:ext>
            </a:extLst>
          </p:cNvPr>
          <p:cNvSpPr txBox="1"/>
          <p:nvPr/>
        </p:nvSpPr>
        <p:spPr>
          <a:xfrm>
            <a:off x="342900" y="903506"/>
            <a:ext cx="8599714" cy="2662267"/>
          </a:xfrm>
          <a:prstGeom prst="rect">
            <a:avLst/>
          </a:prstGeom>
          <a:noFill/>
        </p:spPr>
        <p:txBody>
          <a:bodyPr wrap="square" rtlCol="0">
            <a:spAutoFit/>
          </a:bodyPr>
          <a:lstStyle/>
          <a:p>
            <a:r>
              <a:rPr lang="en-US" sz="1600" b="1" i="0" u="none" strike="noStrike" baseline="0" dirty="0">
                <a:solidFill>
                  <a:srgbClr val="000000"/>
                </a:solidFill>
                <a:latin typeface="Arial-BoldMT"/>
              </a:rPr>
              <a:t>7.3.2.4 Voltage phase angle changes ride-through </a:t>
            </a:r>
            <a:r>
              <a:rPr lang="en-US" sz="1600" b="0" i="0" u="none" strike="noStrike" baseline="0" dirty="0">
                <a:solidFill>
                  <a:srgbClr val="0070C0"/>
                </a:solidFill>
                <a:latin typeface="TimesNewRomanPSMT"/>
              </a:rPr>
              <a:t>(emphasis added)</a:t>
            </a:r>
            <a:endParaRPr lang="en-US" sz="1600" b="1" i="0" u="none" strike="noStrike" baseline="0" dirty="0">
              <a:solidFill>
                <a:srgbClr val="000000"/>
              </a:solidFill>
              <a:latin typeface="Arial-BoldMT"/>
            </a:endParaRPr>
          </a:p>
          <a:p>
            <a:pPr algn="l"/>
            <a:r>
              <a:rPr lang="en-US" sz="1600" b="0" i="0" u="none" strike="noStrike" baseline="0" dirty="0">
                <a:solidFill>
                  <a:srgbClr val="000000"/>
                </a:solidFill>
                <a:latin typeface="TimesNewRomanPSMT"/>
              </a:rPr>
              <a:t>The </a:t>
            </a:r>
            <a:r>
              <a:rPr lang="en-US" sz="1600" b="0" i="1" u="none" strike="noStrike" baseline="0" dirty="0">
                <a:solidFill>
                  <a:srgbClr val="000000"/>
                </a:solidFill>
                <a:latin typeface="TimesNewRomanPS-ItalicMT"/>
              </a:rPr>
              <a:t>IBR plant </a:t>
            </a:r>
            <a:r>
              <a:rPr lang="en-US" sz="1600" b="0" i="0" u="none" strike="noStrike" baseline="0" dirty="0">
                <a:solidFill>
                  <a:srgbClr val="000000"/>
                </a:solidFill>
                <a:latin typeface="TimesNewRomanPSMT"/>
              </a:rPr>
              <a:t>shall ride </a:t>
            </a:r>
            <a:r>
              <a:rPr lang="en-US" sz="1600" b="1" i="1" u="none" strike="noStrike" baseline="0" dirty="0">
                <a:solidFill>
                  <a:srgbClr val="000000"/>
                </a:solidFill>
                <a:latin typeface="TimesNewRomanPSMT"/>
              </a:rPr>
              <a:t>through positive-sequence phase angle changes within a sub-cycle-to-cycle time frame </a:t>
            </a:r>
            <a:r>
              <a:rPr lang="en-US" sz="1600" b="0" i="0" u="none" strike="noStrike" baseline="0" dirty="0">
                <a:solidFill>
                  <a:srgbClr val="000000"/>
                </a:solidFill>
                <a:latin typeface="TimesNewRomanPSMT"/>
              </a:rPr>
              <a:t>of the </a:t>
            </a:r>
            <a:r>
              <a:rPr lang="en-US" sz="1600" b="0" i="1" u="none" strike="noStrike" baseline="0" dirty="0">
                <a:solidFill>
                  <a:srgbClr val="000000"/>
                </a:solidFill>
                <a:latin typeface="TimesNewRomanPS-ItalicMT"/>
              </a:rPr>
              <a:t>applicable voltage </a:t>
            </a:r>
            <a:r>
              <a:rPr lang="en-US" sz="1600" b="0" i="0" u="none" strike="noStrike" baseline="0" dirty="0">
                <a:solidFill>
                  <a:srgbClr val="000000"/>
                </a:solidFill>
                <a:latin typeface="TimesNewRomanPSMT"/>
              </a:rPr>
              <a:t>of less than or equal to 25 electrical degrees.</a:t>
            </a:r>
            <a:r>
              <a:rPr lang="en-US" sz="1100" b="0" i="0" u="none" strike="noStrike" baseline="0" dirty="0">
                <a:solidFill>
                  <a:srgbClr val="0000FF"/>
                </a:solidFill>
                <a:latin typeface="TimesNewRomanPSMT"/>
              </a:rPr>
              <a:t>116</a:t>
            </a:r>
          </a:p>
          <a:p>
            <a:pPr algn="l"/>
            <a:endParaRPr lang="en-US" sz="1100" b="0" i="0" u="none" strike="noStrike" baseline="0" dirty="0">
              <a:solidFill>
                <a:srgbClr val="0000FF"/>
              </a:solidFill>
              <a:latin typeface="TimesNewRomanPSMT"/>
            </a:endParaRPr>
          </a:p>
          <a:p>
            <a:pPr algn="l"/>
            <a:r>
              <a:rPr lang="en-US" sz="1600" b="1" i="1" u="none" strike="noStrike" baseline="0" dirty="0">
                <a:solidFill>
                  <a:srgbClr val="000000"/>
                </a:solidFill>
                <a:latin typeface="TimesNewRomanPSMT"/>
              </a:rPr>
              <a:t>In addition</a:t>
            </a:r>
            <a:r>
              <a:rPr lang="en-US" sz="1600" b="0" i="0" u="none" strike="noStrike" baseline="0" dirty="0">
                <a:solidFill>
                  <a:srgbClr val="000000"/>
                </a:solidFill>
                <a:latin typeface="TimesNewRomanPSMT"/>
              </a:rPr>
              <a:t>, the </a:t>
            </a:r>
            <a:r>
              <a:rPr lang="en-US" sz="1600" b="0" i="1" u="none" strike="noStrike" baseline="0" dirty="0">
                <a:solidFill>
                  <a:srgbClr val="000000"/>
                </a:solidFill>
                <a:latin typeface="TimesNewRomanPS-ItalicMT"/>
              </a:rPr>
              <a:t>IBR plant </a:t>
            </a:r>
            <a:r>
              <a:rPr lang="en-US" sz="1600" b="1" i="1" u="none" strike="noStrike" baseline="0" dirty="0">
                <a:solidFill>
                  <a:srgbClr val="000000"/>
                </a:solidFill>
                <a:latin typeface="TimesNewRomanPSMT"/>
              </a:rPr>
              <a:t>shall remain in operation for any change in the phase angle of individual phases caused by occurrence and clearance of unbalanced faults, provided that the positive-sequence angle change does not exceed the forestated criterion</a:t>
            </a:r>
            <a:r>
              <a:rPr lang="en-US" sz="1600" b="0" i="0" u="none" strike="noStrike" baseline="0" dirty="0">
                <a:solidFill>
                  <a:srgbClr val="000000"/>
                </a:solidFill>
                <a:latin typeface="TimesNewRomanPSMT"/>
              </a:rPr>
              <a:t>. Active and reactive current oscillations in the </a:t>
            </a:r>
            <a:r>
              <a:rPr lang="en-US" sz="1600" b="0" i="1" u="none" strike="noStrike" baseline="0" dirty="0">
                <a:solidFill>
                  <a:srgbClr val="000000"/>
                </a:solidFill>
                <a:latin typeface="TimesNewRomanPS-ItalicMT"/>
              </a:rPr>
              <a:t>post-disturbance period </a:t>
            </a:r>
            <a:r>
              <a:rPr lang="en-US" sz="1600" b="0" i="0" u="none" strike="noStrike" baseline="0" dirty="0">
                <a:solidFill>
                  <a:srgbClr val="000000"/>
                </a:solidFill>
                <a:latin typeface="TimesNewRomanPSMT"/>
              </a:rPr>
              <a:t>that are positively damped shall be acceptable in response to phase angle changes. </a:t>
            </a:r>
            <a:r>
              <a:rPr lang="en-US" sz="1600" b="0" i="1" u="none" strike="noStrike" baseline="0" dirty="0">
                <a:solidFill>
                  <a:srgbClr val="000000"/>
                </a:solidFill>
                <a:latin typeface="TimesNewRomanPS-ItalicMT"/>
              </a:rPr>
              <a:t>Current blocking </a:t>
            </a:r>
            <a:r>
              <a:rPr lang="en-US" sz="1600" b="0" i="0" u="none" strike="noStrike" baseline="0" dirty="0">
                <a:solidFill>
                  <a:srgbClr val="000000"/>
                </a:solidFill>
                <a:latin typeface="TimesNewRomanPSMT"/>
              </a:rPr>
              <a:t>in the </a:t>
            </a:r>
            <a:r>
              <a:rPr lang="en-US" sz="1600" b="0" i="1" u="none" strike="noStrike" baseline="0" dirty="0">
                <a:solidFill>
                  <a:srgbClr val="000000"/>
                </a:solidFill>
                <a:latin typeface="TimesNewRomanPS-ItalicMT"/>
              </a:rPr>
              <a:t>post-disturbance period </a:t>
            </a:r>
            <a:r>
              <a:rPr lang="en-US" sz="1600" b="0" i="0" u="none" strike="noStrike" baseline="0" dirty="0">
                <a:solidFill>
                  <a:srgbClr val="000000"/>
                </a:solidFill>
                <a:latin typeface="TimesNewRomanPSMT"/>
              </a:rPr>
              <a:t>shall not be permitted.</a:t>
            </a:r>
          </a:p>
          <a:p>
            <a:pPr algn="l"/>
            <a:endParaRPr lang="en-US" sz="1600" b="0" i="0" u="none" strike="noStrike" baseline="0" dirty="0">
              <a:solidFill>
                <a:srgbClr val="000000"/>
              </a:solidFill>
              <a:latin typeface="TimesNewRomanPSMT"/>
            </a:endParaRPr>
          </a:p>
          <a:p>
            <a:pPr algn="l"/>
            <a:r>
              <a:rPr lang="en-US" sz="1200" b="1" i="0" u="none" strike="noStrike" baseline="0" dirty="0">
                <a:solidFill>
                  <a:srgbClr val="0070C0"/>
                </a:solidFill>
                <a:latin typeface="TimesNewRomanPSMT"/>
              </a:rPr>
              <a:t>116</a:t>
            </a:r>
            <a:r>
              <a:rPr lang="en-US" sz="1200" b="0" i="0" u="none" strike="noStrike" baseline="0" dirty="0">
                <a:latin typeface="TimesNewRomanPSMT"/>
              </a:rPr>
              <a:t> Typically caused by line switching (in or out), load rejection, etc., and depends on pre- and post-network flows.</a:t>
            </a:r>
            <a:endParaRPr lang="en-US" sz="1100" b="0" i="0" u="none" strike="noStrike" baseline="0" dirty="0">
              <a:solidFill>
                <a:srgbClr val="000000"/>
              </a:solidFill>
              <a:latin typeface="TimesNewRomanPSMT"/>
            </a:endParaRPr>
          </a:p>
        </p:txBody>
      </p:sp>
      <p:sp>
        <p:nvSpPr>
          <p:cNvPr id="7" name="TextBox 6">
            <a:extLst>
              <a:ext uri="{FF2B5EF4-FFF2-40B4-BE49-F238E27FC236}">
                <a16:creationId xmlns:a16="http://schemas.microsoft.com/office/drawing/2014/main" id="{C2AC4EE0-6227-ABE8-38B1-4232D6EA46C2}"/>
              </a:ext>
            </a:extLst>
          </p:cNvPr>
          <p:cNvSpPr txBox="1"/>
          <p:nvPr/>
        </p:nvSpPr>
        <p:spPr>
          <a:xfrm>
            <a:off x="402771" y="4800600"/>
            <a:ext cx="8458200" cy="1077218"/>
          </a:xfrm>
          <a:prstGeom prst="rect">
            <a:avLst/>
          </a:prstGeom>
          <a:solidFill>
            <a:schemeClr val="accent1">
              <a:lumMod val="20000"/>
              <a:lumOff val="80000"/>
            </a:schemeClr>
          </a:solidFill>
          <a:ln>
            <a:solidFill>
              <a:schemeClr val="tx1"/>
            </a:solidFill>
          </a:ln>
        </p:spPr>
        <p:txBody>
          <a:bodyPr wrap="square" rtlCol="0">
            <a:spAutoFit/>
          </a:bodyPr>
          <a:lstStyle/>
          <a:p>
            <a:r>
              <a:rPr lang="en-US" sz="1600" b="1" dirty="0"/>
              <a:t>Key Takeaway: </a:t>
            </a:r>
            <a:r>
              <a:rPr lang="en-US" sz="1600" dirty="0"/>
              <a:t>IEEE 2800-2022 identifies the time window for non-fault phase angle changes to be sub cycle to cycle (i.e. within a single cycle).   For unbalanced faults and the clearing of the faults, the delta measurement window is not defined.  It is unclear if a window should be defined. </a:t>
            </a:r>
          </a:p>
        </p:txBody>
      </p:sp>
    </p:spTree>
    <p:extLst>
      <p:ext uri="{BB962C8B-B14F-4D97-AF65-F5344CB8AC3E}">
        <p14:creationId xmlns:p14="http://schemas.microsoft.com/office/powerpoint/2010/main" val="978200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IEEE P2800-2 – Phase Angle Jump</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8" name="TextBox 7">
            <a:extLst>
              <a:ext uri="{FF2B5EF4-FFF2-40B4-BE49-F238E27FC236}">
                <a16:creationId xmlns:a16="http://schemas.microsoft.com/office/drawing/2014/main" id="{E97B83B0-FEFF-BD84-7E08-3BDAE210960C}"/>
              </a:ext>
            </a:extLst>
          </p:cNvPr>
          <p:cNvSpPr txBox="1"/>
          <p:nvPr/>
        </p:nvSpPr>
        <p:spPr>
          <a:xfrm>
            <a:off x="342900" y="903506"/>
            <a:ext cx="8599714" cy="2523768"/>
          </a:xfrm>
          <a:prstGeom prst="rect">
            <a:avLst/>
          </a:prstGeom>
          <a:noFill/>
        </p:spPr>
        <p:txBody>
          <a:bodyPr wrap="square" rtlCol="0">
            <a:spAutoFit/>
          </a:bodyPr>
          <a:lstStyle/>
          <a:p>
            <a:r>
              <a:rPr lang="en-US" sz="1600" b="1" i="0" u="none" strike="noStrike" baseline="0" dirty="0">
                <a:solidFill>
                  <a:srgbClr val="000000"/>
                </a:solidFill>
                <a:latin typeface="Arial-BoldMT"/>
              </a:rPr>
              <a:t>P2800-2 Drafting team has attempted to add additional clarity in its initial draft.</a:t>
            </a:r>
          </a:p>
          <a:p>
            <a:endParaRPr lang="en-US" sz="1600" b="1" dirty="0">
              <a:solidFill>
                <a:srgbClr val="000000"/>
              </a:solidFill>
              <a:latin typeface="Arial-BoldMT"/>
            </a:endParaRP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The intent of the Phase Angle Jumps requirement is to address switching and load rejection related phase angle jumps and not fault related.</a:t>
            </a: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Phase angle change of the applicable voltages cannot be reliably measured during a fault and clearance, especially for near-by faults.</a:t>
            </a:r>
            <a:endParaRPr lang="en-US" sz="1600" b="0" i="0" u="none" strike="noStrike" baseline="0" dirty="0">
              <a:solidFill>
                <a:srgbClr val="000000"/>
              </a:solidFill>
              <a:latin typeface="Times New Roman" panose="02020603050405020304" pitchFamily="18" charset="0"/>
            </a:endParaRP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IBRs should not trip due to any measured phase angle changes during the fault disturbance and recovery period </a:t>
            </a:r>
          </a:p>
          <a:p>
            <a:endParaRPr lang="en-US" sz="1800" b="0" i="0" u="none" strike="noStrike" baseline="0" dirty="0">
              <a:solidFill>
                <a:srgbClr val="000000"/>
              </a:solidFill>
              <a:latin typeface="Times New Roman" panose="02020603050405020304" pitchFamily="18" charset="0"/>
            </a:endParaRPr>
          </a:p>
        </p:txBody>
      </p:sp>
      <p:sp>
        <p:nvSpPr>
          <p:cNvPr id="7" name="TextBox 6">
            <a:extLst>
              <a:ext uri="{FF2B5EF4-FFF2-40B4-BE49-F238E27FC236}">
                <a16:creationId xmlns:a16="http://schemas.microsoft.com/office/drawing/2014/main" id="{C2AC4EE0-6227-ABE8-38B1-4232D6EA46C2}"/>
              </a:ext>
            </a:extLst>
          </p:cNvPr>
          <p:cNvSpPr txBox="1"/>
          <p:nvPr/>
        </p:nvSpPr>
        <p:spPr>
          <a:xfrm>
            <a:off x="256903" y="4733291"/>
            <a:ext cx="8458200" cy="830997"/>
          </a:xfrm>
          <a:prstGeom prst="rect">
            <a:avLst/>
          </a:prstGeom>
          <a:solidFill>
            <a:schemeClr val="accent1">
              <a:lumMod val="20000"/>
              <a:lumOff val="80000"/>
            </a:schemeClr>
          </a:solidFill>
          <a:ln>
            <a:solidFill>
              <a:schemeClr val="tx1"/>
            </a:solidFill>
          </a:ln>
        </p:spPr>
        <p:txBody>
          <a:bodyPr wrap="square" rtlCol="0">
            <a:spAutoFit/>
          </a:bodyPr>
          <a:lstStyle/>
          <a:p>
            <a:r>
              <a:rPr lang="en-US" sz="1600" b="1" dirty="0"/>
              <a:t>Key Takeaway: </a:t>
            </a:r>
            <a:r>
              <a:rPr lang="en-US" sz="1600" dirty="0"/>
              <a:t>IEEE 2800-2022 appears to identify that only sub cycle changes in phase angle beyond 25 degrees would be allowed to trip.  Phase angle jumps due to a fault and its clearing, does not appear to be allowed.</a:t>
            </a:r>
          </a:p>
        </p:txBody>
      </p:sp>
      <p:sp>
        <p:nvSpPr>
          <p:cNvPr id="3" name="TextBox 2">
            <a:extLst>
              <a:ext uri="{FF2B5EF4-FFF2-40B4-BE49-F238E27FC236}">
                <a16:creationId xmlns:a16="http://schemas.microsoft.com/office/drawing/2014/main" id="{8E4AB5E0-D913-10F5-A5D2-AE933483922B}"/>
              </a:ext>
            </a:extLst>
          </p:cNvPr>
          <p:cNvSpPr txBox="1"/>
          <p:nvPr/>
        </p:nvSpPr>
        <p:spPr>
          <a:xfrm>
            <a:off x="186146" y="5947867"/>
            <a:ext cx="8599714" cy="338554"/>
          </a:xfrm>
          <a:prstGeom prst="rect">
            <a:avLst/>
          </a:prstGeom>
          <a:noFill/>
        </p:spPr>
        <p:txBody>
          <a:bodyPr wrap="square" rtlCol="0">
            <a:spAutoFit/>
          </a:bodyPr>
          <a:lstStyle/>
          <a:p>
            <a:r>
              <a:rPr lang="en-US" sz="1600" b="1" i="0" u="none" strike="noStrike" baseline="0" dirty="0">
                <a:solidFill>
                  <a:srgbClr val="000000"/>
                </a:solidFill>
                <a:latin typeface="Arial-BoldMT"/>
              </a:rPr>
              <a:t>Disclaimer: This summary is based on draft language which has not been approved. </a:t>
            </a:r>
            <a:endParaRPr lang="en-US" sz="1600" dirty="0"/>
          </a:p>
        </p:txBody>
      </p:sp>
    </p:spTree>
    <p:extLst>
      <p:ext uri="{BB962C8B-B14F-4D97-AF65-F5344CB8AC3E}">
        <p14:creationId xmlns:p14="http://schemas.microsoft.com/office/powerpoint/2010/main" val="145514714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6162</TotalTime>
  <Words>1379</Words>
  <Application>Microsoft Office PowerPoint</Application>
  <PresentationFormat>On-screen Show (4:3)</PresentationFormat>
  <Paragraphs>84</Paragraphs>
  <Slides>12</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Arial-BoldMT</vt:lpstr>
      <vt:lpstr>Calibri</vt:lpstr>
      <vt:lpstr>Times New Roman</vt:lpstr>
      <vt:lpstr>TimesNewRomanPS-ItalicMT</vt:lpstr>
      <vt:lpstr>TimesNewRomanPSMT</vt:lpstr>
      <vt:lpstr>1_Custom Design</vt:lpstr>
      <vt:lpstr>Office Theme</vt:lpstr>
      <vt:lpstr>PowerPoint Presentation</vt:lpstr>
      <vt:lpstr>Introduction</vt:lpstr>
      <vt:lpstr>IEEE 2800-2022 – Rate of Change of Frequency (RoCoF)</vt:lpstr>
      <vt:lpstr>IEEE P2800-2 – Rate of Change of Frequency (RoCoF)</vt:lpstr>
      <vt:lpstr>Additional Considerations for RoCoF</vt:lpstr>
      <vt:lpstr>RoCoF example from Odessa 2022 event</vt:lpstr>
      <vt:lpstr>RoCoF example from Odessa 2022 event</vt:lpstr>
      <vt:lpstr>IEEE 2800-2022 – Phase Angle Jump (PAJ)</vt:lpstr>
      <vt:lpstr>IEEE P2800-2 – Phase Angle Jump</vt:lpstr>
      <vt:lpstr>Additional Considerations for RoCoF</vt:lpstr>
      <vt:lpstr>Phase Angle Jump example from Odessa 2022 event</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168</cp:revision>
  <cp:lastPrinted>2016-01-21T20:53:15Z</cp:lastPrinted>
  <dcterms:created xsi:type="dcterms:W3CDTF">2016-01-21T15:20:31Z</dcterms:created>
  <dcterms:modified xsi:type="dcterms:W3CDTF">2024-08-09T13:58:18Z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2023-10-24T22:21:41Z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8e893081-9e59-45ed-bff1-dcbfb94c3465</vt:lpwstr>
  </property>
  <property fmtid="{D5CDD505-2E9C-101B-9397-08002B2CF9AE}" pid="9" name="MSIP_Label_7084cbda-52b8-46fb-a7b7-cb5bd465ed85_ContentBits">
    <vt:lpwstr>0</vt:lpwstr>
  </property>
</Properties>
</file>