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11"/>
  </p:notesMasterIdLst>
  <p:sldIdLst>
    <p:sldId id="259" r:id="rId4"/>
    <p:sldId id="4285" r:id="rId5"/>
    <p:sldId id="4304" r:id="rId6"/>
    <p:sldId id="4306" r:id="rId7"/>
    <p:sldId id="2134805940" r:id="rId8"/>
    <p:sldId id="2134805941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DF8B86-953B-5215-9938-CAF6C9AE5BD2}" name="Megan Pamperin" initials="MP" userId="S::mpamperin@misoenergy.org::0c39d422-34e8-43eb-820a-e8645529d8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537C90-9CE1-42C1-AED2-A1C762785A16}" v="4" dt="2024-08-09T14:57:40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6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tevosyan" userId="35275da4e72cfe02" providerId="LiveId" clId="{D3537C90-9CE1-42C1-AED2-A1C762785A16}"/>
    <pc:docChg chg="undo custSel addSld delSld modSld sldOrd delMainMaster">
      <pc:chgData name="Julia Matevosyan" userId="35275da4e72cfe02" providerId="LiveId" clId="{D3537C90-9CE1-42C1-AED2-A1C762785A16}" dt="2024-08-09T15:03:05.001" v="225" actId="1076"/>
      <pc:docMkLst>
        <pc:docMk/>
      </pc:docMkLst>
      <pc:sldChg chg="modSp mod">
        <pc:chgData name="Julia Matevosyan" userId="35275da4e72cfe02" providerId="LiveId" clId="{D3537C90-9CE1-42C1-AED2-A1C762785A16}" dt="2024-08-09T14:58:02.924" v="148" actId="20577"/>
        <pc:sldMkLst>
          <pc:docMk/>
          <pc:sldMk cId="1090285184" sldId="259"/>
        </pc:sldMkLst>
        <pc:spChg chg="mod">
          <ac:chgData name="Julia Matevosyan" userId="35275da4e72cfe02" providerId="LiveId" clId="{D3537C90-9CE1-42C1-AED2-A1C762785A16}" dt="2024-08-09T14:58:02.924" v="148" actId="20577"/>
          <ac:spMkLst>
            <pc:docMk/>
            <pc:sldMk cId="1090285184" sldId="259"/>
            <ac:spMk id="4" creationId="{C0409F88-523A-4B84-ACFF-C7E2DC74CF3D}"/>
          </ac:spMkLst>
        </pc:spChg>
      </pc:sldChg>
      <pc:sldChg chg="ord">
        <pc:chgData name="Julia Matevosyan" userId="35275da4e72cfe02" providerId="LiveId" clId="{D3537C90-9CE1-42C1-AED2-A1C762785A16}" dt="2024-08-09T14:56:20.445" v="141"/>
        <pc:sldMkLst>
          <pc:docMk/>
          <pc:sldMk cId="3903386184" sldId="4285"/>
        </pc:sldMkLst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495657871" sldId="2076137536"/>
        </pc:sldMkLst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3553277061" sldId="2076137550"/>
        </pc:sldMkLst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4230060342" sldId="2076137551"/>
        </pc:sldMkLst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3154787578" sldId="2134805867"/>
        </pc:sldMkLst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795924667" sldId="2134805939"/>
        </pc:sldMkLst>
      </pc:sldChg>
      <pc:sldChg chg="addSp delSp modSp mod">
        <pc:chgData name="Julia Matevosyan" userId="35275da4e72cfe02" providerId="LiveId" clId="{D3537C90-9CE1-42C1-AED2-A1C762785A16}" dt="2024-08-09T14:28:28.297" v="137" actId="1076"/>
        <pc:sldMkLst>
          <pc:docMk/>
          <pc:sldMk cId="195879832" sldId="2134805940"/>
        </pc:sldMkLst>
        <pc:spChg chg="mod">
          <ac:chgData name="Julia Matevosyan" userId="35275da4e72cfe02" providerId="LiveId" clId="{D3537C90-9CE1-42C1-AED2-A1C762785A16}" dt="2024-08-09T14:27:13.259" v="67" actId="6549"/>
          <ac:spMkLst>
            <pc:docMk/>
            <pc:sldMk cId="195879832" sldId="2134805940"/>
            <ac:spMk id="2" creationId="{A86A1E84-7A54-4865-6C9F-69E59E203080}"/>
          </ac:spMkLst>
        </pc:spChg>
        <pc:spChg chg="del">
          <ac:chgData name="Julia Matevosyan" userId="35275da4e72cfe02" providerId="LiveId" clId="{D3537C90-9CE1-42C1-AED2-A1C762785A16}" dt="2024-08-09T14:26:07.092" v="2" actId="478"/>
          <ac:spMkLst>
            <pc:docMk/>
            <pc:sldMk cId="195879832" sldId="2134805940"/>
            <ac:spMk id="3" creationId="{54936FAD-5A9B-74AF-6DF6-BDED8E4CBF35}"/>
          </ac:spMkLst>
        </pc:spChg>
        <pc:spChg chg="add mod">
          <ac:chgData name="Julia Matevosyan" userId="35275da4e72cfe02" providerId="LiveId" clId="{D3537C90-9CE1-42C1-AED2-A1C762785A16}" dt="2024-08-09T14:28:28.297" v="137" actId="1076"/>
          <ac:spMkLst>
            <pc:docMk/>
            <pc:sldMk cId="195879832" sldId="2134805940"/>
            <ac:spMk id="6" creationId="{506B36DE-CCD9-6202-881F-AC731EF38ED5}"/>
          </ac:spMkLst>
        </pc:spChg>
        <pc:picChg chg="del">
          <ac:chgData name="Julia Matevosyan" userId="35275da4e72cfe02" providerId="LiveId" clId="{D3537C90-9CE1-42C1-AED2-A1C762785A16}" dt="2024-08-09T14:26:02.313" v="0" actId="478"/>
          <ac:picMkLst>
            <pc:docMk/>
            <pc:sldMk cId="195879832" sldId="2134805940"/>
            <ac:picMk id="5" creationId="{47EAAD42-AE0F-FB6A-6C27-C830BB7233E2}"/>
          </ac:picMkLst>
        </pc:picChg>
        <pc:picChg chg="del">
          <ac:chgData name="Julia Matevosyan" userId="35275da4e72cfe02" providerId="LiveId" clId="{D3537C90-9CE1-42C1-AED2-A1C762785A16}" dt="2024-08-09T14:26:04.024" v="1" actId="478"/>
          <ac:picMkLst>
            <pc:docMk/>
            <pc:sldMk cId="195879832" sldId="2134805940"/>
            <ac:picMk id="7" creationId="{7F1A9CF9-314C-ED69-2F09-738BF7ECA437}"/>
          </ac:picMkLst>
        </pc:picChg>
        <pc:picChg chg="add mod">
          <ac:chgData name="Julia Matevosyan" userId="35275da4e72cfe02" providerId="LiveId" clId="{D3537C90-9CE1-42C1-AED2-A1C762785A16}" dt="2024-08-09T14:27:49.002" v="73" actId="1076"/>
          <ac:picMkLst>
            <pc:docMk/>
            <pc:sldMk cId="195879832" sldId="2134805940"/>
            <ac:picMk id="8" creationId="{11884459-402B-AD8A-9B15-7CDD6A238D0F}"/>
          </ac:picMkLst>
        </pc:picChg>
      </pc:sldChg>
      <pc:sldChg chg="addSp modSp new mod">
        <pc:chgData name="Julia Matevosyan" userId="35275da4e72cfe02" providerId="LiveId" clId="{D3537C90-9CE1-42C1-AED2-A1C762785A16}" dt="2024-08-09T15:03:05.001" v="225" actId="1076"/>
        <pc:sldMkLst>
          <pc:docMk/>
          <pc:sldMk cId="520771168" sldId="2134805941"/>
        </pc:sldMkLst>
        <pc:spChg chg="mod">
          <ac:chgData name="Julia Matevosyan" userId="35275da4e72cfe02" providerId="LiveId" clId="{D3537C90-9CE1-42C1-AED2-A1C762785A16}" dt="2024-08-09T14:59:52.622" v="170" actId="20577"/>
          <ac:spMkLst>
            <pc:docMk/>
            <pc:sldMk cId="520771168" sldId="2134805941"/>
            <ac:spMk id="2" creationId="{7410E5F4-E3BA-7636-0767-76BB006A2F15}"/>
          </ac:spMkLst>
        </pc:spChg>
        <pc:spChg chg="mod">
          <ac:chgData name="Julia Matevosyan" userId="35275da4e72cfe02" providerId="LiveId" clId="{D3537C90-9CE1-42C1-AED2-A1C762785A16}" dt="2024-08-09T15:02:56.253" v="224" actId="14100"/>
          <ac:spMkLst>
            <pc:docMk/>
            <pc:sldMk cId="520771168" sldId="2134805941"/>
            <ac:spMk id="3" creationId="{D226F789-CDC1-5E4B-5026-C83F2EDDB9D9}"/>
          </ac:spMkLst>
        </pc:spChg>
        <pc:picChg chg="add mod modCrop">
          <ac:chgData name="Julia Matevosyan" userId="35275da4e72cfe02" providerId="LiveId" clId="{D3537C90-9CE1-42C1-AED2-A1C762785A16}" dt="2024-08-09T15:03:05.001" v="225" actId="1076"/>
          <ac:picMkLst>
            <pc:docMk/>
            <pc:sldMk cId="520771168" sldId="2134805941"/>
            <ac:picMk id="5" creationId="{20DB114C-AFC8-4FFE-7535-500737858E12}"/>
          </ac:picMkLst>
        </pc:picChg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2156143563" sldId="2134805941"/>
        </pc:sldMkLst>
      </pc:sldChg>
      <pc:sldChg chg="new del">
        <pc:chgData name="Julia Matevosyan" userId="35275da4e72cfe02" providerId="LiveId" clId="{D3537C90-9CE1-42C1-AED2-A1C762785A16}" dt="2024-08-09T14:57:45.998" v="142" actId="47"/>
        <pc:sldMkLst>
          <pc:docMk/>
          <pc:sldMk cId="2589881272" sldId="2134805941"/>
        </pc:sldMkLst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1685352151" sldId="2134805942"/>
        </pc:sldMkLst>
      </pc:sldChg>
      <pc:sldChg chg="del">
        <pc:chgData name="Julia Matevosyan" userId="35275da4e72cfe02" providerId="LiveId" clId="{D3537C90-9CE1-42C1-AED2-A1C762785A16}" dt="2024-08-09T14:28:36.055" v="138" actId="47"/>
        <pc:sldMkLst>
          <pc:docMk/>
          <pc:sldMk cId="1145131651" sldId="2134805943"/>
        </pc:sldMkLst>
      </pc:sldChg>
      <pc:sldMasterChg chg="del delSldLayout">
        <pc:chgData name="Julia Matevosyan" userId="35275da4e72cfe02" providerId="LiveId" clId="{D3537C90-9CE1-42C1-AED2-A1C762785A16}" dt="2024-08-09T14:28:36.055" v="138" actId="47"/>
        <pc:sldMasterMkLst>
          <pc:docMk/>
          <pc:sldMasterMk cId="2404284000" sldId="2147483689"/>
        </pc:sldMasterMkLst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1838671647" sldId="2147483690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3751523466" sldId="2147483691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3939289656" sldId="2147483692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3667907708" sldId="2147483693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3847319663" sldId="2147483694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2260789496" sldId="2147483695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1909356766" sldId="2147483696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1937606496" sldId="2147483697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1474485996" sldId="2147483698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1425778711" sldId="2147483699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1868790298" sldId="2147483700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628801506" sldId="2147483701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399195477" sldId="2147483702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2433523225" sldId="2147483703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2510061825" sldId="2147483704"/>
          </pc:sldLayoutMkLst>
        </pc:sldLayoutChg>
        <pc:sldLayoutChg chg="del">
          <pc:chgData name="Julia Matevosyan" userId="35275da4e72cfe02" providerId="LiveId" clId="{D3537C90-9CE1-42C1-AED2-A1C762785A16}" dt="2024-08-09T14:28:36.055" v="138" actId="47"/>
          <pc:sldLayoutMkLst>
            <pc:docMk/>
            <pc:sldMasterMk cId="2404284000" sldId="2147483689"/>
            <pc:sldLayoutMk cId="4278602909" sldId="214748370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372DC-3D3C-4704-A543-9B22B9528A6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ADF0F-F862-4E6D-8191-8BF0F49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4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7508B-E454-1C48-9A1A-9DCCB2D17B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2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[DOE]</a:t>
            </a:r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F931B-2B4E-B94B-BDF6-0B57EB892C3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318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F931B-2B4E-B94B-BDF6-0B57EB892C3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9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6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0670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113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1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3039191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2771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02AC-CA75-DE45-8E20-1F3E94FF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83B73E-491A-2041-818C-DFC411DBB8AF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5388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9187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07736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065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1922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17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74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472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6890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0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72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3508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: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C4189-A8B6-764E-9262-6C762614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07D67-D731-3B4C-8D2F-B105B9A913B7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7896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: Solar, Wind, Hyd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4F66D-F4B7-6647-81B3-3BED9C610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99031-DE0B-0444-B268-EE84F1F2F248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7019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: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AC249-3562-9C4F-97A1-32363089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1496-21EE-2449-A97A-38916EFF48EB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147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: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B2ACC-6F4D-BB4E-BDEF-9027A561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2491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4059477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unShot &#10;U.S. Department of Energ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6542" y="1995716"/>
            <a:ext cx="6891060" cy="1701487"/>
          </a:xfrm>
          <a:prstGeom prst="rect">
            <a:avLst/>
          </a:prstGeom>
        </p:spPr>
        <p:txBody>
          <a:bodyPr lIns="121899" tIns="60949" rIns="121899" bIns="60949" anchor="b">
            <a:normAutofit/>
          </a:bodyPr>
          <a:lstStyle>
            <a:lvl1pPr algn="l">
              <a:defRPr sz="4800" b="1" i="0">
                <a:solidFill>
                  <a:srgbClr val="ED902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6539" y="3825709"/>
            <a:ext cx="6891062" cy="1302672"/>
          </a:xfrm>
          <a:prstGeom prst="rect">
            <a:avLst/>
          </a:prstGeom>
        </p:spPr>
        <p:txBody>
          <a:bodyPr lIns="121899" tIns="60949" rIns="121899" bIns="60949">
            <a:normAutofit/>
          </a:bodyPr>
          <a:lstStyle>
            <a:lvl1pPr marL="0" indent="0" algn="l">
              <a:buNone/>
              <a:defRPr sz="3200" b="0" i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86543" y="5511483"/>
            <a:ext cx="7805460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86540" y="5695549"/>
            <a:ext cx="4280144" cy="909771"/>
          </a:xfrm>
          <a:prstGeom prst="rect">
            <a:avLst/>
          </a:prstGeom>
        </p:spPr>
        <p:txBody>
          <a:bodyPr lIns="121899" tIns="60949" rIns="121899" bIns="60949" anchor="ctr">
            <a:noAutofit/>
          </a:bodyPr>
          <a:lstStyle>
            <a:lvl1pPr marL="0" indent="0">
              <a:buNone/>
              <a:defRPr sz="2100">
                <a:solidFill>
                  <a:srgbClr val="8D98A3"/>
                </a:solidFill>
              </a:defRPr>
            </a:lvl1pPr>
            <a:lvl2pPr marL="609493" indent="0">
              <a:buNone/>
              <a:defRPr sz="2100"/>
            </a:lvl2pPr>
            <a:lvl3pPr marL="1218987" indent="0">
              <a:buNone/>
              <a:defRPr sz="2100"/>
            </a:lvl3pPr>
            <a:lvl4pPr marL="1828480" indent="0">
              <a:buNone/>
              <a:defRPr sz="2100"/>
            </a:lvl4pPr>
            <a:lvl5pPr marL="2437973" indent="0">
              <a:buNone/>
              <a:defRPr sz="2100"/>
            </a:lvl5pPr>
          </a:lstStyle>
          <a:p>
            <a:pPr lvl="0"/>
            <a:r>
              <a:rPr lang="en-US"/>
              <a:t>Click to edit Author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00632" y="6013768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pic>
        <p:nvPicPr>
          <p:cNvPr id="10" name="Picture 9" descr="A picture containing arrow&#10;&#10;Description automatically generated">
            <a:extLst>
              <a:ext uri="{FF2B5EF4-FFF2-40B4-BE49-F238E27FC236}">
                <a16:creationId xmlns:a16="http://schemas.microsoft.com/office/drawing/2014/main" id="{585E5B79-2AE4-472D-A20A-27F9974EB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254802" y="272543"/>
            <a:ext cx="4131737" cy="11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765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990"/>
            <a:ext cx="10972801" cy="886505"/>
          </a:xfrm>
          <a:prstGeom prst="rect">
            <a:avLst/>
          </a:prstGeom>
        </p:spPr>
        <p:txBody>
          <a:bodyPr lIns="121899" tIns="60949" rIns="121899" bIns="60949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128714"/>
            <a:ext cx="10972801" cy="4548187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buNone/>
              <a:defRPr/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BB922-BDDC-44B1-BCAE-0280324CA72E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518D76C-96E2-4216-9FCB-8ADC886A3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8466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19800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600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6947F0DC-56C2-42BB-9CE5-31E3120DF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548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D35AA-A02A-33E0-802B-37DFBD29334D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72E33CB-28D7-F8FD-4A2B-2050F4B38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897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unShot &#10;U.S. Department of Energy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0E69486C-9826-40E0-9F9E-816A4776E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6995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unShot &#10;U.S. Department of Energy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A1E120-38CD-60A9-30D0-050D61776CF9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A0CBC-FBC8-78A9-814C-C33EEC2A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78769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3"/>
            <a:ext cx="12192000" cy="685799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35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39497" y="899830"/>
            <a:ext cx="1098313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497" y="141834"/>
            <a:ext cx="10983132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5" y="1017748"/>
            <a:ext cx="11109032" cy="529895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4346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1" y="643461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7" y="64346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58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01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b="0" i="0" dirty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88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7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332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583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3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700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72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unShot &#10;U.S. Department of Energ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609599" y="898479"/>
            <a:ext cx="10972801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E134AD19-D415-4006-A70E-CE48808A3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0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ransition spd="med">
    <p:fade/>
  </p:transition>
  <p:hf hdr="0" ftr="0" dt="0"/>
  <p:txStyles>
    <p:titleStyle>
      <a:lvl1pPr algn="l" defTabSz="609493" rtl="0" eaLnBrk="1" latinLnBrk="0" hangingPunct="1">
        <a:spcBef>
          <a:spcPct val="0"/>
        </a:spcBef>
        <a:buNone/>
        <a:defRPr sz="3700" b="1" i="0" kern="1200">
          <a:solidFill>
            <a:srgbClr val="F38F26"/>
          </a:solidFill>
          <a:latin typeface="Calibri"/>
          <a:ea typeface="+mj-ea"/>
          <a:cs typeface="Calibri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Clr>
          <a:srgbClr val="F38F26"/>
        </a:buClr>
        <a:buSzPct val="100000"/>
        <a:buFont typeface="Arial"/>
        <a:buChar char="•"/>
        <a:defRPr sz="3500" kern="1200">
          <a:solidFill>
            <a:schemeClr val="tx1"/>
          </a:solidFill>
          <a:latin typeface="Calibri"/>
          <a:ea typeface="+mn-ea"/>
          <a:cs typeface="Calibri"/>
        </a:defRPr>
      </a:lvl1pPr>
      <a:lvl2pPr marL="990427" indent="-380933" algn="l" defTabSz="609493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Calibri"/>
        </a:defRPr>
      </a:lvl2pPr>
      <a:lvl3pPr marL="1523733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•"/>
        <a:defRPr sz="2900" kern="1200">
          <a:solidFill>
            <a:schemeClr val="tx1"/>
          </a:solidFill>
          <a:latin typeface="Calibri"/>
          <a:ea typeface="+mn-ea"/>
          <a:cs typeface="Calibri"/>
        </a:defRPr>
      </a:lvl3pPr>
      <a:lvl4pPr marL="2133227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4pPr>
      <a:lvl5pPr marL="2742720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»"/>
        <a:defRPr sz="2400" kern="1200">
          <a:solidFill>
            <a:schemeClr val="tx1"/>
          </a:solidFill>
          <a:latin typeface="Calibri"/>
          <a:ea typeface="+mn-ea"/>
          <a:cs typeface="Calibri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ig.energy/event/2024-fall-technical-worksho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energy.gov/eere/i2x/i2x-forum-implementation-reliability-standards-transmission-first" TargetMode="External"/><Relationship Id="rId5" Type="http://schemas.openxmlformats.org/officeDocument/2006/relationships/hyperlink" Target="https://www.zoomgov.com/meeting/register/vJItceuorTsiErIC-HInpPbWuTUtrYQAuoM#/registration" TargetMode="External"/><Relationship Id="rId4" Type="http://schemas.openxmlformats.org/officeDocument/2006/relationships/hyperlink" Target="https://www.esig.energy/event/2025-spring-technical-workshop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C5iUwdSUY4" TargetMode="External"/><Relationship Id="rId2" Type="http://schemas.openxmlformats.org/officeDocument/2006/relationships/hyperlink" Target="https://www.esig.energy/download/emerging-us-market-requirements-for-grid-forming-bess-and-a-practical-exercise-for-a-potential-plant-design-approach-frank-berring-meubrink/?wpdmdl=11875&amp;refresh=66a97d9e81f6a1722383774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hyperlink" Target="https://www.esig.energy/wp-content/uploads/2024/08/QA-July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8127-824C-414A-AD4E-4AB486C0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IBRTF: NERC and Other Industry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4DEF-7F56-473D-A709-AEEC2B51E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Julia Matevosyan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9F88-523A-4B84-ACFF-C7E2DC74C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0" anchor="b"/>
          <a:lstStyle/>
          <a:p>
            <a:r>
              <a:rPr lang="en-US" dirty="0">
                <a:latin typeface="Montserrat SemiBold"/>
              </a:rPr>
              <a:t>08/09/2024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D9C0-62E5-4A6A-A26F-9437EC0A8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Chief Engineer</a:t>
            </a:r>
          </a:p>
          <a:p>
            <a:r>
              <a:rPr lang="en-US"/>
              <a:t>ESIG</a:t>
            </a:r>
          </a:p>
        </p:txBody>
      </p:sp>
    </p:spTree>
    <p:extLst>
      <p:ext uri="{BB962C8B-B14F-4D97-AF65-F5344CB8AC3E}">
        <p14:creationId xmlns:p14="http://schemas.microsoft.com/office/powerpoint/2010/main" val="10902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rrow&#10;&#10;Description automatically generated">
            <a:extLst>
              <a:ext uri="{FF2B5EF4-FFF2-40B4-BE49-F238E27FC236}">
                <a16:creationId xmlns:a16="http://schemas.microsoft.com/office/drawing/2014/main" id="{F25E0C72-2F60-45C5-B842-AC6AAFCBC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4" t="38889" r="8310" b="38611"/>
          <a:stretch/>
        </p:blipFill>
        <p:spPr>
          <a:xfrm>
            <a:off x="25139" y="4296070"/>
            <a:ext cx="5725559" cy="1505748"/>
          </a:xfrm>
          <a:prstGeom prst="rect">
            <a:avLst/>
          </a:prstGeom>
        </p:spPr>
      </p:pic>
      <p:sp>
        <p:nvSpPr>
          <p:cNvPr id="17" name="Subtitle 10">
            <a:extLst>
              <a:ext uri="{FF2B5EF4-FFF2-40B4-BE49-F238E27FC236}">
                <a16:creationId xmlns:a16="http://schemas.microsoft.com/office/drawing/2014/main" id="{D2563B38-CE3E-4DA9-9934-B04399408713}"/>
              </a:ext>
            </a:extLst>
          </p:cNvPr>
          <p:cNvSpPr txBox="1">
            <a:spLocks/>
          </p:cNvSpPr>
          <p:nvPr/>
        </p:nvSpPr>
        <p:spPr>
          <a:xfrm>
            <a:off x="5685395" y="4472175"/>
            <a:ext cx="6256421" cy="110690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457120" indent="-457120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4B545D"/>
                </a:solidFill>
              </a:rPr>
              <a:t>Forum for the Implementation of Reliability Standards for Transmission (i2X FIRST)</a:t>
            </a:r>
            <a:r>
              <a:rPr lang="en-US" sz="2400" b="1" dirty="0">
                <a:solidFill>
                  <a:srgbClr val="F18F25"/>
                </a:solidFill>
              </a:rPr>
              <a:t>|</a:t>
            </a:r>
            <a:r>
              <a:rPr lang="en-US" sz="2400" b="1" dirty="0">
                <a:solidFill>
                  <a:srgbClr val="4B545D"/>
                </a:solidFill>
              </a:rPr>
              <a:t> 7/30/24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sz="1800" b="1" dirty="0">
              <a:solidFill>
                <a:srgbClr val="4B545D"/>
              </a:solidFill>
            </a:endParaRPr>
          </a:p>
        </p:txBody>
      </p:sp>
      <p:pic>
        <p:nvPicPr>
          <p:cNvPr id="4" name="Picture 3" descr="A picture containing sky, outdoor, railroad&#10;&#10;Description automatically generated">
            <a:extLst>
              <a:ext uri="{FF2B5EF4-FFF2-40B4-BE49-F238E27FC236}">
                <a16:creationId xmlns:a16="http://schemas.microsoft.com/office/drawing/2014/main" id="{D0F8575D-88A9-4C11-B65A-C29C3AB2C2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8" r="7225"/>
          <a:stretch/>
        </p:blipFill>
        <p:spPr>
          <a:xfrm>
            <a:off x="1588" y="0"/>
            <a:ext cx="12188825" cy="41306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88EDA9-4E66-B033-5CA8-DBBCCCE60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493"/>
            <a:fld id="{4B7910E5-F3D7-7541-A239-E632F655FDFB}" type="slidenum">
              <a:rPr lang="en-US">
                <a:latin typeface="Calibri"/>
              </a:rPr>
              <a:pPr defTabSz="609493"/>
              <a:t>2</a:t>
            </a:fld>
            <a:endParaRPr lang="en-US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5AF4D-EF72-5856-DDF2-F03CC117B19F}"/>
              </a:ext>
            </a:extLst>
          </p:cNvPr>
          <p:cNvSpPr txBox="1"/>
          <p:nvPr/>
        </p:nvSpPr>
        <p:spPr>
          <a:xfrm>
            <a:off x="261505" y="5801818"/>
            <a:ext cx="9077550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609493"/>
            <a:r>
              <a:rPr lang="en-US" sz="1600" i="1" dirty="0">
                <a:solidFill>
                  <a:srgbClr val="4B545D"/>
                </a:solidFill>
                <a:latin typeface="Calibri"/>
              </a:rPr>
              <a:t>An initiative spearheaded by the Solar Energy Technologies Office and the Wind Energy Technologies Office </a:t>
            </a:r>
            <a:endParaRPr lang="en-US" sz="3600" dirty="0">
              <a:solidFill>
                <a:srgbClr val="4B545D"/>
              </a:solidFill>
              <a:latin typeface="Calibri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C1B169B-BD27-F506-79B3-E2EEDF84F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917" y="6398940"/>
            <a:ext cx="1477659" cy="300258"/>
          </a:xfrm>
          <a:prstGeom prst="rect">
            <a:avLst/>
          </a:prstGeom>
        </p:spPr>
      </p:pic>
      <p:pic>
        <p:nvPicPr>
          <p:cNvPr id="20" name="Picture 19" descr="A logo with a sun and text&#10;&#10;Description automatically generated">
            <a:extLst>
              <a:ext uri="{FF2B5EF4-FFF2-40B4-BE49-F238E27FC236}">
                <a16:creationId xmlns:a16="http://schemas.microsoft.com/office/drawing/2014/main" id="{78CB9A25-A457-9659-4EE1-938877D0F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630" y="5403688"/>
            <a:ext cx="1090530" cy="1106905"/>
          </a:xfrm>
          <a:prstGeom prst="rect">
            <a:avLst/>
          </a:prstGeom>
        </p:spPr>
      </p:pic>
      <p:pic>
        <p:nvPicPr>
          <p:cNvPr id="6" name="Picture 7" descr="LBNL_Banner.psd">
            <a:extLst>
              <a:ext uri="{FF2B5EF4-FFF2-40B4-BE49-F238E27FC236}">
                <a16:creationId xmlns:a16="http://schemas.microsoft.com/office/drawing/2014/main" id="{4B57FC21-495D-F2DD-B117-8A3B2E6D89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227"/>
          <a:stretch/>
        </p:blipFill>
        <p:spPr bwMode="auto">
          <a:xfrm>
            <a:off x="7127" y="75001"/>
            <a:ext cx="3831356" cy="65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6D64A-B085-3D52-B43C-2FACDFA75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2437" y="5546546"/>
            <a:ext cx="912848" cy="6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F015D0-F530-4EB1-A87F-ABD0699E7ED0}"/>
              </a:ext>
            </a:extLst>
          </p:cNvPr>
          <p:cNvSpPr txBox="1">
            <a:spLocks/>
          </p:cNvSpPr>
          <p:nvPr/>
        </p:nvSpPr>
        <p:spPr>
          <a:xfrm>
            <a:off x="1589" y="235266"/>
            <a:ext cx="9072321" cy="668489"/>
          </a:xfrm>
          <a:prstGeom prst="rect">
            <a:avLst/>
          </a:prstGeom>
        </p:spPr>
        <p:txBody>
          <a:bodyPr anchor="ctr"/>
          <a:lstStyle>
            <a:lvl1pPr algn="l" defTabSz="609493" rtl="0" eaLnBrk="1" latinLnBrk="0" hangingPunct="1">
              <a:spcBef>
                <a:spcPct val="0"/>
              </a:spcBef>
              <a:buNone/>
              <a:defRPr sz="3700" b="1" i="0" kern="1200">
                <a:solidFill>
                  <a:srgbClr val="F38F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defRPr/>
            </a:pPr>
            <a:endParaRPr lang="en-US" sz="4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19E5CF-869B-9A74-8C47-A7D7D8EB3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Key Goals and Outcomes from i2X FIRST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5CC35-EB57-4F7A-8DB5-73E9CE4D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defTabSz="609493">
              <a:defRPr/>
            </a:pPr>
            <a:fld id="{4B7910E5-F3D7-7541-A239-E632F655FDFB}" type="slidenum">
              <a:rPr lang="en-US">
                <a:latin typeface="Calibri"/>
              </a:rPr>
              <a:pPr defTabSz="609493">
                <a:defRPr/>
              </a:pPr>
              <a:t>3</a:t>
            </a:fld>
            <a:endParaRPr lang="en-US">
              <a:latin typeface="Calibri"/>
            </a:endParaRPr>
          </a:p>
        </p:txBody>
      </p:sp>
      <p:pic>
        <p:nvPicPr>
          <p:cNvPr id="109" name="Graphic 108" descr="Group of people outline">
            <a:extLst>
              <a:ext uri="{FF2B5EF4-FFF2-40B4-BE49-F238E27FC236}">
                <a16:creationId xmlns:a16="http://schemas.microsoft.com/office/drawing/2014/main" id="{DE4B02C1-9CEF-D056-0C21-8DD33650F8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2616" y="390338"/>
            <a:ext cx="533897" cy="533897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2B37AFF-79E7-12C2-B4A1-BB09842297C0}"/>
              </a:ext>
            </a:extLst>
          </p:cNvPr>
          <p:cNvSpPr txBox="1">
            <a:spLocks/>
          </p:cNvSpPr>
          <p:nvPr/>
        </p:nvSpPr>
        <p:spPr>
          <a:xfrm>
            <a:off x="605490" y="1009651"/>
            <a:ext cx="7457777" cy="51563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20" indent="-457120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indent="-456565">
              <a:spcBef>
                <a:spcPts val="1200"/>
              </a:spcBef>
            </a:pPr>
            <a:r>
              <a:rPr lang="en-US" sz="2000" dirty="0">
                <a:solidFill>
                  <a:srgbClr val="4B545D"/>
                </a:solidFill>
              </a:rPr>
              <a:t>To facilitate understanding and adoption of new and recently updated standards relevant for existing and newly interconnecting wind, solar and battery storage plants</a:t>
            </a:r>
          </a:p>
          <a:p>
            <a:pPr marL="456565" indent="-456565">
              <a:spcBef>
                <a:spcPts val="1200"/>
              </a:spcBef>
            </a:pPr>
            <a:r>
              <a:rPr lang="en-US" sz="2000" dirty="0">
                <a:solidFill>
                  <a:srgbClr val="4B545D"/>
                </a:solidFill>
              </a:rPr>
              <a:t>The Forum will convene the industry stakeholders to enable practical and more harmonized implementation of these interconnection standards.</a:t>
            </a:r>
          </a:p>
          <a:p>
            <a:pPr marL="456565" indent="-456565">
              <a:spcBef>
                <a:spcPts val="1200"/>
              </a:spcBef>
            </a:pPr>
            <a:r>
              <a:rPr lang="en-US" sz="2000" dirty="0">
                <a:solidFill>
                  <a:srgbClr val="4B545D"/>
                </a:solidFill>
              </a:rPr>
              <a:t>The presentation portion of the meeting will be recorded and posted, and presentation slides will be shared. </a:t>
            </a:r>
          </a:p>
          <a:p>
            <a:pPr marL="456565" indent="-456565">
              <a:spcBef>
                <a:spcPts val="1200"/>
              </a:spcBef>
            </a:pPr>
            <a:r>
              <a:rPr lang="en-US" sz="2000" dirty="0">
                <a:solidFill>
                  <a:srgbClr val="4B545D"/>
                </a:solidFill>
              </a:rPr>
              <a:t>Additionally, the leadership team will produce </a:t>
            </a:r>
            <a:r>
              <a:rPr lang="en-US" sz="2000" b="1" dirty="0">
                <a:solidFill>
                  <a:srgbClr val="4B545D"/>
                </a:solidFill>
              </a:rPr>
              <a:t>a summary of each meeting</a:t>
            </a:r>
            <a:r>
              <a:rPr lang="en-US" sz="2000" dirty="0">
                <a:solidFill>
                  <a:srgbClr val="4B545D"/>
                </a:solidFill>
              </a:rPr>
              <a:t> capturing:</a:t>
            </a:r>
          </a:p>
          <a:p>
            <a:pPr marL="914400" indent="-455613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sz="2000" dirty="0">
                <a:solidFill>
                  <a:srgbClr val="4B545D"/>
                </a:solidFill>
              </a:rPr>
              <a:t>Recommended best practices</a:t>
            </a:r>
          </a:p>
          <a:p>
            <a:pPr marL="914400" indent="-455613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sz="2000" dirty="0">
                <a:solidFill>
                  <a:srgbClr val="4B545D"/>
                </a:solidFill>
              </a:rPr>
              <a:t>Challenges </a:t>
            </a:r>
          </a:p>
          <a:p>
            <a:pPr marL="914400" indent="-455613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sz="2000" dirty="0">
                <a:solidFill>
                  <a:srgbClr val="4B545D"/>
                </a:solidFill>
              </a:rPr>
              <a:t>Gaps that require future work</a:t>
            </a:r>
          </a:p>
        </p:txBody>
      </p:sp>
      <p:pic>
        <p:nvPicPr>
          <p:cNvPr id="8" name="Picture 2" descr="LINKS Center Social Network Analysis Workshop a Success | News | Gatton  College of Business and Economics">
            <a:extLst>
              <a:ext uri="{FF2B5EF4-FFF2-40B4-BE49-F238E27FC236}">
                <a16:creationId xmlns:a16="http://schemas.microsoft.com/office/drawing/2014/main" id="{062EE339-096E-6A84-34B8-CBC7C23D4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4" r="19300" b="2"/>
          <a:stretch/>
        </p:blipFill>
        <p:spPr bwMode="auto">
          <a:xfrm>
            <a:off x="8063267" y="1121770"/>
            <a:ext cx="4127147" cy="474676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658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F015D0-F530-4EB1-A87F-ABD0699E7ED0}"/>
              </a:ext>
            </a:extLst>
          </p:cNvPr>
          <p:cNvSpPr txBox="1">
            <a:spLocks/>
          </p:cNvSpPr>
          <p:nvPr/>
        </p:nvSpPr>
        <p:spPr>
          <a:xfrm>
            <a:off x="1589" y="235266"/>
            <a:ext cx="9072321" cy="668489"/>
          </a:xfrm>
          <a:prstGeom prst="rect">
            <a:avLst/>
          </a:prstGeom>
        </p:spPr>
        <p:txBody>
          <a:bodyPr anchor="ctr"/>
          <a:lstStyle>
            <a:lvl1pPr algn="l" defTabSz="609493" rtl="0" eaLnBrk="1" latinLnBrk="0" hangingPunct="1">
              <a:spcBef>
                <a:spcPct val="0"/>
              </a:spcBef>
              <a:buNone/>
              <a:defRPr sz="3700" b="1" i="0" kern="1200">
                <a:solidFill>
                  <a:srgbClr val="F38F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defRPr/>
            </a:pPr>
            <a:endParaRPr lang="en-US" sz="40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C42CD-9692-AFAF-6E5D-D2665F6C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Upcoming i2X FIRST Meetings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5CC35-EB57-4F7A-8DB5-73E9CE4D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defTabSz="609493">
              <a:defRPr/>
            </a:pPr>
            <a:fld id="{4B7910E5-F3D7-7541-A239-E632F655FDFB}" type="slidenum">
              <a:rPr lang="en-US">
                <a:latin typeface="Calibri"/>
              </a:rPr>
              <a:pPr defTabSz="609493">
                <a:defRPr/>
              </a:pPr>
              <a:t>4</a:t>
            </a:fld>
            <a:endParaRPr lang="en-US">
              <a:latin typeface="Calibri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2B37AFF-79E7-12C2-B4A1-BB09842297C0}"/>
              </a:ext>
            </a:extLst>
          </p:cNvPr>
          <p:cNvSpPr txBox="1">
            <a:spLocks/>
          </p:cNvSpPr>
          <p:nvPr/>
        </p:nvSpPr>
        <p:spPr>
          <a:xfrm>
            <a:off x="611029" y="1121771"/>
            <a:ext cx="10772022" cy="4966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20" indent="-457120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May 28</a:t>
            </a:r>
            <a:r>
              <a:rPr lang="en-US" sz="1800" baseline="30000" dirty="0">
                <a:solidFill>
                  <a:srgbClr val="FFFFFF">
                    <a:lumMod val="75000"/>
                  </a:srgbClr>
                </a:solidFill>
              </a:rPr>
              <a:t>th</a:t>
            </a: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, 2024, 11 a.m.- 1 p.m. ET: Introduction of Evolving Standards Landscape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June 25</a:t>
            </a:r>
            <a:r>
              <a:rPr lang="en-US" sz="1800" baseline="30000" dirty="0">
                <a:solidFill>
                  <a:srgbClr val="FFFFFF">
                    <a:lumMod val="75000"/>
                  </a:srgbClr>
                </a:solidFill>
              </a:rPr>
              <a:t>th</a:t>
            </a: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, 2024, 11 a.m.- 1 p.m. ET: IEEE2800 Ride Through Requirements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July 30</a:t>
            </a:r>
            <a:r>
              <a:rPr lang="en-US" sz="1800" baseline="30000" dirty="0">
                <a:solidFill>
                  <a:srgbClr val="FFFFFF">
                    <a:lumMod val="75000"/>
                  </a:srgbClr>
                </a:solidFill>
              </a:rPr>
              <a:t>th</a:t>
            </a: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, 2024, 11 a.m.- 1 p.m. ET: IEEE2800 Ride Through Requirements, OEM Readiness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August 20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September 24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October 24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 hybrid, full day, during </a:t>
            </a:r>
            <a:r>
              <a:rPr lang="en-US" sz="1800" dirty="0">
                <a:solidFill>
                  <a:srgbClr val="4B545D"/>
                </a:solidFill>
                <a:hlinkClick r:id="rId3"/>
              </a:rPr>
              <a:t>ESIG Fall Workshop</a:t>
            </a:r>
            <a:r>
              <a:rPr lang="en-US" sz="1800" dirty="0">
                <a:solidFill>
                  <a:srgbClr val="4B545D"/>
                </a:solidFill>
              </a:rPr>
              <a:t>, Providence, RI: Conformity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November 26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December 17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January 28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 2025,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February 25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 2025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March 20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2025 hybrid full day event during </a:t>
            </a:r>
            <a:r>
              <a:rPr lang="en-US" sz="1800" dirty="0">
                <a:solidFill>
                  <a:srgbClr val="4B545D"/>
                </a:solidFill>
                <a:hlinkClick r:id="rId4"/>
              </a:rPr>
              <a:t>ESIG Spring Workshop</a:t>
            </a:r>
            <a:r>
              <a:rPr lang="en-US" sz="1800" dirty="0">
                <a:solidFill>
                  <a:srgbClr val="4B545D"/>
                </a:solidFill>
              </a:rPr>
              <a:t>, Austin, Texas</a:t>
            </a:r>
          </a:p>
          <a:p>
            <a:pPr marL="0" indent="0">
              <a:lnSpc>
                <a:spcPct val="11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rgbClr val="4B545D"/>
                </a:solidFill>
              </a:rPr>
              <a:t>Sign up </a:t>
            </a:r>
            <a:r>
              <a:rPr lang="en-US" sz="1800" dirty="0">
                <a:solidFill>
                  <a:srgbClr val="4B545D"/>
                </a:solidFill>
              </a:rPr>
              <a:t>for all future i2X FIRST Meetings here: </a:t>
            </a:r>
            <a:r>
              <a:rPr lang="en-US" sz="1800" u="sng" dirty="0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5"/>
              </a:rPr>
              <a:t>https://www.zoomgov.com/meeting/register/vJItceuorTsiErIC-HInpPbWuTUtrYQAuoM#/registration</a:t>
            </a:r>
            <a:endParaRPr lang="en-US" sz="1800" dirty="0">
              <a:solidFill>
                <a:srgbClr val="4B545D"/>
              </a:solidFill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rgbClr val="4B545D"/>
                </a:solidFill>
              </a:rPr>
              <a:t>Follow</a:t>
            </a:r>
            <a:r>
              <a:rPr lang="en-US" sz="1800" dirty="0">
                <a:solidFill>
                  <a:srgbClr val="4B545D"/>
                </a:solidFill>
              </a:rPr>
              <a:t> DOE i2X FIRST website: </a:t>
            </a:r>
            <a:r>
              <a:rPr lang="en-US" sz="1800" u="sng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  <a:hlinkClick r:id="rId6"/>
              </a:rPr>
              <a:t>https://www.energy.gov/eere/i2x/i2x-forum-implementation-reliability-standards-transmission-first</a:t>
            </a:r>
            <a:r>
              <a:rPr lang="en-US" sz="1800" u="sng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4B545D"/>
                </a:solidFill>
              </a:rPr>
              <a:t>for meeting materials &amp; recordings and for future meeting details &amp; agendas</a:t>
            </a:r>
          </a:p>
          <a:p>
            <a:pPr marL="0" indent="0">
              <a:buNone/>
            </a:pPr>
            <a:endParaRPr lang="en-US" sz="1800" dirty="0">
              <a:solidFill>
                <a:srgbClr val="4B545D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4B545D"/>
              </a:solidFill>
            </a:endParaRPr>
          </a:p>
          <a:p>
            <a:pPr marL="456565" indent="-456565"/>
            <a:endParaRPr lang="en-US" sz="1800" dirty="0">
              <a:solidFill>
                <a:srgbClr val="4B5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87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1E84-7A54-4865-6C9F-69E59E20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PES GM 2024 Panel on Status of IBR Standards Development and Integration Efforts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6B36DE-CCD9-6202-881F-AC731EF38E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1680" y="6309360"/>
            <a:ext cx="10631424" cy="438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Stay Tuned: ESIG is working on a summary of the panel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884459-402B-AD8A-9B15-7CDD6A238D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" y="1541462"/>
            <a:ext cx="10931781" cy="4625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7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E5F4-E3BA-7636-0767-76BB006A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ESIG Webinar: Emerging US Market Requirements for GFM BESS, and a Practical Exercise for a Potential Plant Design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6F789-CDC1-5E4B-5026-C83F2EDDB9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670" y="1855789"/>
            <a:ext cx="10568754" cy="4435283"/>
          </a:xfrm>
        </p:spPr>
        <p:txBody>
          <a:bodyPr/>
          <a:lstStyle/>
          <a:p>
            <a:pPr algn="l"/>
            <a:r>
              <a:rPr lang="en-US" b="0" i="0" u="none" strike="noStrike" dirty="0">
                <a:solidFill>
                  <a:srgbClr val="3366F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2"/>
              </a:rPr>
              <a:t>Download Presentation</a:t>
            </a:r>
            <a:endParaRPr lang="en-US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3366F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/>
              </a:rPr>
              <a:t>View Webinar Recording</a:t>
            </a:r>
            <a:endParaRPr lang="en-US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3366F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4"/>
              </a:rPr>
              <a:t>Download Q&amp;A Responses</a:t>
            </a:r>
            <a:endParaRPr lang="en-US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B114C-AFC8-4FFE-7535-500737858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5"/>
          <a:stretch/>
        </p:blipFill>
        <p:spPr>
          <a:xfrm>
            <a:off x="5080474" y="1474470"/>
            <a:ext cx="5071929" cy="51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2F232-AEFB-4198-AAB4-4C9846C77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Matevosyan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21F7-F4EF-4569-8427-374F6BB96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julia@esig.energy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78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nergy Innov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2558"/>
      </a:accent1>
      <a:accent2>
        <a:srgbClr val="FBAF40"/>
      </a:accent2>
      <a:accent3>
        <a:srgbClr val="D5D5D5"/>
      </a:accent3>
      <a:accent4>
        <a:srgbClr val="919191"/>
      </a:accent4>
      <a:accent5>
        <a:srgbClr val="F2A436"/>
      </a:accent5>
      <a:accent6>
        <a:srgbClr val="929292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Workshop GFM Presentation" id="{87531808-6D3E-4CA0-9F13-8BECDECC0DFD}" vid="{C841E32D-BD76-44A1-B13A-11D75AD0D644}"/>
    </a:ext>
  </a:extLst>
</a:theme>
</file>

<file path=ppt/theme/theme2.xml><?xml version="1.0" encoding="utf-8"?>
<a:theme xmlns:a="http://schemas.openxmlformats.org/drawingml/2006/main" name="2_Office Theme">
  <a:themeElements>
    <a:clrScheme name="Custom 10">
      <a:dk1>
        <a:srgbClr val="000000"/>
      </a:dk1>
      <a:lt1>
        <a:srgbClr val="FFFFFF"/>
      </a:lt1>
      <a:dk2>
        <a:srgbClr val="A7A9AC"/>
      </a:dk2>
      <a:lt2>
        <a:srgbClr val="D8D9DA"/>
      </a:lt2>
      <a:accent1>
        <a:srgbClr val="265A9A"/>
      </a:accent1>
      <a:accent2>
        <a:srgbClr val="BE4A02"/>
      </a:accent2>
      <a:accent3>
        <a:srgbClr val="CADCF2"/>
      </a:accent3>
      <a:accent4>
        <a:srgbClr val="F26641"/>
      </a:accent4>
      <a:accent5>
        <a:srgbClr val="008BCC"/>
      </a:accent5>
      <a:accent6>
        <a:srgbClr val="6A737B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Template v7" id="{9317A526-92A2-4249-AC38-3F93A71DC91E}" vid="{12247FAB-A178-4B20-B029-95659910E546}"/>
    </a:ext>
  </a:extLst>
</a:theme>
</file>

<file path=ppt/theme/theme3.xml><?xml version="1.0" encoding="utf-8"?>
<a:theme xmlns:a="http://schemas.openxmlformats.org/drawingml/2006/main" name="SETO-PPT-widescreen-template-2017">
  <a:themeElements>
    <a:clrScheme name="Custom 4">
      <a:dk1>
        <a:srgbClr val="4B545D"/>
      </a:dk1>
      <a:lt1>
        <a:srgbClr val="FFFFFF"/>
      </a:lt1>
      <a:dk2>
        <a:srgbClr val="4B545D"/>
      </a:dk2>
      <a:lt2>
        <a:srgbClr val="E3E4E5"/>
      </a:lt2>
      <a:accent1>
        <a:srgbClr val="F18F25"/>
      </a:accent1>
      <a:accent2>
        <a:srgbClr val="EE6525"/>
      </a:accent2>
      <a:accent3>
        <a:srgbClr val="FDC125"/>
      </a:accent3>
      <a:accent4>
        <a:srgbClr val="C10B1E"/>
      </a:accent4>
      <a:accent5>
        <a:srgbClr val="1C997B"/>
      </a:accent5>
      <a:accent6>
        <a:srgbClr val="1B8EB4"/>
      </a:accent6>
      <a:hlink>
        <a:srgbClr val="1C7AA5"/>
      </a:hlink>
      <a:folHlink>
        <a:srgbClr val="B3B3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459</Words>
  <Application>Microsoft Office PowerPoint</Application>
  <PresentationFormat>Widescreen</PresentationFormat>
  <Paragraphs>46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Adobe Garamond Pro</vt:lpstr>
      <vt:lpstr>Aptos</vt:lpstr>
      <vt:lpstr>Arial</vt:lpstr>
      <vt:lpstr>Calibri</vt:lpstr>
      <vt:lpstr>Montserrat</vt:lpstr>
      <vt:lpstr>Montserrat Medium</vt:lpstr>
      <vt:lpstr>Montserrat SemiBold</vt:lpstr>
      <vt:lpstr>Roboto</vt:lpstr>
      <vt:lpstr>Times New Roman</vt:lpstr>
      <vt:lpstr>Wingdings</vt:lpstr>
      <vt:lpstr>1_Office Theme</vt:lpstr>
      <vt:lpstr>2_Office Theme</vt:lpstr>
      <vt:lpstr>SETO-PPT-widescreen-template-2017</vt:lpstr>
      <vt:lpstr>ERCOT IBRTF: NERC and Other Industry Updates</vt:lpstr>
      <vt:lpstr>PowerPoint Presentation</vt:lpstr>
      <vt:lpstr>Key Goals and Outcomes from i2X FIRST </vt:lpstr>
      <vt:lpstr>Upcoming i2X FIRST Meetings </vt:lpstr>
      <vt:lpstr>IEEE PES GM 2024 Panel on Status of IBR Standards Development and Integration Efforts</vt:lpstr>
      <vt:lpstr>ESIG Webinar: Emerging US Market Requirements for GFM BESS, and a Practical Exercise for a Potential Plant Design Approach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ERCOT IBRTF: NERC and Other Industry Updates</dc:title>
  <dc:creator>Julia Matevosyan</dc:creator>
  <cp:lastModifiedBy>Julia Matevosyan</cp:lastModifiedBy>
  <cp:revision>2</cp:revision>
  <dcterms:created xsi:type="dcterms:W3CDTF">2024-04-12T12:53:41Z</dcterms:created>
  <dcterms:modified xsi:type="dcterms:W3CDTF">2024-08-09T15:03:13Z</dcterms:modified>
</cp:coreProperties>
</file>