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5"/>
  </p:notesMasterIdLst>
  <p:sldIdLst>
    <p:sldId id="256" r:id="rId2"/>
    <p:sldId id="267" r:id="rId3"/>
    <p:sldId id="262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663300"/>
    <a:srgbClr val="FF00FF"/>
    <a:srgbClr val="996600"/>
    <a:srgbClr val="996633"/>
    <a:srgbClr val="CC9900"/>
    <a:srgbClr val="CC6600"/>
    <a:srgbClr val="FF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12" autoAdjust="0"/>
  </p:normalViewPr>
  <p:slideViewPr>
    <p:cSldViewPr snapToGrid="0">
      <p:cViewPr varScale="1">
        <p:scale>
          <a:sx n="51" d="100"/>
          <a:sy n="51" d="100"/>
        </p:scale>
        <p:origin x="48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815DA-6878-42E1-9CCA-8BF1112152E7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7DF8E-9A9F-4B81-9561-34F6552D1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0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7DF8E-9A9F-4B81-9561-34F6552D10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89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722BD9-C53A-496A-8F7F-BBEC76092103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410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22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56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6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764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89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88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1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6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15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54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accent6">
                <a:lumMod val="75000"/>
              </a:schemeClr>
            </a:gs>
            <a:gs pos="63000">
              <a:schemeClr val="accent1">
                <a:lumMod val="50000"/>
              </a:schemeClr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2722BD9-C53A-496A-8F7F-BBEC76092103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mktrules/issues/NPRR123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6000">
              <a:schemeClr val="accent6">
                <a:lumMod val="75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Rectangle 1118">
            <a:extLst>
              <a:ext uri="{FF2B5EF4-FFF2-40B4-BE49-F238E27FC236}">
                <a16:creationId xmlns:a16="http://schemas.microsoft.com/office/drawing/2014/main" id="{0AE913A7-2CA0-4B64-A25F-C0648DBC3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5E540B-F2EB-3962-111A-71804E4113D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60000"/>
          </a:blip>
          <a:srcRect l="11333" r="11334" b="1"/>
          <a:stretch/>
        </p:blipFill>
        <p:spPr>
          <a:xfrm>
            <a:off x="20" y="-1"/>
            <a:ext cx="12191980" cy="6858001"/>
          </a:xfrm>
          <a:prstGeom prst="rect">
            <a:avLst/>
          </a:prstGeom>
        </p:spPr>
      </p:pic>
      <p:cxnSp>
        <p:nvCxnSpPr>
          <p:cNvPr id="1121" name="Straight Connector 1120">
            <a:extLst>
              <a:ext uri="{FF2B5EF4-FFF2-40B4-BE49-F238E27FC236}">
                <a16:creationId xmlns:a16="http://schemas.microsoft.com/office/drawing/2014/main" id="{F711F046-5997-46AF-8E8D-F3DE223E4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3" name="Rectangle 1122">
            <a:extLst>
              <a:ext uri="{FF2B5EF4-FFF2-40B4-BE49-F238E27FC236}">
                <a16:creationId xmlns:a16="http://schemas.microsoft.com/office/drawing/2014/main" id="{83E5F85C-576B-4095-B465-6B09F9E09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3925D1-448A-4A4F-9210-AAD7315A6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9600" dirty="0">
                <a:ln w="38100">
                  <a:solidFill>
                    <a:schemeClr val="bg1">
                      <a:alpha val="89000"/>
                    </a:schemeClr>
                  </a:solidFill>
                </a:ln>
                <a:solidFill>
                  <a:schemeClr val="tx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Bahnschrift SemiCondensed" panose="020B0502040204020203" pitchFamily="34" charset="0"/>
              </a:rPr>
              <a:t>TEXAS SET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D47C0-1BD1-415B-87D1-69363296F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cap="all" dirty="0">
                <a:ln w="38100">
                  <a:solidFill>
                    <a:schemeClr val="bg1">
                      <a:alpha val="89000"/>
                    </a:schemeClr>
                  </a:solidFill>
                </a:ln>
                <a:solidFill>
                  <a:schemeClr val="tx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Bahnschrift SemiCondensed" panose="020B0502040204020203" pitchFamily="34" charset="0"/>
                <a:ea typeface="+mj-ea"/>
                <a:cs typeface="+mj-cs"/>
              </a:rPr>
              <a:t>RMS: August 6, 2024</a:t>
            </a:r>
          </a:p>
        </p:txBody>
      </p:sp>
    </p:spTree>
    <p:extLst>
      <p:ext uri="{BB962C8B-B14F-4D97-AF65-F5344CB8AC3E}">
        <p14:creationId xmlns:p14="http://schemas.microsoft.com/office/powerpoint/2010/main" val="277882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accent6">
                <a:lumMod val="75000"/>
              </a:schemeClr>
            </a:gs>
            <a:gs pos="71000">
              <a:schemeClr val="accent2">
                <a:lumMod val="60000"/>
                <a:lumOff val="40000"/>
              </a:schemeClr>
            </a:gs>
            <a:gs pos="100000">
              <a:schemeClr val="tx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150F989D-43B9-409C-AB67-55F360424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5C6675A-4C2D-4EBB-930F-F5B3758AB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1378C0-C504-544C-CBAF-16CF0677E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783" y="609600"/>
            <a:ext cx="6693061" cy="1356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4800" b="1" cap="all" dirty="0">
                <a:ln w="38100">
                  <a:solidFill>
                    <a:schemeClr val="bg1">
                      <a:alpha val="89000"/>
                    </a:schemeClr>
                  </a:solidFill>
                </a:ln>
                <a:solidFill>
                  <a:schemeClr val="tx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Bahnschrift SemiCondensed" panose="020B0502040204020203" pitchFamily="34" charset="0"/>
              </a:rPr>
              <a:t>UPDATEs &amp; Voting Items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6338F2-DA1C-3EC0-185C-BE74E41CBC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756" r="12951" b="1"/>
          <a:stretch/>
        </p:blipFill>
        <p:spPr>
          <a:xfrm>
            <a:off x="232861" y="243840"/>
            <a:ext cx="3646837" cy="6377939"/>
          </a:xfrm>
          <a:prstGeom prst="rect">
            <a:avLst/>
          </a:prstGeom>
        </p:spPr>
      </p:pic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C106FCF-79F6-C6F9-E490-59B78CD0B1B7}"/>
              </a:ext>
            </a:extLst>
          </p:cNvPr>
          <p:cNvSpPr txBox="1">
            <a:spLocks/>
          </p:cNvSpPr>
          <p:nvPr/>
        </p:nvSpPr>
        <p:spPr>
          <a:xfrm>
            <a:off x="4441783" y="2057400"/>
            <a:ext cx="6693061" cy="4038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7240" lvl="1" indent="-457200">
              <a:spcBef>
                <a:spcPts val="1400"/>
              </a:spcBef>
              <a:buClrTx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TEXAS SET 5.0 Market Orientation - June 25th</a:t>
            </a:r>
          </a:p>
          <a:p>
            <a:pPr marL="777240" lvl="1" indent="-457200">
              <a:spcBef>
                <a:spcPts val="1400"/>
              </a:spcBef>
              <a:buClrTx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Flight 0924: TEXAS SET 5.0</a:t>
            </a:r>
          </a:p>
          <a:p>
            <a:pPr marL="777240" lvl="1" indent="-457200">
              <a:spcBef>
                <a:spcPts val="1400"/>
              </a:spcBef>
              <a:buClrTx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2025 Flight Schedule (Possible Vote)</a:t>
            </a:r>
          </a:p>
          <a:p>
            <a:pPr marL="777240" lvl="1" indent="-457200">
              <a:spcBef>
                <a:spcPts val="1400"/>
              </a:spcBef>
              <a:buClrTx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Change Control Call (Vote)</a:t>
            </a:r>
          </a:p>
          <a:p>
            <a:pPr marL="1051560" lvl="2" indent="-457200">
              <a:spcBef>
                <a:spcPts val="1400"/>
              </a:spcBef>
              <a:buClrTx/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TXSETCC 851: Update the gray box in the 814_04 for the SHF (Switch Hold Indicator) to reflect the SHF Reject Code is not valid when the LIN07 or LIN09 = MVO</a:t>
            </a:r>
          </a:p>
          <a:p>
            <a:pPr marL="777240" lvl="1" indent="-457200">
              <a:spcBef>
                <a:spcPts val="1400"/>
              </a:spcBef>
              <a:buClrTx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Bahnschrift SemiCondensed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NPRR1237</a:t>
            </a:r>
            <a:r>
              <a:rPr lang="en-US" sz="28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: Retail Market Qualification Testing Requirements</a:t>
            </a:r>
          </a:p>
          <a:p>
            <a:pPr marL="777240" lvl="1" indent="-457200">
              <a:spcBef>
                <a:spcPts val="1400"/>
              </a:spcBef>
              <a:buClrTx/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ED3F12F-0371-457E-A3DB-308133F00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76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6000">
              <a:schemeClr val="accent2"/>
            </a:gs>
            <a:gs pos="63000">
              <a:schemeClr val="accent1">
                <a:lumMod val="50000"/>
              </a:schemeClr>
            </a:gs>
            <a:gs pos="100000">
              <a:schemeClr val="tx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45C6675A-4C2D-4EBB-930F-F5B3758AB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241453B-F7F7-43A0-A60C-8B34107F3378}"/>
              </a:ext>
            </a:extLst>
          </p:cNvPr>
          <p:cNvSpPr txBox="1">
            <a:spLocks/>
          </p:cNvSpPr>
          <p:nvPr/>
        </p:nvSpPr>
        <p:spPr>
          <a:xfrm>
            <a:off x="4243682" y="434710"/>
            <a:ext cx="6693061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4800" b="1" cap="all" dirty="0">
                <a:ln w="38100">
                  <a:solidFill>
                    <a:schemeClr val="bg1">
                      <a:alpha val="89000"/>
                    </a:schemeClr>
                  </a:solidFill>
                </a:ln>
                <a:solidFill>
                  <a:schemeClr val="tx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Bahnschrift SemiCondensed" panose="020B0502040204020203" pitchFamily="34" charset="0"/>
              </a:rPr>
              <a:t>August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F7DCD1-551A-BCDE-3D7D-F58A26163E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17" r="15161" b="1"/>
          <a:stretch/>
        </p:blipFill>
        <p:spPr>
          <a:xfrm>
            <a:off x="232861" y="243840"/>
            <a:ext cx="3646837" cy="6377939"/>
          </a:xfrm>
          <a:prstGeom prst="rect">
            <a:avLst/>
          </a:prstGeom>
        </p:spPr>
      </p:pic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1FE88E0E-94F5-402C-B348-9896BEB1A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158" y="1791070"/>
            <a:ext cx="6693061" cy="4038600"/>
          </a:xfrm>
        </p:spPr>
        <p:txBody>
          <a:bodyPr vert="horz" lIns="91440" tIns="45720" rIns="91440" bIns="45720" rtlCol="0">
            <a:normAutofit/>
          </a:bodyPr>
          <a:lstStyle/>
          <a:p>
            <a:pPr marL="777240" lvl="1" indent="-457200">
              <a:spcBef>
                <a:spcPts val="1400"/>
              </a:spcBef>
              <a:buClrTx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August 13, 2024 @ 9:30</a:t>
            </a:r>
          </a:p>
          <a:p>
            <a:pPr marL="777240" lvl="1" indent="-457200">
              <a:spcBef>
                <a:spcPts val="1400"/>
              </a:spcBef>
              <a:buClrTx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Joint MCT/TEXAS SET</a:t>
            </a:r>
          </a:p>
          <a:p>
            <a:pPr marL="777240" lvl="1" indent="-457200">
              <a:spcBef>
                <a:spcPts val="1400"/>
              </a:spcBef>
              <a:buClrTx/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WebEx</a:t>
            </a:r>
            <a:r>
              <a:rPr lang="en-US" sz="28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Only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dirty="0">
              <a:solidFill>
                <a:srgbClr val="FFFFFF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ED3F12F-0371-457E-A3DB-308133F00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3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Basi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14675</TotalTime>
  <Words>96</Words>
  <Application>Microsoft Office PowerPoint</Application>
  <PresentationFormat>Widescreen</PresentationFormat>
  <Paragraphs>14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Bahnschrift SemiCondensed</vt:lpstr>
      <vt:lpstr>Calibri</vt:lpstr>
      <vt:lpstr>Corbel</vt:lpstr>
      <vt:lpstr>Wingdings</vt:lpstr>
      <vt:lpstr>Basis</vt:lpstr>
      <vt:lpstr>TEXAS SET UPDATE</vt:lpstr>
      <vt:lpstr>UPDATEs &amp; Voting Items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TEXAS SET UPDATE</dc:title>
  <dc:creator>Patrick, Kyle</dc:creator>
  <cp:lastModifiedBy>Hanson, Pamela</cp:lastModifiedBy>
  <cp:revision>44</cp:revision>
  <dcterms:created xsi:type="dcterms:W3CDTF">2023-01-06T15:32:23Z</dcterms:created>
  <dcterms:modified xsi:type="dcterms:W3CDTF">2024-08-02T13:08:54Z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084cbda-52b8-46fb-a7b7-cb5bd465ed85_Enabled">
    <vt:lpwstr>true</vt:lpwstr>
  </property>
  <property fmtid="{D5CDD505-2E9C-101B-9397-08002B2CF9AE}" pid="3" name="MSIP_Label_7084cbda-52b8-46fb-a7b7-cb5bd465ed85_SetDate">
    <vt:lpwstr>2024-08-02T13:08:36Z</vt:lpwstr>
  </property>
  <property fmtid="{D5CDD505-2E9C-101B-9397-08002B2CF9AE}" pid="4" name="MSIP_Label_7084cbda-52b8-46fb-a7b7-cb5bd465ed85_Method">
    <vt:lpwstr>Standard</vt:lpwstr>
  </property>
  <property fmtid="{D5CDD505-2E9C-101B-9397-08002B2CF9AE}" pid="5" name="MSIP_Label_7084cbda-52b8-46fb-a7b7-cb5bd465ed85_Name">
    <vt:lpwstr>Internal</vt:lpwstr>
  </property>
  <property fmtid="{D5CDD505-2E9C-101B-9397-08002B2CF9AE}" pid="6" name="MSIP_Label_7084cbda-52b8-46fb-a7b7-cb5bd465ed85_SiteId">
    <vt:lpwstr>0afb747d-bff7-4596-a9fc-950ef9e0ec45</vt:lpwstr>
  </property>
  <property fmtid="{D5CDD505-2E9C-101B-9397-08002B2CF9AE}" pid="7" name="MSIP_Label_7084cbda-52b8-46fb-a7b7-cb5bd465ed85_ActionId">
    <vt:lpwstr>f72b1da4-e1ae-49dd-9c4f-8c5d060d0870</vt:lpwstr>
  </property>
  <property fmtid="{D5CDD505-2E9C-101B-9397-08002B2CF9AE}" pid="8" name="MSIP_Label_7084cbda-52b8-46fb-a7b7-cb5bd465ed85_ContentBits">
    <vt:lpwstr>0</vt:lpwstr>
  </property>
</Properties>
</file>